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1" r:id="rId1"/>
  </p:sldMasterIdLst>
  <p:notesMasterIdLst>
    <p:notesMasterId r:id="rId30"/>
  </p:notesMasterIdLst>
  <p:handoutMasterIdLst>
    <p:handoutMasterId r:id="rId31"/>
  </p:handoutMasterIdLst>
  <p:sldIdLst>
    <p:sldId id="623" r:id="rId2"/>
    <p:sldId id="429" r:id="rId3"/>
    <p:sldId id="560" r:id="rId4"/>
    <p:sldId id="543" r:id="rId5"/>
    <p:sldId id="544" r:id="rId6"/>
    <p:sldId id="563" r:id="rId7"/>
    <p:sldId id="564" r:id="rId8"/>
    <p:sldId id="566" r:id="rId9"/>
    <p:sldId id="545" r:id="rId10"/>
    <p:sldId id="567" r:id="rId11"/>
    <p:sldId id="638" r:id="rId12"/>
    <p:sldId id="640" r:id="rId13"/>
    <p:sldId id="642" r:id="rId14"/>
    <p:sldId id="643" r:id="rId15"/>
    <p:sldId id="644" r:id="rId16"/>
    <p:sldId id="645" r:id="rId17"/>
    <p:sldId id="646" r:id="rId18"/>
    <p:sldId id="495" r:id="rId19"/>
    <p:sldId id="546" r:id="rId20"/>
    <p:sldId id="547" r:id="rId21"/>
    <p:sldId id="548" r:id="rId22"/>
    <p:sldId id="496" r:id="rId23"/>
    <p:sldId id="647" r:id="rId24"/>
    <p:sldId id="625" r:id="rId25"/>
    <p:sldId id="626" r:id="rId26"/>
    <p:sldId id="628" r:id="rId27"/>
    <p:sldId id="660" r:id="rId28"/>
    <p:sldId id="654" r:id="rId29"/>
  </p:sldIdLst>
  <p:sldSz cx="9144000" cy="6858000" type="screen4x3"/>
  <p:notesSz cx="6796088" cy="9928225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8000"/>
    <a:srgbClr val="CCECFF"/>
    <a:srgbClr val="CCFFFF"/>
    <a:srgbClr val="FFF3CD"/>
    <a:srgbClr val="808000"/>
    <a:srgbClr val="CCCC00"/>
    <a:srgbClr val="FF99FF"/>
    <a:srgbClr val="CC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Средний стиль 2 - акцент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073A0DAA-6AF3-43AB-8588-CEC1D06C72B9}" styleName="Средний стиль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10A1B5D5-9B99-4C35-A422-299274C87663}" styleName="Средний стиль 1 - акцент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588" autoAdjust="0"/>
    <p:restoredTop sz="86187" autoAdjust="0"/>
  </p:normalViewPr>
  <p:slideViewPr>
    <p:cSldViewPr>
      <p:cViewPr varScale="1">
        <p:scale>
          <a:sx n="73" d="100"/>
          <a:sy n="73" d="100"/>
        </p:scale>
        <p:origin x="-798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1677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notesMaster" Target="notesMasters/notesMaster1.xml"/><Relationship Id="rId35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4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44" tIns="45571" rIns="91144" bIns="45571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9046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8100" y="0"/>
            <a:ext cx="2946400" cy="496888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44" tIns="45571" rIns="91144" bIns="45571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9046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29750"/>
            <a:ext cx="2946400" cy="496888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44" tIns="45571" rIns="91144" bIns="45571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9046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8100" y="9429750"/>
            <a:ext cx="2946400" cy="496888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44" tIns="45571" rIns="91144" bIns="45571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fld id="{77B3A3B2-5D45-450E-96F2-773C501874C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41958372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71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44" tIns="45571" rIns="91144" bIns="45571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1571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8100" y="0"/>
            <a:ext cx="2946400" cy="496888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44" tIns="45571" rIns="91144" bIns="45571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741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7575" y="744538"/>
            <a:ext cx="4960938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1571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450" y="4716463"/>
            <a:ext cx="5437188" cy="4467225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44" tIns="45571" rIns="91144" bIns="45571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11571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29750"/>
            <a:ext cx="2946400" cy="496888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44" tIns="45571" rIns="91144" bIns="45571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1571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8100" y="9429750"/>
            <a:ext cx="2946400" cy="496888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44" tIns="45571" rIns="91144" bIns="45571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fld id="{73C07848-B416-4E45-8202-0BDC05843C0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29929339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FD9B801-839A-4ADE-8847-0BFFFFF8036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567E25-78FC-4411-BBE6-23FB865B9DF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C0EB038-B86F-41B7-81C0-FDF3B11BBA0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Заголовок и таблиц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аблица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ru-RU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C4D424-D251-44A8-8DA3-D3B313FC7EB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Заголовок и диаграмм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иаграмма 2"/>
          <p:cNvSpPr>
            <a:spLocks noGrp="1"/>
          </p:cNvSpPr>
          <p:nvPr>
            <p:ph type="chart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ru-RU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ED83B26-C8A8-4ADF-B103-A81449B1486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OverObj" preserve="1">
  <p:cSld name="Заголовок и текст над объекто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8229600" cy="21859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3938588"/>
            <a:ext cx="8229600" cy="218757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2516A0-7302-4BF4-9185-66F6C484433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>
  <p:cSld name="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/>
          </p:nvPr>
        </p:nvSpPr>
        <p:spPr>
          <a:xfrm>
            <a:off x="914400" y="277813"/>
            <a:ext cx="7772400" cy="585311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ABAE866-E62F-4071-98FB-0DFD0CC96FE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CC5ACC5-97E3-4173-B91C-AE2F3F2539C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D4FC642-E96A-4A6B-A6C1-DACB72BC7E4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A657D3A-7D7F-426F-9694-B7774BBFB68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485DC45-B0B2-4F68-993E-299A986EE95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842C6FA-CA56-4CDE-AF7E-4949852ADC3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A87AF1-81E6-40AC-A286-1EC3F8210F4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363165C-3B90-417E-B7FA-81B2B4ECA21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D66B3C-3FD5-4F30-9F37-DCE5D35A761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заголовка</a:t>
            </a:r>
          </a:p>
        </p:txBody>
      </p:sp>
      <p:sp>
        <p:nvSpPr>
          <p:cNvPr id="522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текста</a:t>
            </a:r>
          </a:p>
          <a:p>
            <a:pPr lvl="1"/>
            <a:r>
              <a:rPr lang="ru-RU" altLang="ru-RU" smtClean="0"/>
              <a:t>Второй уровень</a:t>
            </a:r>
          </a:p>
          <a:p>
            <a:pPr lvl="2"/>
            <a:r>
              <a:rPr lang="ru-RU" altLang="ru-RU" smtClean="0"/>
              <a:t>Третий уровень</a:t>
            </a:r>
          </a:p>
          <a:p>
            <a:pPr lvl="3"/>
            <a:r>
              <a:rPr lang="ru-RU" altLang="ru-RU" smtClean="0"/>
              <a:t>Четвертый уровень</a:t>
            </a:r>
          </a:p>
          <a:p>
            <a:pPr lvl="4"/>
            <a:r>
              <a:rPr lang="ru-RU" altLang="ru-RU" smtClean="0"/>
              <a:t>Пятый уровень</a:t>
            </a:r>
          </a:p>
        </p:txBody>
      </p:sp>
      <p:sp>
        <p:nvSpPr>
          <p:cNvPr id="10547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547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547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fld id="{BC85990E-1667-4075-9952-4EDCD15FFFC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6" r:id="rId1"/>
    <p:sldLayoutId id="2147483665" r:id="rId2"/>
    <p:sldLayoutId id="2147483664" r:id="rId3"/>
    <p:sldLayoutId id="2147483663" r:id="rId4"/>
    <p:sldLayoutId id="2147483662" r:id="rId5"/>
    <p:sldLayoutId id="2147483661" r:id="rId6"/>
    <p:sldLayoutId id="2147483660" r:id="rId7"/>
    <p:sldLayoutId id="2147483659" r:id="rId8"/>
    <p:sldLayoutId id="2147483658" r:id="rId9"/>
    <p:sldLayoutId id="2147483657" r:id="rId10"/>
    <p:sldLayoutId id="2147483656" r:id="rId11"/>
    <p:sldLayoutId id="2147483655" r:id="rId12"/>
    <p:sldLayoutId id="2147483654" r:id="rId13"/>
    <p:sldLayoutId id="2147483653" r:id="rId14"/>
    <p:sldLayoutId id="2147483667" r:id="rId15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7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54025"/>
          </a:xfrm>
        </p:spPr>
        <p:txBody>
          <a:bodyPr/>
          <a:lstStyle/>
          <a:p>
            <a:r>
              <a:rPr lang="ru-RU" sz="2400" smtClean="0"/>
              <a:t>ЧАСТЬ </a:t>
            </a:r>
            <a:r>
              <a:rPr lang="en-US" sz="2400" smtClean="0"/>
              <a:t>II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863600"/>
            <a:ext cx="8435975" cy="5381625"/>
          </a:xfrm>
        </p:spPr>
        <p:txBody>
          <a:bodyPr/>
          <a:lstStyle/>
          <a:p>
            <a:pPr>
              <a:buFontTx/>
              <a:buChar char="-"/>
              <a:defRPr/>
            </a:pPr>
            <a:r>
              <a:rPr lang="ru-RU" sz="1800" b="1" dirty="0" smtClean="0"/>
              <a:t>Большая часть контрольных позиций отчетных форм №№10 и 36 осталась без каких-либо изменений. </a:t>
            </a:r>
          </a:p>
          <a:p>
            <a:pPr>
              <a:buFontTx/>
              <a:buChar char="-"/>
              <a:defRPr/>
            </a:pPr>
            <a:r>
              <a:rPr lang="ru-RU" sz="1800" b="1" dirty="0" smtClean="0"/>
              <a:t>Дополнения в контроли по отчетным формам были внесены в связи с изменениями в ф. №12. </a:t>
            </a:r>
            <a:endParaRPr lang="en-US" sz="1800" b="1" dirty="0" smtClean="0"/>
          </a:p>
          <a:p>
            <a:pPr>
              <a:buFontTx/>
              <a:buChar char="-"/>
              <a:defRPr/>
            </a:pPr>
            <a:r>
              <a:rPr lang="ru-RU" sz="1800" b="1" dirty="0" smtClean="0"/>
              <a:t>Приведенные примеры расхождений в показателях взяты из представленных за 2019 г. отчетных форм без адресного указания на субъект.</a:t>
            </a:r>
            <a:endParaRPr lang="en-US" sz="1800" b="1" dirty="0"/>
          </a:p>
        </p:txBody>
      </p:sp>
      <p:sp>
        <p:nvSpPr>
          <p:cNvPr id="60419" name="Номер слайда 6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322F9CEC-0C89-4E7E-9714-672951F46B42}" type="slidenum">
              <a:rPr lang="ru-RU" smtClean="0"/>
              <a:pPr/>
              <a:t>1</a:t>
            </a:fld>
            <a:endParaRPr lang="ru-RU" smtClean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3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58837"/>
          </a:xfrm>
          <a:solidFill>
            <a:schemeClr val="bg1"/>
          </a:solidFill>
        </p:spPr>
        <p:txBody>
          <a:bodyPr/>
          <a:lstStyle/>
          <a:p>
            <a:r>
              <a:rPr lang="ru-RU" sz="1800" b="1" dirty="0" smtClean="0"/>
              <a:t>Примеры расхождений по </a:t>
            </a:r>
            <a:r>
              <a:rPr lang="ru-RU" sz="1800" b="1" dirty="0" err="1" smtClean="0"/>
              <a:t>внутриформенному</a:t>
            </a:r>
            <a:r>
              <a:rPr lang="ru-RU" sz="1800" b="1" dirty="0" smtClean="0"/>
              <a:t> межтабличному контролю между тт.2000-3000 по всем строкам и графам (в </a:t>
            </a:r>
            <a:r>
              <a:rPr lang="ru-RU" sz="1800" b="1" dirty="0" err="1" smtClean="0"/>
              <a:t>т.ч</a:t>
            </a:r>
            <a:r>
              <a:rPr lang="ru-RU" sz="1800" b="1" dirty="0" smtClean="0"/>
              <a:t>. расчетным)</a:t>
            </a:r>
          </a:p>
        </p:txBody>
      </p:sp>
      <p:sp>
        <p:nvSpPr>
          <p:cNvPr id="69634" name="Объект 2"/>
          <p:cNvSpPr>
            <a:spLocks noGrp="1"/>
          </p:cNvSpPr>
          <p:nvPr>
            <p:ph idx="1"/>
          </p:nvPr>
        </p:nvSpPr>
        <p:spPr>
          <a:xfrm>
            <a:off x="701570" y="1448779"/>
            <a:ext cx="7650850" cy="4500501"/>
          </a:xfrm>
          <a:solidFill>
            <a:schemeClr val="bg1"/>
          </a:solidFill>
        </p:spPr>
        <p:txBody>
          <a:bodyPr/>
          <a:lstStyle/>
          <a:p>
            <a:r>
              <a:rPr lang="ru-RU" sz="1800" b="1" dirty="0" smtClean="0">
                <a:solidFill>
                  <a:srgbClr val="000000"/>
                </a:solidFill>
              </a:rPr>
              <a:t>В этой проверке – тт. 2000 и 3000 - ежегодно довольно часто получаются расхождения в количестве реально представленных данных и расчетных, в основном, касаемо городских жителей и мужчин.</a:t>
            </a:r>
          </a:p>
          <a:p>
            <a:pPr marL="0" indent="0">
              <a:buNone/>
            </a:pPr>
            <a:r>
              <a:rPr lang="ru-RU" sz="1800" b="1" dirty="0" smtClean="0"/>
              <a:t>      </a:t>
            </a:r>
          </a:p>
          <a:p>
            <a:pPr marL="0" indent="0">
              <a:buNone/>
            </a:pPr>
            <a:r>
              <a:rPr lang="ru-RU" sz="1800" b="1" dirty="0"/>
              <a:t> </a:t>
            </a:r>
            <a:r>
              <a:rPr lang="ru-RU" sz="1800" b="1" dirty="0" smtClean="0"/>
              <a:t>     Таких расхождений по расчетным строкам и графам в  </a:t>
            </a:r>
          </a:p>
          <a:p>
            <a:pPr marL="0" indent="0">
              <a:buNone/>
            </a:pPr>
            <a:r>
              <a:rPr lang="ru-RU" sz="1800" b="1" dirty="0"/>
              <a:t> </a:t>
            </a:r>
            <a:r>
              <a:rPr lang="ru-RU" sz="1800" b="1" dirty="0" smtClean="0"/>
              <a:t>     расчетных таблицах  бывает значительное количество в </a:t>
            </a:r>
          </a:p>
          <a:p>
            <a:pPr marL="0" indent="0">
              <a:buNone/>
            </a:pPr>
            <a:r>
              <a:rPr lang="ru-RU" sz="1800" b="1" dirty="0"/>
              <a:t> </a:t>
            </a:r>
            <a:r>
              <a:rPr lang="ru-RU" sz="1800" b="1" dirty="0" smtClean="0"/>
              <a:t>     отдельно взятых регионах. </a:t>
            </a:r>
            <a:endParaRPr lang="ru-RU" sz="1800" b="1" dirty="0"/>
          </a:p>
          <a:p>
            <a:pPr marL="0" indent="0">
              <a:buNone/>
            </a:pPr>
            <a:endParaRPr lang="ru-RU" sz="1600" b="1" dirty="0" smtClean="0"/>
          </a:p>
        </p:txBody>
      </p:sp>
      <p:sp>
        <p:nvSpPr>
          <p:cNvPr id="69635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1AA011D6-19DC-42C4-A7A6-120B16A2A324}" type="slidenum">
              <a:rPr lang="ru-RU" smtClean="0"/>
              <a:pPr/>
              <a:t>10</a:t>
            </a:fld>
            <a:endParaRPr lang="ru-RU" dirty="0" smtClean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7" name="Объект 2"/>
          <p:cNvSpPr>
            <a:spLocks noGrp="1"/>
          </p:cNvSpPr>
          <p:nvPr>
            <p:ph idx="1"/>
          </p:nvPr>
        </p:nvSpPr>
        <p:spPr>
          <a:xfrm>
            <a:off x="457200" y="1943835"/>
            <a:ext cx="8229600" cy="4182328"/>
          </a:xfrm>
        </p:spPr>
        <p:txBody>
          <a:bodyPr/>
          <a:lstStyle/>
          <a:p>
            <a:endParaRPr lang="ru-RU" altLang="ru-RU" b="1" dirty="0">
              <a:solidFill>
                <a:srgbClr val="000000"/>
              </a:solidFill>
            </a:endParaRPr>
          </a:p>
          <a:p>
            <a:r>
              <a:rPr lang="ru-RU" altLang="ru-RU" sz="2400" b="1" dirty="0" smtClean="0">
                <a:solidFill>
                  <a:srgbClr val="000000"/>
                </a:solidFill>
              </a:rPr>
              <a:t>Форма 36 содержит 18 таблиц – 2100, 2110, 2120, 2150, 2160, 2180, 2190, 2200, 2210, 2300, 2310, 2320, 2340, 2400, 2500, 2600, 2800, 2900 и 4 подстрочника – 2101, 2181, 2201, 2301.</a:t>
            </a:r>
            <a:endParaRPr lang="en-US" sz="2400" dirty="0" smtClean="0"/>
          </a:p>
        </p:txBody>
      </p:sp>
      <p:sp>
        <p:nvSpPr>
          <p:cNvPr id="70658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0C22B37D-67F5-448F-B843-F31C5CF18BA8}" type="slidenum">
              <a:rPr lang="ru-RU" smtClean="0"/>
              <a:pPr/>
              <a:t>11</a:t>
            </a:fld>
            <a:endParaRPr lang="ru-RU" smtClean="0"/>
          </a:p>
        </p:txBody>
      </p:sp>
      <p:sp>
        <p:nvSpPr>
          <p:cNvPr id="70659" name="Заголовок 1"/>
          <p:cNvSpPr>
            <a:spLocks noGrp="1"/>
          </p:cNvSpPr>
          <p:nvPr>
            <p:ph type="title"/>
          </p:nvPr>
        </p:nvSpPr>
        <p:spPr>
          <a:xfrm>
            <a:off x="457200" y="368660"/>
            <a:ext cx="8229600" cy="1305144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3600" b="1" dirty="0" smtClean="0">
                <a:solidFill>
                  <a:srgbClr val="000000"/>
                </a:solidFill>
              </a:rPr>
              <a:t>Форма 36</a:t>
            </a:r>
            <a:br>
              <a:rPr lang="ru-RU" altLang="ru-RU" sz="3600" b="1" dirty="0" smtClean="0">
                <a:solidFill>
                  <a:srgbClr val="000000"/>
                </a:solidFill>
              </a:rPr>
            </a:br>
            <a:r>
              <a:rPr lang="ru-RU" sz="2000" b="1" dirty="0" smtClean="0">
                <a:solidFill>
                  <a:srgbClr val="000000"/>
                </a:solidFill>
              </a:rPr>
              <a:t>СВЕДЕНИЯ О КОНТИНГЕНТАХ ПСИХИЧЕСКИ БОЛЬНЫХ</a:t>
            </a:r>
            <a:r>
              <a:rPr lang="ru-RU" sz="2000" dirty="0" smtClean="0">
                <a:solidFill>
                  <a:srgbClr val="000000"/>
                </a:solidFill>
              </a:rPr>
              <a:t/>
            </a:r>
            <a:br>
              <a:rPr lang="ru-RU" sz="2000" dirty="0" smtClean="0">
                <a:solidFill>
                  <a:srgbClr val="000000"/>
                </a:solidFill>
              </a:rPr>
            </a:br>
            <a:r>
              <a:rPr lang="ru-RU" sz="2000" b="1" dirty="0" smtClean="0">
                <a:solidFill>
                  <a:srgbClr val="000000"/>
                </a:solidFill>
              </a:rPr>
              <a:t>за 20__ г.</a:t>
            </a:r>
            <a:endParaRPr lang="ru-RU" dirty="0" smtClean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1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414462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000" b="1" dirty="0" err="1" smtClean="0">
                <a:solidFill>
                  <a:srgbClr val="000000"/>
                </a:solidFill>
              </a:rPr>
              <a:t>Внутритабличный</a:t>
            </a:r>
            <a:r>
              <a:rPr lang="ru-RU" altLang="ru-RU" sz="2000" b="1" dirty="0" smtClean="0">
                <a:solidFill>
                  <a:srgbClr val="000000"/>
                </a:solidFill>
              </a:rPr>
              <a:t> контроль </a:t>
            </a:r>
            <a:br>
              <a:rPr lang="ru-RU" altLang="ru-RU" sz="2000" b="1" dirty="0" smtClean="0">
                <a:solidFill>
                  <a:srgbClr val="000000"/>
                </a:solidFill>
              </a:rPr>
            </a:br>
            <a:r>
              <a:rPr lang="ru-RU" altLang="ru-RU" sz="2000" b="1" dirty="0" smtClean="0">
                <a:solidFill>
                  <a:srgbClr val="000000"/>
                </a:solidFill>
              </a:rPr>
              <a:t>таблицы (2100) - </a:t>
            </a:r>
            <a:r>
              <a:rPr lang="ru-RU" sz="2000" b="1" dirty="0" smtClean="0">
                <a:solidFill>
                  <a:srgbClr val="000000"/>
                </a:solidFill>
              </a:rPr>
              <a:t>Контингенты пациентов, находящихся под диспансерным наблюдением</a:t>
            </a:r>
            <a:r>
              <a:rPr lang="ru-RU" altLang="ru-RU" sz="2000" b="1" dirty="0" smtClean="0">
                <a:solidFill>
                  <a:srgbClr val="000000"/>
                </a:solidFill>
              </a:rPr>
              <a:t> и (2110) - </a:t>
            </a:r>
            <a:r>
              <a:rPr lang="ru-RU" sz="2000" b="1" dirty="0" smtClean="0">
                <a:solidFill>
                  <a:srgbClr val="000000"/>
                </a:solidFill>
              </a:rPr>
              <a:t>Контингенты пациентов, получающих консультативно-лечебную помощь</a:t>
            </a:r>
            <a:endParaRPr lang="ru-RU" sz="2000" dirty="0" smtClean="0"/>
          </a:p>
        </p:txBody>
      </p:sp>
      <p:sp>
        <p:nvSpPr>
          <p:cNvPr id="71682" name="Объект 2"/>
          <p:cNvSpPr>
            <a:spLocks noGrp="1"/>
          </p:cNvSpPr>
          <p:nvPr>
            <p:ph idx="1"/>
          </p:nvPr>
        </p:nvSpPr>
        <p:spPr>
          <a:xfrm>
            <a:off x="457200" y="1808163"/>
            <a:ext cx="8229600" cy="4318000"/>
          </a:xfrm>
          <a:solidFill>
            <a:schemeClr val="bg1"/>
          </a:solidFill>
        </p:spPr>
        <p:txBody>
          <a:bodyPr/>
          <a:lstStyle/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Начинаем проверку с межгодового движения пациентов по всем строкам т.2100: гр.10 т.2100 за прошлый год + гр.4 т.2100 – гр.8 т.2100= т.2100 гр.10, если не было перехода из диспансерной группы в консультативную или наоборот.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Соответственно по всем строкам т.2110: гр.10 т.2110 за прошлый год+ гр.4 т.2110 - гр.8 т.2110= т.2110 гр.10.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Полученные результаты межгодового движения по строкам 1 в графах 10 в тт.2100 и 2110 должны в сумме быть строго равны «0».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Таблицы 2100 и 2110 имеют расчетные строки: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- другие психозы – стр.2а=стр.2-стр.3-стр.4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- другие </a:t>
            </a:r>
            <a:r>
              <a:rPr lang="ru-RU" sz="2000" b="1" dirty="0" err="1" smtClean="0">
                <a:solidFill>
                  <a:srgbClr val="000000"/>
                </a:solidFill>
              </a:rPr>
              <a:t>непсихотические</a:t>
            </a:r>
            <a:r>
              <a:rPr lang="ru-RU" sz="2000" b="1" dirty="0" smtClean="0">
                <a:solidFill>
                  <a:srgbClr val="000000"/>
                </a:solidFill>
              </a:rPr>
              <a:t> расстройства – стр.5а=стр.5-стр.6</a:t>
            </a:r>
          </a:p>
          <a:p>
            <a:pPr marL="0" indent="0">
              <a:buFontTx/>
              <a:buNone/>
            </a:pPr>
            <a:endParaRPr lang="ru-RU" dirty="0" smtClean="0"/>
          </a:p>
        </p:txBody>
      </p:sp>
      <p:sp>
        <p:nvSpPr>
          <p:cNvPr id="71683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0B906443-8330-4639-8CD3-EA71574F50F7}" type="slidenum">
              <a:rPr lang="ru-RU" smtClean="0"/>
              <a:pPr/>
              <a:t>12</a:t>
            </a:fld>
            <a:endParaRPr lang="ru-RU" smtClean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5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579187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000" b="1" dirty="0" err="1" smtClean="0">
                <a:solidFill>
                  <a:srgbClr val="000000"/>
                </a:solidFill>
              </a:rPr>
              <a:t>Внутритабличный</a:t>
            </a:r>
            <a:r>
              <a:rPr lang="ru-RU" altLang="ru-RU" sz="2000" b="1" dirty="0" smtClean="0">
                <a:solidFill>
                  <a:srgbClr val="000000"/>
                </a:solidFill>
              </a:rPr>
              <a:t> контроль </a:t>
            </a:r>
            <a:br>
              <a:rPr lang="ru-RU" altLang="ru-RU" sz="2000" b="1" dirty="0" smtClean="0">
                <a:solidFill>
                  <a:srgbClr val="000000"/>
                </a:solidFill>
              </a:rPr>
            </a:br>
            <a:r>
              <a:rPr lang="ru-RU" altLang="ru-RU" sz="2000" b="1" dirty="0" smtClean="0">
                <a:solidFill>
                  <a:srgbClr val="000000"/>
                </a:solidFill>
              </a:rPr>
              <a:t>таблицы (2100) - </a:t>
            </a:r>
            <a:r>
              <a:rPr lang="ru-RU" sz="2000" b="1" dirty="0" smtClean="0">
                <a:solidFill>
                  <a:srgbClr val="000000"/>
                </a:solidFill>
              </a:rPr>
              <a:t>Контингенты пациентов, находящихся под диспансерным наблюдением</a:t>
            </a:r>
            <a:r>
              <a:rPr lang="ru-RU" altLang="ru-RU" sz="2000" b="1" dirty="0" smtClean="0">
                <a:solidFill>
                  <a:srgbClr val="000000"/>
                </a:solidFill>
              </a:rPr>
              <a:t> и (2110) - </a:t>
            </a:r>
            <a:r>
              <a:rPr lang="ru-RU" sz="2000" b="1" dirty="0" smtClean="0">
                <a:solidFill>
                  <a:srgbClr val="000000"/>
                </a:solidFill>
              </a:rPr>
              <a:t>Контингенты пациентов, получающих консультативно-лечебную помощь (продолжение</a:t>
            </a:r>
            <a:r>
              <a:rPr lang="ru-RU" sz="2000" dirty="0" smtClean="0">
                <a:solidFill>
                  <a:srgbClr val="000000"/>
                </a:solidFill>
              </a:rPr>
              <a:t>)</a:t>
            </a:r>
            <a:endParaRPr lang="ru-RU" sz="2000" dirty="0" smtClean="0"/>
          </a:p>
        </p:txBody>
      </p:sp>
      <p:sp>
        <p:nvSpPr>
          <p:cNvPr id="72706" name="Объект 2"/>
          <p:cNvSpPr>
            <a:spLocks noGrp="1"/>
          </p:cNvSpPr>
          <p:nvPr>
            <p:ph idx="1"/>
          </p:nvPr>
        </p:nvSpPr>
        <p:spPr>
          <a:xfrm>
            <a:off x="457200" y="2079625"/>
            <a:ext cx="8229600" cy="4046538"/>
          </a:xfrm>
          <a:solidFill>
            <a:schemeClr val="bg1"/>
          </a:solidFill>
        </p:spPr>
        <p:txBody>
          <a:bodyPr/>
          <a:lstStyle/>
          <a:p>
            <a:pPr marL="0" indent="0">
              <a:buFontTx/>
              <a:buNone/>
            </a:pPr>
            <a:endParaRPr lang="ru-RU" sz="2000" b="1" dirty="0" smtClean="0">
              <a:solidFill>
                <a:srgbClr val="000000"/>
              </a:solidFill>
            </a:endParaRP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Таблицы 2100 и 2110 имеют расчетные графы: 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Возраст 18 лет и старше – гр.5а=гр.5 - гр.6 - гр.7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		          – гр.10а=гр.10 - гр.11- гр.12</a:t>
            </a:r>
          </a:p>
          <a:p>
            <a:pPr marL="0" indent="0">
              <a:buFontTx/>
              <a:buNone/>
            </a:pPr>
            <a:r>
              <a:rPr lang="ru-RU" sz="1800" b="1" dirty="0" smtClean="0"/>
              <a:t>В расчетных строках и расчетных графах не должно быть минусов!</a:t>
            </a:r>
          </a:p>
          <a:p>
            <a:pPr marL="0" indent="0">
              <a:buFontTx/>
              <a:buNone/>
            </a:pPr>
            <a:r>
              <a:rPr lang="ru-RU" sz="2000" b="1" dirty="0" smtClean="0"/>
              <a:t>контроль – по графам:</a:t>
            </a:r>
          </a:p>
          <a:p>
            <a:pPr marL="0" indent="0">
              <a:buFontTx/>
              <a:buAutoNum type="arabicPeriod"/>
            </a:pPr>
            <a:r>
              <a:rPr lang="ru-RU" sz="2000" b="1" dirty="0" smtClean="0">
                <a:solidFill>
                  <a:srgbClr val="000000"/>
                </a:solidFill>
              </a:rPr>
              <a:t>графа 4 </a:t>
            </a:r>
            <a:r>
              <a:rPr lang="en-US" sz="2000" b="1" dirty="0" smtClean="0">
                <a:solidFill>
                  <a:srgbClr val="000000"/>
                </a:solidFill>
              </a:rPr>
              <a:t>&gt; </a:t>
            </a:r>
            <a:r>
              <a:rPr lang="ru-RU" sz="2000" b="1" dirty="0" smtClean="0">
                <a:solidFill>
                  <a:srgbClr val="000000"/>
                </a:solidFill>
              </a:rPr>
              <a:t>графы 5;</a:t>
            </a:r>
            <a:r>
              <a:rPr lang="en-US" sz="2000" b="1" dirty="0" smtClean="0">
                <a:solidFill>
                  <a:srgbClr val="000000"/>
                </a:solidFill>
              </a:rPr>
              <a:t> </a:t>
            </a:r>
            <a:endParaRPr lang="ru-RU" sz="2000" b="1" dirty="0" smtClean="0">
              <a:solidFill>
                <a:srgbClr val="000000"/>
              </a:solidFill>
            </a:endParaRPr>
          </a:p>
          <a:p>
            <a:pPr marL="0" indent="0">
              <a:buFontTx/>
              <a:buAutoNum type="arabicPeriod"/>
            </a:pPr>
            <a:r>
              <a:rPr lang="ru-RU" sz="2000" b="1" dirty="0" smtClean="0">
                <a:solidFill>
                  <a:srgbClr val="000000"/>
                </a:solidFill>
              </a:rPr>
              <a:t>графа 5 </a:t>
            </a:r>
            <a:r>
              <a:rPr lang="en-US" sz="2000" b="1" dirty="0" smtClean="0">
                <a:solidFill>
                  <a:srgbClr val="000000"/>
                </a:solidFill>
              </a:rPr>
              <a:t>&gt; </a:t>
            </a:r>
            <a:r>
              <a:rPr lang="ru-RU" sz="2000" b="1" dirty="0" smtClean="0">
                <a:solidFill>
                  <a:srgbClr val="000000"/>
                </a:solidFill>
              </a:rPr>
              <a:t>графы 6+7;</a:t>
            </a:r>
          </a:p>
          <a:p>
            <a:pPr marL="0" indent="0">
              <a:buFontTx/>
              <a:buAutoNum type="arabicPeriod"/>
            </a:pPr>
            <a:r>
              <a:rPr lang="ru-RU" sz="2000" b="1" dirty="0" smtClean="0">
                <a:solidFill>
                  <a:srgbClr val="000000"/>
                </a:solidFill>
              </a:rPr>
              <a:t>графа 8 </a:t>
            </a:r>
            <a:r>
              <a:rPr lang="en-US" sz="2000" b="1" dirty="0" smtClean="0">
                <a:solidFill>
                  <a:srgbClr val="000000"/>
                </a:solidFill>
              </a:rPr>
              <a:t>&gt; </a:t>
            </a:r>
            <a:r>
              <a:rPr lang="ru-RU" sz="2000" b="1" dirty="0" smtClean="0">
                <a:solidFill>
                  <a:srgbClr val="000000"/>
                </a:solidFill>
              </a:rPr>
              <a:t>графы 9;</a:t>
            </a:r>
            <a:r>
              <a:rPr lang="en-US" sz="2000" b="1" dirty="0" smtClean="0">
                <a:solidFill>
                  <a:srgbClr val="000000"/>
                </a:solidFill>
              </a:rPr>
              <a:t> </a:t>
            </a:r>
            <a:endParaRPr lang="ru-RU" sz="2000" b="1" dirty="0" smtClean="0">
              <a:solidFill>
                <a:srgbClr val="000000"/>
              </a:solidFill>
            </a:endParaRPr>
          </a:p>
          <a:p>
            <a:pPr marL="0" indent="0">
              <a:buFontTx/>
              <a:buAutoNum type="arabicPeriod"/>
            </a:pPr>
            <a:r>
              <a:rPr lang="ru-RU" sz="2000" b="1" dirty="0" smtClean="0">
                <a:solidFill>
                  <a:srgbClr val="000000"/>
                </a:solidFill>
              </a:rPr>
              <a:t>графа 10 </a:t>
            </a:r>
            <a:r>
              <a:rPr lang="en-US" sz="2000" b="1" dirty="0" smtClean="0">
                <a:solidFill>
                  <a:srgbClr val="000000"/>
                </a:solidFill>
              </a:rPr>
              <a:t>&gt; </a:t>
            </a:r>
            <a:r>
              <a:rPr lang="ru-RU" sz="2000" b="1" dirty="0" smtClean="0">
                <a:solidFill>
                  <a:srgbClr val="000000"/>
                </a:solidFill>
              </a:rPr>
              <a:t>графы 11+12;</a:t>
            </a:r>
          </a:p>
          <a:p>
            <a:pPr marL="0" indent="0">
              <a:buFontTx/>
              <a:buNone/>
            </a:pPr>
            <a:endParaRPr lang="ru-RU" dirty="0" smtClean="0"/>
          </a:p>
        </p:txBody>
      </p:sp>
      <p:sp>
        <p:nvSpPr>
          <p:cNvPr id="72707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8F6C0D82-4E57-4B22-BB47-E15C72BE05BF}" type="slidenum">
              <a:rPr lang="ru-RU" smtClean="0"/>
              <a:pPr/>
              <a:t>13</a:t>
            </a:fld>
            <a:endParaRPr lang="ru-RU" smtClean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29" name="Заголовок 1"/>
          <p:cNvSpPr>
            <a:spLocks noGrp="1"/>
          </p:cNvSpPr>
          <p:nvPr>
            <p:ph type="title"/>
          </p:nvPr>
        </p:nvSpPr>
        <p:spPr>
          <a:solidFill>
            <a:schemeClr val="bg1"/>
          </a:solidFill>
        </p:spPr>
        <p:txBody>
          <a:bodyPr/>
          <a:lstStyle/>
          <a:p>
            <a:r>
              <a:rPr lang="ru-RU" altLang="ru-RU" sz="2000" b="1" dirty="0" err="1" smtClean="0">
                <a:solidFill>
                  <a:srgbClr val="000000"/>
                </a:solidFill>
              </a:rPr>
              <a:t>Внутритабличный</a:t>
            </a:r>
            <a:r>
              <a:rPr lang="ru-RU" altLang="ru-RU" sz="2000" b="1" dirty="0" smtClean="0">
                <a:solidFill>
                  <a:srgbClr val="000000"/>
                </a:solidFill>
              </a:rPr>
              <a:t> контроль </a:t>
            </a:r>
            <a:br>
              <a:rPr lang="ru-RU" altLang="ru-RU" sz="2000" b="1" dirty="0" smtClean="0">
                <a:solidFill>
                  <a:srgbClr val="000000"/>
                </a:solidFill>
              </a:rPr>
            </a:br>
            <a:r>
              <a:rPr lang="ru-RU" altLang="ru-RU" sz="2000" b="1" dirty="0" smtClean="0">
                <a:solidFill>
                  <a:srgbClr val="000000"/>
                </a:solidFill>
              </a:rPr>
              <a:t>таблицы (2300) - </a:t>
            </a:r>
            <a:r>
              <a:rPr lang="ru-RU" sz="2000" b="1" dirty="0" smtClean="0">
                <a:solidFill>
                  <a:srgbClr val="000000"/>
                </a:solidFill>
              </a:rPr>
              <a:t>Состав пациентов, больных психическими расстройствами, получивших медицинскую помощь в стационарных условиях</a:t>
            </a:r>
            <a:endParaRPr lang="ru-RU" sz="2000" dirty="0" smtClean="0"/>
          </a:p>
        </p:txBody>
      </p:sp>
      <p:sp>
        <p:nvSpPr>
          <p:cNvPr id="73730" name="Объект 2"/>
          <p:cNvSpPr>
            <a:spLocks noGrp="1"/>
          </p:cNvSpPr>
          <p:nvPr>
            <p:ph idx="1"/>
          </p:nvPr>
        </p:nvSpPr>
        <p:spPr>
          <a:solidFill>
            <a:schemeClr val="bg1"/>
          </a:solidFill>
        </p:spPr>
        <p:txBody>
          <a:bodyPr/>
          <a:lstStyle/>
          <a:p>
            <a:pPr marL="0" indent="0">
              <a:buFontTx/>
              <a:buNone/>
            </a:pPr>
            <a:endParaRPr lang="ru-RU" sz="2000" b="1" dirty="0" smtClean="0">
              <a:solidFill>
                <a:srgbClr val="000000"/>
              </a:solidFill>
            </a:endParaRP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Таблица 2300 имеет расчетные строки: 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стр.3а=стр.3-стр.4-стр.5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стр.10а=стр.10-стр.11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стр.12а=стр.12-стр.13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стр.16а=стр.16-стр.17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стр.19а=стр.19-стр.20</a:t>
            </a:r>
          </a:p>
          <a:p>
            <a:pPr marL="0" indent="0">
              <a:buFontTx/>
              <a:buNone/>
            </a:pPr>
            <a:endParaRPr lang="ru-RU" sz="2000" b="1" dirty="0" smtClean="0">
              <a:solidFill>
                <a:srgbClr val="000000"/>
              </a:solidFill>
            </a:endParaRP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Таблица имеет расчетные графы: 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Возраст 18 лет и старше – гр.4а=гр.4 - гр.5 - гр.6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		          – гр.12а=гр.12  -гр.13  -  гр.14</a:t>
            </a:r>
          </a:p>
          <a:p>
            <a:pPr marL="0" indent="0">
              <a:buFontTx/>
              <a:buNone/>
            </a:pPr>
            <a:r>
              <a:rPr lang="ru-RU" sz="1800" b="1" dirty="0" smtClean="0"/>
              <a:t>В расчетных строках и расчетных графах не должно быть минусов!</a:t>
            </a:r>
          </a:p>
          <a:p>
            <a:pPr marL="0" indent="0">
              <a:buFontTx/>
              <a:buNone/>
            </a:pPr>
            <a:endParaRPr lang="ru-RU" dirty="0" smtClean="0"/>
          </a:p>
        </p:txBody>
      </p:sp>
      <p:sp>
        <p:nvSpPr>
          <p:cNvPr id="73731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12CACCCD-10A5-456F-8795-B62004BCDC0E}" type="slidenum">
              <a:rPr lang="ru-RU" smtClean="0"/>
              <a:pPr/>
              <a:t>14</a:t>
            </a:fld>
            <a:endParaRPr lang="ru-RU" smtClean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3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68350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000" b="1" dirty="0" err="1" smtClean="0">
                <a:solidFill>
                  <a:srgbClr val="000000"/>
                </a:solidFill>
              </a:rPr>
              <a:t>Внутритабличный</a:t>
            </a:r>
            <a:r>
              <a:rPr lang="ru-RU" altLang="ru-RU" sz="2000" b="1" dirty="0" smtClean="0">
                <a:solidFill>
                  <a:srgbClr val="000000"/>
                </a:solidFill>
              </a:rPr>
              <a:t> контроль </a:t>
            </a:r>
            <a:br>
              <a:rPr lang="ru-RU" altLang="ru-RU" sz="2000" b="1" dirty="0" smtClean="0">
                <a:solidFill>
                  <a:srgbClr val="000000"/>
                </a:solidFill>
              </a:rPr>
            </a:br>
            <a:r>
              <a:rPr lang="ru-RU" altLang="ru-RU" sz="2000" b="1" dirty="0" smtClean="0">
                <a:solidFill>
                  <a:srgbClr val="000000"/>
                </a:solidFill>
              </a:rPr>
              <a:t>таблицы (2300) - </a:t>
            </a:r>
            <a:r>
              <a:rPr lang="ru-RU" sz="2000" b="1" dirty="0" smtClean="0">
                <a:solidFill>
                  <a:srgbClr val="000000"/>
                </a:solidFill>
              </a:rPr>
              <a:t>Состав пациентов, больных психическими расстройствами, получивших медицинскую помощь в стационарных условиях (продолжение)</a:t>
            </a:r>
            <a:endParaRPr lang="ru-RU" sz="2000" dirty="0" smtClean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16505" y="1313765"/>
            <a:ext cx="8820979" cy="5040559"/>
          </a:xfrm>
          <a:solidFill>
            <a:schemeClr val="bg1"/>
          </a:solidFill>
        </p:spPr>
        <p:txBody>
          <a:bodyPr/>
          <a:lstStyle/>
          <a:p>
            <a:pPr marL="0" indent="0">
              <a:buFontTx/>
              <a:buNone/>
              <a:defRPr/>
            </a:pPr>
            <a:r>
              <a:rPr lang="ru-RU" sz="1600" dirty="0" smtClean="0"/>
              <a:t>    </a:t>
            </a:r>
            <a:r>
              <a:rPr lang="ru-RU" sz="1600" b="1" dirty="0" smtClean="0"/>
              <a:t>  Проверка межгодового движения всех возрастов в стационаре выполняется по всем строкам, включая расчетные: графа 12 т.2300 за прошлый год + графа 4 т. 2300 – графа 10 т. 2300 - графа 12 т. 2300</a:t>
            </a:r>
          </a:p>
          <a:p>
            <a:pPr>
              <a:buFontTx/>
              <a:buChar char="-"/>
              <a:defRPr/>
            </a:pPr>
            <a:r>
              <a:rPr lang="ru-RU" sz="1600" b="1" dirty="0" smtClean="0"/>
              <a:t>полученные результаты в таблице 2300 по сумме строк 1, 23, 26 должны быть строго равны «0». По отдельным расчетным строкам при контроле могут быть получены ненулевые значения, что свидетельствует о наличии диагностических и иных переходов.</a:t>
            </a:r>
          </a:p>
          <a:p>
            <a:pPr marL="0" indent="0">
              <a:buFontTx/>
              <a:buNone/>
              <a:defRPr/>
            </a:pPr>
            <a:r>
              <a:rPr lang="ru-RU" sz="1600" b="1" dirty="0" smtClean="0"/>
              <a:t>      Проверка межгодового движения по детям 0-14 лет и 15-17 лет проводится в   </a:t>
            </a:r>
          </a:p>
          <a:p>
            <a:pPr marL="0" indent="0">
              <a:buFontTx/>
              <a:buNone/>
              <a:defRPr/>
            </a:pPr>
            <a:r>
              <a:rPr lang="ru-RU" sz="1600" b="1" dirty="0"/>
              <a:t> </a:t>
            </a:r>
            <a:r>
              <a:rPr lang="ru-RU" sz="1600" b="1" dirty="0" smtClean="0"/>
              <a:t>     целом по сумме строк 1, 23, 26 т. 2300 и графам 6 и 8 т. 2320</a:t>
            </a:r>
          </a:p>
          <a:p>
            <a:pPr>
              <a:buFontTx/>
              <a:buChar char="-"/>
              <a:defRPr/>
            </a:pPr>
            <a:r>
              <a:rPr lang="ru-RU" sz="1600" b="1" dirty="0" smtClean="0"/>
              <a:t>Дети 0-14 лет: сумма строк 1+23+26 по графе 13 т. 2300 за прошлый год + сумма строк 1+23+26 по графе 5 т.2300 отчетного года – строка 1 графа 6 т. 2320 отчетного года = сумма строк 1, 23, 26 по графе 13 т. 2300 отчетного года;</a:t>
            </a:r>
          </a:p>
          <a:p>
            <a:pPr>
              <a:buFontTx/>
              <a:buChar char="-"/>
              <a:defRPr/>
            </a:pPr>
            <a:r>
              <a:rPr lang="ru-RU" sz="1600" b="1" dirty="0" smtClean="0"/>
              <a:t>Дети 15-17 лет: сумма строк 1, 23, 26 по графе 14 т. 2300 прошлого года + сумма строк 1, 23, 26 по графе 6 т. 2300 отчетного года – строка 1 графа 8 т. 2320 отчетного года = сумма строк 1, 23, 26 по графе 14 т. 2300 отчетного года.</a:t>
            </a:r>
          </a:p>
          <a:p>
            <a:pPr>
              <a:buFontTx/>
              <a:buChar char="-"/>
              <a:defRPr/>
            </a:pPr>
            <a:r>
              <a:rPr lang="ru-RU" sz="1600" b="1" dirty="0" smtClean="0"/>
              <a:t>Полученные результаты в т. 2300 графа 13 и 14 по сумме строк 1, 23, 26 могут быть равны «0», но могут быть и с минусом за счет возрастных переходов или с плюсом только дети 15-17 лет</a:t>
            </a:r>
            <a:r>
              <a:rPr lang="ru-RU" sz="1600" dirty="0" smtClean="0"/>
              <a:t>.</a:t>
            </a:r>
            <a:endParaRPr lang="ru-RU" sz="1600" dirty="0"/>
          </a:p>
        </p:txBody>
      </p:sp>
      <p:sp>
        <p:nvSpPr>
          <p:cNvPr id="74755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0E3A5DF9-76D0-4E74-8F46-84A2B45DE6BB}" type="slidenum">
              <a:rPr lang="ru-RU" smtClean="0"/>
              <a:pPr/>
              <a:t>15</a:t>
            </a:fld>
            <a:endParaRPr lang="ru-RU" smtClean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777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25562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000" b="1" dirty="0" err="1" smtClean="0">
                <a:solidFill>
                  <a:srgbClr val="000000"/>
                </a:solidFill>
              </a:rPr>
              <a:t>Внутритабличный</a:t>
            </a:r>
            <a:r>
              <a:rPr lang="ru-RU" altLang="ru-RU" sz="2000" b="1" dirty="0" smtClean="0">
                <a:solidFill>
                  <a:srgbClr val="000000"/>
                </a:solidFill>
              </a:rPr>
              <a:t> контроль </a:t>
            </a:r>
            <a:br>
              <a:rPr lang="ru-RU" altLang="ru-RU" sz="2000" b="1" dirty="0" smtClean="0">
                <a:solidFill>
                  <a:srgbClr val="000000"/>
                </a:solidFill>
              </a:rPr>
            </a:br>
            <a:r>
              <a:rPr lang="ru-RU" altLang="ru-RU" sz="2000" b="1" dirty="0" smtClean="0">
                <a:solidFill>
                  <a:srgbClr val="000000"/>
                </a:solidFill>
              </a:rPr>
              <a:t>таблицы (2300) - </a:t>
            </a:r>
            <a:r>
              <a:rPr lang="ru-RU" sz="2000" b="1" dirty="0" smtClean="0">
                <a:solidFill>
                  <a:srgbClr val="000000"/>
                </a:solidFill>
              </a:rPr>
              <a:t>Состав пациентов, больных психическими расстройствами, получивших медицинскую помощь в стационарных условиях (продолжение)</a:t>
            </a:r>
            <a:endParaRPr lang="ru-RU" sz="2000" dirty="0" smtClean="0"/>
          </a:p>
        </p:txBody>
      </p:sp>
      <p:sp>
        <p:nvSpPr>
          <p:cNvPr id="75778" name="Объект 2"/>
          <p:cNvSpPr>
            <a:spLocks noGrp="1"/>
          </p:cNvSpPr>
          <p:nvPr>
            <p:ph sz="half" idx="1"/>
          </p:nvPr>
        </p:nvSpPr>
        <p:spPr>
          <a:xfrm>
            <a:off x="457200" y="1763713"/>
            <a:ext cx="4038600" cy="3556000"/>
          </a:xfrm>
          <a:solidFill>
            <a:schemeClr val="bg1"/>
          </a:solidFill>
        </p:spPr>
        <p:txBody>
          <a:bodyPr/>
          <a:lstStyle/>
          <a:p>
            <a:pPr marL="0" indent="0">
              <a:buFontTx/>
              <a:buNone/>
            </a:pPr>
            <a:r>
              <a:rPr lang="ru-RU" sz="1800" b="1" dirty="0" smtClean="0">
                <a:solidFill>
                  <a:srgbClr val="000000"/>
                </a:solidFill>
              </a:rPr>
              <a:t>Контроль – по строкам:</a:t>
            </a:r>
          </a:p>
          <a:p>
            <a:pPr marL="0" indent="0">
              <a:buFontTx/>
              <a:buAutoNum type="arabicPeriod"/>
            </a:pPr>
            <a:r>
              <a:rPr lang="ru-RU" sz="1800" b="1" dirty="0" smtClean="0">
                <a:solidFill>
                  <a:srgbClr val="000000"/>
                </a:solidFill>
              </a:rPr>
              <a:t> строка 1 =</a:t>
            </a:r>
            <a:r>
              <a:rPr lang="en-US" sz="1800" b="1" dirty="0" smtClean="0">
                <a:solidFill>
                  <a:srgbClr val="000000"/>
                </a:solidFill>
              </a:rPr>
              <a:t> </a:t>
            </a:r>
            <a:r>
              <a:rPr lang="ru-RU" sz="1800" b="1" dirty="0" smtClean="0">
                <a:solidFill>
                  <a:srgbClr val="000000"/>
                </a:solidFill>
              </a:rPr>
              <a:t>строки 2+14+23;</a:t>
            </a:r>
            <a:r>
              <a:rPr lang="en-US" sz="1800" b="1" dirty="0" smtClean="0">
                <a:solidFill>
                  <a:srgbClr val="000000"/>
                </a:solidFill>
              </a:rPr>
              <a:t> </a:t>
            </a:r>
            <a:endParaRPr lang="ru-RU" sz="1800" b="1" dirty="0" smtClean="0">
              <a:solidFill>
                <a:srgbClr val="000000"/>
              </a:solidFill>
            </a:endParaRPr>
          </a:p>
          <a:p>
            <a:pPr marL="0" indent="0">
              <a:buFontTx/>
              <a:buAutoNum type="arabicPeriod"/>
            </a:pPr>
            <a:r>
              <a:rPr lang="ru-RU" sz="1800" b="1" dirty="0" smtClean="0">
                <a:solidFill>
                  <a:srgbClr val="000000"/>
                </a:solidFill>
              </a:rPr>
              <a:t> строка 2 =</a:t>
            </a:r>
            <a:r>
              <a:rPr lang="en-US" sz="1800" b="1" dirty="0" smtClean="0">
                <a:solidFill>
                  <a:srgbClr val="000000"/>
                </a:solidFill>
              </a:rPr>
              <a:t> </a:t>
            </a:r>
            <a:r>
              <a:rPr lang="ru-RU" sz="1800" b="1" dirty="0" smtClean="0">
                <a:solidFill>
                  <a:srgbClr val="000000"/>
                </a:solidFill>
              </a:rPr>
              <a:t>строки 3+6+7+8+9+10+12;</a:t>
            </a:r>
            <a:r>
              <a:rPr lang="en-US" sz="1800" b="1" dirty="0" smtClean="0">
                <a:solidFill>
                  <a:srgbClr val="000000"/>
                </a:solidFill>
              </a:rPr>
              <a:t> </a:t>
            </a:r>
            <a:endParaRPr lang="ru-RU" sz="1800" b="1" dirty="0" smtClean="0">
              <a:solidFill>
                <a:srgbClr val="000000"/>
              </a:solidFill>
            </a:endParaRPr>
          </a:p>
          <a:p>
            <a:pPr marL="0" indent="0">
              <a:buFontTx/>
              <a:buAutoNum type="arabicPeriod"/>
            </a:pPr>
            <a:r>
              <a:rPr lang="ru-RU" sz="1800" b="1" dirty="0" smtClean="0">
                <a:solidFill>
                  <a:srgbClr val="000000"/>
                </a:solidFill>
              </a:rPr>
              <a:t> строка 14 =</a:t>
            </a:r>
            <a:r>
              <a:rPr lang="en-US" sz="1800" b="1" dirty="0" smtClean="0">
                <a:solidFill>
                  <a:srgbClr val="000000"/>
                </a:solidFill>
              </a:rPr>
              <a:t> </a:t>
            </a:r>
            <a:r>
              <a:rPr lang="ru-RU" sz="1800" b="1" dirty="0" smtClean="0">
                <a:solidFill>
                  <a:srgbClr val="000000"/>
                </a:solidFill>
              </a:rPr>
              <a:t>строки 15+16+18+19+21;</a:t>
            </a:r>
            <a:r>
              <a:rPr lang="en-US" sz="1800" b="1" dirty="0" smtClean="0">
                <a:solidFill>
                  <a:srgbClr val="000000"/>
                </a:solidFill>
              </a:rPr>
              <a:t> </a:t>
            </a:r>
            <a:endParaRPr lang="ru-RU" sz="1800" b="1" dirty="0" smtClean="0">
              <a:solidFill>
                <a:srgbClr val="000000"/>
              </a:solidFill>
            </a:endParaRPr>
          </a:p>
          <a:p>
            <a:pPr marL="0" indent="0">
              <a:buFontTx/>
              <a:buAutoNum type="arabicPeriod"/>
            </a:pPr>
            <a:r>
              <a:rPr lang="ru-RU" sz="1800" b="1" dirty="0" smtClean="0">
                <a:solidFill>
                  <a:srgbClr val="000000"/>
                </a:solidFill>
              </a:rPr>
              <a:t> строка 23 </a:t>
            </a:r>
            <a:r>
              <a:rPr lang="en-US" sz="1800" b="1" dirty="0" smtClean="0">
                <a:solidFill>
                  <a:srgbClr val="000000"/>
                </a:solidFill>
              </a:rPr>
              <a:t>&gt; </a:t>
            </a:r>
            <a:r>
              <a:rPr lang="ru-RU" sz="1800" b="1" dirty="0" smtClean="0">
                <a:solidFill>
                  <a:srgbClr val="000000"/>
                </a:solidFill>
              </a:rPr>
              <a:t>строки 24+25</a:t>
            </a:r>
          </a:p>
          <a:p>
            <a:pPr marL="0" indent="0">
              <a:buFontTx/>
              <a:buNone/>
            </a:pPr>
            <a:r>
              <a:rPr lang="ru-RU" sz="1800" b="1" dirty="0" smtClean="0">
                <a:solidFill>
                  <a:srgbClr val="000000"/>
                </a:solidFill>
              </a:rPr>
              <a:t>Для </a:t>
            </a:r>
            <a:r>
              <a:rPr lang="ru-RU" altLang="ru-RU" sz="1800" b="1" dirty="0" smtClean="0">
                <a:solidFill>
                  <a:srgbClr val="000000"/>
                </a:solidFill>
              </a:rPr>
              <a:t>межтабличного контроля нужна </a:t>
            </a:r>
            <a:r>
              <a:rPr lang="ru-RU" sz="1800" b="1" dirty="0" smtClean="0">
                <a:solidFill>
                  <a:srgbClr val="000000"/>
                </a:solidFill>
              </a:rPr>
              <a:t>стр.1а=стр.1+стр.23+стр.26 всего</a:t>
            </a:r>
          </a:p>
          <a:p>
            <a:pPr marL="0" indent="0">
              <a:buFontTx/>
              <a:buNone/>
            </a:pPr>
            <a:endParaRPr lang="ru-RU" dirty="0" smtClean="0"/>
          </a:p>
        </p:txBody>
      </p:sp>
      <p:sp>
        <p:nvSpPr>
          <p:cNvPr id="5" name="Объект 4"/>
          <p:cNvSpPr>
            <a:spLocks noGrp="1"/>
          </p:cNvSpPr>
          <p:nvPr>
            <p:ph sz="half" idx="2"/>
          </p:nvPr>
        </p:nvSpPr>
        <p:spPr>
          <a:xfrm>
            <a:off x="4648200" y="1854200"/>
            <a:ext cx="4038600" cy="3240088"/>
          </a:xfrm>
          <a:solidFill>
            <a:schemeClr val="bg1"/>
          </a:solidFill>
        </p:spPr>
        <p:txBody>
          <a:bodyPr/>
          <a:lstStyle/>
          <a:p>
            <a:pPr marL="0" indent="0">
              <a:buFontTx/>
              <a:buNone/>
              <a:defRPr/>
            </a:pPr>
            <a:r>
              <a:rPr lang="ru-RU" sz="1800" b="1" dirty="0" smtClean="0"/>
              <a:t>Контроль - по графам во всех строках, включая расчетные:</a:t>
            </a:r>
          </a:p>
          <a:p>
            <a:pPr>
              <a:buFontTx/>
              <a:buAutoNum type="arabicPeriod"/>
              <a:defRPr/>
            </a:pPr>
            <a:r>
              <a:rPr lang="ru-RU" sz="1800" b="1" dirty="0" smtClean="0"/>
              <a:t>графа 4  </a:t>
            </a:r>
            <a:r>
              <a:rPr lang="en-US" sz="1800" b="1" dirty="0" smtClean="0"/>
              <a:t>&gt;</a:t>
            </a:r>
            <a:r>
              <a:rPr lang="ru-RU" sz="1800" b="1" dirty="0" smtClean="0"/>
              <a:t> графа 5+6;</a:t>
            </a:r>
          </a:p>
          <a:p>
            <a:pPr>
              <a:buFontTx/>
              <a:buAutoNum type="arabicPeriod"/>
              <a:defRPr/>
            </a:pPr>
            <a:r>
              <a:rPr lang="ru-RU" sz="1800" b="1" dirty="0" smtClean="0"/>
              <a:t>графа 4  </a:t>
            </a:r>
            <a:r>
              <a:rPr lang="en-US" sz="1800" b="1" dirty="0" smtClean="0"/>
              <a:t>&gt; </a:t>
            </a:r>
            <a:r>
              <a:rPr lang="ru-RU" sz="1800" b="1" dirty="0" smtClean="0"/>
              <a:t>графа 7;</a:t>
            </a:r>
          </a:p>
          <a:p>
            <a:pPr>
              <a:buFontTx/>
              <a:buAutoNum type="arabicPeriod"/>
              <a:defRPr/>
            </a:pPr>
            <a:r>
              <a:rPr lang="ru-RU" sz="1800" b="1" dirty="0" smtClean="0"/>
              <a:t>графа 7  </a:t>
            </a:r>
            <a:r>
              <a:rPr lang="en-US" sz="1800" b="1" dirty="0" smtClean="0"/>
              <a:t>&gt;</a:t>
            </a:r>
            <a:r>
              <a:rPr lang="ru-RU" sz="1800" b="1" dirty="0" smtClean="0"/>
              <a:t> графа 8;</a:t>
            </a:r>
          </a:p>
          <a:p>
            <a:pPr>
              <a:buFontTx/>
              <a:buAutoNum type="arabicPeriod"/>
              <a:defRPr/>
            </a:pPr>
            <a:r>
              <a:rPr lang="ru-RU" sz="1800" b="1" dirty="0"/>
              <a:t>г</a:t>
            </a:r>
            <a:r>
              <a:rPr lang="ru-RU" sz="1800" b="1" dirty="0" smtClean="0"/>
              <a:t>рафа 4  </a:t>
            </a:r>
            <a:r>
              <a:rPr lang="en-US" sz="1800" b="1" dirty="0" smtClean="0"/>
              <a:t>&gt;</a:t>
            </a:r>
            <a:r>
              <a:rPr lang="ru-RU" sz="1800" b="1" dirty="0" smtClean="0"/>
              <a:t> графа 9;</a:t>
            </a:r>
          </a:p>
          <a:p>
            <a:pPr>
              <a:buFontTx/>
              <a:buAutoNum type="arabicPeriod"/>
              <a:defRPr/>
            </a:pPr>
            <a:r>
              <a:rPr lang="ru-RU" sz="1800" b="1" dirty="0" smtClean="0"/>
              <a:t>графа 12 </a:t>
            </a:r>
            <a:r>
              <a:rPr lang="en-US" sz="1800" b="1" dirty="0" smtClean="0"/>
              <a:t>&gt;</a:t>
            </a:r>
            <a:r>
              <a:rPr lang="ru-RU" sz="1800" b="1" dirty="0" smtClean="0"/>
              <a:t> графа 1</a:t>
            </a:r>
            <a:r>
              <a:rPr lang="en-US" sz="1800" b="1" dirty="0" smtClean="0"/>
              <a:t>3</a:t>
            </a:r>
            <a:r>
              <a:rPr lang="ru-RU" sz="1800" b="1" dirty="0" smtClean="0"/>
              <a:t>+1</a:t>
            </a:r>
            <a:r>
              <a:rPr lang="en-US" sz="1800" b="1" dirty="0" smtClean="0"/>
              <a:t>4</a:t>
            </a:r>
            <a:r>
              <a:rPr lang="ru-RU" sz="1800" b="1" dirty="0" smtClean="0"/>
              <a:t>.   </a:t>
            </a:r>
            <a:endParaRPr lang="ru-RU" sz="1800" b="1" dirty="0"/>
          </a:p>
        </p:txBody>
      </p:sp>
      <p:sp>
        <p:nvSpPr>
          <p:cNvPr id="75780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13B39B87-9138-4919-9C11-0671A9E3ECD2}" type="slidenum">
              <a:rPr lang="ru-RU" smtClean="0"/>
              <a:pPr/>
              <a:t>16</a:t>
            </a:fld>
            <a:endParaRPr lang="ru-RU" smtClean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1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2000" b="1" dirty="0" smtClean="0"/>
              <a:t>Дополнительно к приему ф.№36</a:t>
            </a:r>
            <a:endParaRPr lang="en-US" sz="2000" b="1" dirty="0" smtClean="0"/>
          </a:p>
        </p:txBody>
      </p:sp>
      <p:sp>
        <p:nvSpPr>
          <p:cNvPr id="76802" name="Объект 3"/>
          <p:cNvSpPr>
            <a:spLocks noGrp="1"/>
          </p:cNvSpPr>
          <p:nvPr>
            <p:ph sz="half" idx="2"/>
          </p:nvPr>
        </p:nvSpPr>
        <p:spPr>
          <a:xfrm>
            <a:off x="792163" y="1493838"/>
            <a:ext cx="7894637" cy="4632325"/>
          </a:xfrm>
        </p:spPr>
        <p:txBody>
          <a:bodyPr/>
          <a:lstStyle/>
          <a:p>
            <a:pPr algn="just"/>
            <a:r>
              <a:rPr lang="ru-RU" sz="2000" b="1" dirty="0" smtClean="0"/>
              <a:t>Большая просьба – заполнять тт.  2400, 2600, 2900</a:t>
            </a:r>
            <a:endParaRPr lang="en-US" sz="2000" b="1" dirty="0" smtClean="0"/>
          </a:p>
        </p:txBody>
      </p:sp>
      <p:sp>
        <p:nvSpPr>
          <p:cNvPr id="76803" name="Номер слайда 4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19BB136B-487D-47C0-B172-D0F10E6B9AE1}" type="slidenum">
              <a:rPr lang="ru-RU" smtClean="0"/>
              <a:pPr/>
              <a:t>17</a:t>
            </a:fld>
            <a:endParaRPr lang="ru-RU" smtClean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5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229600" cy="904875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400" b="1" smtClean="0"/>
              <a:t>Межформенный контроль – формы 10 и 36</a:t>
            </a:r>
            <a:endParaRPr lang="ru-RU" sz="2400" b="1" smtClean="0"/>
          </a:p>
        </p:txBody>
      </p:sp>
      <p:sp>
        <p:nvSpPr>
          <p:cNvPr id="77826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403350"/>
            <a:ext cx="8229600" cy="4816475"/>
          </a:xfrm>
          <a:solidFill>
            <a:schemeClr val="bg1"/>
          </a:solidFill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ru-RU" sz="2000" b="1" dirty="0" err="1" smtClean="0">
                <a:solidFill>
                  <a:srgbClr val="000000"/>
                </a:solidFill>
              </a:rPr>
              <a:t>Межформенная</a:t>
            </a:r>
            <a:r>
              <a:rPr lang="ru-RU" sz="2000" b="1" dirty="0" smtClean="0">
                <a:solidFill>
                  <a:srgbClr val="000000"/>
                </a:solidFill>
              </a:rPr>
              <a:t> проверка:</a:t>
            </a:r>
          </a:p>
          <a:p>
            <a:pPr>
              <a:buFontTx/>
              <a:buAutoNum type="arabicPeriod"/>
            </a:pPr>
            <a:r>
              <a:rPr lang="ru-RU" sz="2000" b="1" dirty="0" smtClean="0">
                <a:solidFill>
                  <a:srgbClr val="000000"/>
                </a:solidFill>
              </a:rPr>
              <a:t>Число состоящих под наблюдением на конец года (гр. 10) и снятых с наблюдения (гр. 8) тт.2100 и 2110 ф. 36 больше числа зарегистрированных всего т. 2000 ф.10. </a:t>
            </a:r>
          </a:p>
          <a:p>
            <a:pPr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            Допускается равенство по отдельным нозологическим  позициям на врачебном участке! при условии, что все снятые,  включая умерших, осмотрены врачом в течение  </a:t>
            </a:r>
          </a:p>
          <a:p>
            <a:pPr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     отчетного года.</a:t>
            </a:r>
          </a:p>
          <a:p>
            <a:pPr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     Проверка осуществляется путем сравнения граф 8 + 10 тт.2100 и 2110 ф.36 с графой 4 т.2000 ф.10: строка 1 со строкой 1, строка 2 со строкой 2, строка 3 с суммой строк 7+8+9, строка 4 со строкой 12, строка 5 со строкой 15, строка 6 со строкой 22, строка 7 со строкой 24.</a:t>
            </a:r>
            <a:endParaRPr lang="ru-RU" sz="2000" dirty="0" smtClean="0">
              <a:solidFill>
                <a:srgbClr val="000000"/>
              </a:solidFill>
            </a:endParaRPr>
          </a:p>
        </p:txBody>
      </p:sp>
      <p:sp>
        <p:nvSpPr>
          <p:cNvPr id="77827" name="Номер слайда 1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ru-RU" dirty="0" smtClean="0"/>
              <a:t>46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49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49325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400" b="1" smtClean="0"/>
              <a:t>Межформенный контроль – формы 10 и 36 (продолжение)</a:t>
            </a:r>
            <a:endParaRPr lang="ru-RU" sz="2400" smtClean="0"/>
          </a:p>
        </p:txBody>
      </p:sp>
      <p:sp>
        <p:nvSpPr>
          <p:cNvPr id="78850" name="Объект 2"/>
          <p:cNvSpPr>
            <a:spLocks noGrp="1"/>
          </p:cNvSpPr>
          <p:nvPr>
            <p:ph idx="1"/>
          </p:nvPr>
        </p:nvSpPr>
        <p:spPr>
          <a:xfrm>
            <a:off x="457200" y="1403350"/>
            <a:ext cx="8229600" cy="4860925"/>
          </a:xfrm>
          <a:solidFill>
            <a:schemeClr val="bg1"/>
          </a:solidFill>
        </p:spPr>
        <p:txBody>
          <a:bodyPr/>
          <a:lstStyle/>
          <a:p>
            <a:pPr marL="0" indent="0">
              <a:buFontTx/>
              <a:buNone/>
            </a:pPr>
            <a:r>
              <a:rPr lang="ru-RU" sz="2000" b="1" dirty="0" smtClean="0"/>
              <a:t>2.   Число зарегистрированных в графе 4 т. 2000 ф. 10 </a:t>
            </a:r>
            <a:r>
              <a:rPr lang="en-US" sz="2000" b="1" dirty="0" smtClean="0"/>
              <a:t>&gt; </a:t>
            </a:r>
            <a:r>
              <a:rPr lang="ru-RU" sz="2000" b="1" dirty="0" smtClean="0"/>
              <a:t>числа     </a:t>
            </a:r>
          </a:p>
          <a:p>
            <a:pPr marL="0" indent="0">
              <a:buFontTx/>
              <a:buNone/>
            </a:pPr>
            <a:r>
              <a:rPr lang="ru-RU" sz="2000" b="1" dirty="0" smtClean="0"/>
              <a:t>      состоящих под диспансерным наблюдением и </a:t>
            </a:r>
          </a:p>
          <a:p>
            <a:pPr marL="0" indent="0">
              <a:buFontTx/>
              <a:buNone/>
            </a:pPr>
            <a:r>
              <a:rPr lang="ru-RU" sz="2000" b="1" dirty="0" smtClean="0"/>
              <a:t>      получающих консультативно- лечебную помощь (КЛП) на </a:t>
            </a:r>
          </a:p>
          <a:p>
            <a:pPr marL="0" indent="0">
              <a:buFontTx/>
              <a:buNone/>
            </a:pPr>
            <a:r>
              <a:rPr lang="ru-RU" sz="2000" b="1" dirty="0" smtClean="0"/>
              <a:t>      конец года в графе 10 тт. 2100 и 2110 ф. 36. Допускается </a:t>
            </a:r>
          </a:p>
          <a:p>
            <a:pPr marL="0" indent="0">
              <a:buFontTx/>
              <a:buNone/>
            </a:pPr>
            <a:r>
              <a:rPr lang="ru-RU" sz="2000" b="1" dirty="0" smtClean="0"/>
              <a:t>      равенство на отдельном врачебном участке в АПУ при </a:t>
            </a:r>
          </a:p>
          <a:p>
            <a:pPr marL="0" indent="0">
              <a:buFontTx/>
              <a:buNone/>
            </a:pPr>
            <a:r>
              <a:rPr lang="ru-RU" sz="2000" b="1" dirty="0" smtClean="0"/>
              <a:t>      условии, что ни один человек не снят в течение года с </a:t>
            </a:r>
          </a:p>
          <a:p>
            <a:pPr marL="0" indent="0">
              <a:buFontTx/>
              <a:buNone/>
            </a:pPr>
            <a:r>
              <a:rPr lang="ru-RU" sz="2000" b="1" dirty="0" smtClean="0"/>
              <a:t>      диспансерного учета и не прекратил обращаться за КЛП. </a:t>
            </a:r>
          </a:p>
          <a:p>
            <a:pPr marL="0" indent="0">
              <a:buFontTx/>
              <a:buNone/>
            </a:pPr>
            <a:endParaRPr lang="ru-RU" sz="2000" dirty="0" smtClean="0"/>
          </a:p>
          <a:p>
            <a:pPr marL="0" indent="0">
              <a:lnSpc>
                <a:spcPct val="90000"/>
              </a:lnSpc>
              <a:buFontTx/>
              <a:buNone/>
            </a:pPr>
            <a:r>
              <a:rPr lang="ru-RU" sz="2000" b="1" dirty="0" smtClean="0"/>
              <a:t>Проверка осуществляется путем сравнения графы 10 тт. 2100 и 2110 ф.36 с графой 4 т.2000 ф.10: строка 1 со строкой 1, строка 2 со строкой 2, строка 3 с суммой строк 7+8+9, строка 4 со строкой 12, строка 5 со строкой 15, строка 6 со строкой 22, строка 7 со строкой 24.</a:t>
            </a:r>
            <a:endParaRPr lang="ru-RU" sz="2000" dirty="0" smtClean="0"/>
          </a:p>
          <a:p>
            <a:pPr marL="0" indent="0">
              <a:buFontTx/>
              <a:buNone/>
            </a:pPr>
            <a:endParaRPr lang="ru-RU" sz="2000" b="1" dirty="0" smtClean="0"/>
          </a:p>
        </p:txBody>
      </p:sp>
      <p:sp>
        <p:nvSpPr>
          <p:cNvPr id="78851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0D3784E1-307A-4098-A054-A4E30703B517}" type="slidenum">
              <a:rPr lang="ru-RU" smtClean="0"/>
              <a:pPr/>
              <a:t>19</a:t>
            </a:fld>
            <a:endParaRPr lang="ru-RU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1" name="Номер слайда 5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0BFF6A86-A8A0-4888-B937-C6DDC835375B}" type="slidenum">
              <a:rPr lang="ru-RU" altLang="ru-RU" smtClean="0"/>
              <a:pPr/>
              <a:t>2</a:t>
            </a:fld>
            <a:endParaRPr lang="ru-RU" altLang="ru-RU" smtClean="0"/>
          </a:p>
        </p:txBody>
      </p:sp>
      <p:sp>
        <p:nvSpPr>
          <p:cNvPr id="61442" name="Rectangle 4"/>
          <p:cNvSpPr>
            <a:spLocks noGrp="1" noChangeArrowheads="1"/>
          </p:cNvSpPr>
          <p:nvPr>
            <p:ph type="title"/>
          </p:nvPr>
        </p:nvSpPr>
        <p:spPr>
          <a:xfrm>
            <a:off x="341313" y="274638"/>
            <a:ext cx="8345487" cy="679087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000" b="1" dirty="0" smtClean="0"/>
              <a:t>Форма №10 </a:t>
            </a:r>
            <a:r>
              <a:rPr lang="ru-RU" altLang="ru-RU" sz="2000" b="1" dirty="0" err="1" smtClean="0"/>
              <a:t>Внутриформенные</a:t>
            </a:r>
            <a:r>
              <a:rPr lang="ru-RU" altLang="ru-RU" sz="2000" b="1" dirty="0" smtClean="0"/>
              <a:t> </a:t>
            </a:r>
            <a:r>
              <a:rPr lang="ru-RU" altLang="ru-RU" sz="2000" b="1" dirty="0" err="1" smtClean="0"/>
              <a:t>внутритабличные</a:t>
            </a:r>
            <a:r>
              <a:rPr lang="ru-RU" altLang="ru-RU" sz="2000" b="1" dirty="0" smtClean="0"/>
              <a:t> контроли - таблицы (2000) и (3000) </a:t>
            </a:r>
          </a:p>
        </p:txBody>
      </p:sp>
      <p:sp>
        <p:nvSpPr>
          <p:cNvPr id="24579" name="Rectangle 380"/>
          <p:cNvSpPr>
            <a:spLocks noGrp="1" noChangeArrowheads="1"/>
          </p:cNvSpPr>
          <p:nvPr>
            <p:ph type="body" idx="1"/>
          </p:nvPr>
        </p:nvSpPr>
        <p:spPr>
          <a:xfrm>
            <a:off x="349250" y="953726"/>
            <a:ext cx="8408988" cy="5291499"/>
          </a:xfrm>
          <a:solidFill>
            <a:schemeClr val="bg1"/>
          </a:solidFill>
        </p:spPr>
        <p:txBody>
          <a:bodyPr/>
          <a:lstStyle/>
          <a:p>
            <a:pPr>
              <a:buFontTx/>
              <a:buNone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А. </a:t>
            </a:r>
            <a:r>
              <a:rPr lang="ru-RU" sz="2000" b="1" dirty="0" err="1">
                <a:solidFill>
                  <a:srgbClr val="000000"/>
                </a:solidFill>
              </a:rPr>
              <a:t>Внутритабличный</a:t>
            </a:r>
            <a:r>
              <a:rPr lang="ru-RU" sz="2000" b="1" dirty="0">
                <a:solidFill>
                  <a:srgbClr val="000000"/>
                </a:solidFill>
              </a:rPr>
              <a:t> контроль – по строкам, включая </a:t>
            </a:r>
            <a:r>
              <a:rPr lang="ru-RU" sz="2000" b="1" dirty="0" smtClean="0">
                <a:solidFill>
                  <a:srgbClr val="000000"/>
                </a:solidFill>
              </a:rPr>
              <a:t>расчетные</a:t>
            </a:r>
            <a:r>
              <a:rPr lang="ru-RU" sz="2000" b="1" dirty="0">
                <a:solidFill>
                  <a:srgbClr val="000000"/>
                </a:solidFill>
              </a:rPr>
              <a:t>: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строка </a:t>
            </a:r>
            <a:r>
              <a:rPr lang="ru-RU" sz="2000" b="1" dirty="0">
                <a:solidFill>
                  <a:srgbClr val="000000"/>
                </a:solidFill>
              </a:rPr>
              <a:t>1 = строки 2+15+24 по всем графам, включая расчетную «мужчины</a:t>
            </a:r>
            <a:r>
              <a:rPr lang="ru-RU" sz="2000" b="1" dirty="0" smtClean="0">
                <a:solidFill>
                  <a:srgbClr val="000000"/>
                </a:solidFill>
              </a:rPr>
              <a:t>» (с 4 по 13 – всего и с 14 по 23 – сельские жители);</a:t>
            </a:r>
            <a:endParaRPr lang="ru-RU" sz="2000" b="1" dirty="0">
              <a:solidFill>
                <a:srgbClr val="000000"/>
              </a:solidFill>
            </a:endParaRPr>
          </a:p>
          <a:p>
            <a:pPr marL="457200" indent="-457200">
              <a:buFont typeface="+mj-lt"/>
              <a:buAutoNum type="arabicPeriod"/>
              <a:defRPr/>
            </a:pPr>
            <a:r>
              <a:rPr lang="ru-RU" sz="2000" b="1" dirty="0">
                <a:solidFill>
                  <a:srgbClr val="000000"/>
                </a:solidFill>
              </a:rPr>
              <a:t>строка 2 = строки 3+7+8+9+10+11+13;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ru-RU" sz="2000" b="1" dirty="0">
                <a:solidFill>
                  <a:srgbClr val="000000"/>
                </a:solidFill>
              </a:rPr>
              <a:t>строка 15 = строки 16+18+20+21+23;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ru-RU" sz="2000" b="1" dirty="0">
                <a:solidFill>
                  <a:srgbClr val="000000"/>
                </a:solidFill>
              </a:rPr>
              <a:t>строка 3 </a:t>
            </a:r>
            <a:r>
              <a:rPr lang="en-US" sz="2000" b="1" dirty="0">
                <a:solidFill>
                  <a:srgbClr val="000000"/>
                </a:solidFill>
              </a:rPr>
              <a:t>&gt; </a:t>
            </a:r>
            <a:r>
              <a:rPr lang="ru-RU" sz="2000" b="1" dirty="0">
                <a:solidFill>
                  <a:srgbClr val="000000"/>
                </a:solidFill>
              </a:rPr>
              <a:t>строк 4+5+6;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ru-RU" sz="2000" b="1" dirty="0">
                <a:solidFill>
                  <a:srgbClr val="000000"/>
                </a:solidFill>
              </a:rPr>
              <a:t>строка 11 </a:t>
            </a:r>
            <a:r>
              <a:rPr lang="en-US" sz="2000" b="1" dirty="0">
                <a:solidFill>
                  <a:srgbClr val="000000"/>
                </a:solidFill>
              </a:rPr>
              <a:t>&gt; </a:t>
            </a:r>
            <a:r>
              <a:rPr lang="ru-RU" sz="2000" b="1" dirty="0">
                <a:solidFill>
                  <a:srgbClr val="000000"/>
                </a:solidFill>
              </a:rPr>
              <a:t> строки 12;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ru-RU" sz="2000" b="1" dirty="0">
                <a:solidFill>
                  <a:srgbClr val="000000"/>
                </a:solidFill>
              </a:rPr>
              <a:t>строка 13 </a:t>
            </a:r>
            <a:r>
              <a:rPr lang="en-US" sz="2000" b="1" dirty="0">
                <a:solidFill>
                  <a:srgbClr val="000000"/>
                </a:solidFill>
              </a:rPr>
              <a:t>&gt; </a:t>
            </a:r>
            <a:r>
              <a:rPr lang="ru-RU" sz="2000" b="1" dirty="0">
                <a:solidFill>
                  <a:srgbClr val="000000"/>
                </a:solidFill>
              </a:rPr>
              <a:t>строки 14;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en-US" sz="2000" b="1" dirty="0">
                <a:solidFill>
                  <a:srgbClr val="000000"/>
                </a:solidFill>
              </a:rPr>
              <a:t>c</a:t>
            </a:r>
            <a:r>
              <a:rPr lang="ru-RU" sz="2000" b="1" dirty="0">
                <a:solidFill>
                  <a:srgbClr val="000000"/>
                </a:solidFill>
              </a:rPr>
              <a:t>трока 16 </a:t>
            </a:r>
            <a:r>
              <a:rPr lang="en-US" sz="2000" b="1" dirty="0">
                <a:solidFill>
                  <a:srgbClr val="000000"/>
                </a:solidFill>
              </a:rPr>
              <a:t>&gt; </a:t>
            </a:r>
            <a:r>
              <a:rPr lang="ru-RU" sz="2000" b="1" dirty="0">
                <a:solidFill>
                  <a:srgbClr val="000000"/>
                </a:solidFill>
              </a:rPr>
              <a:t>строки 17;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ru-RU" sz="2000" b="1" dirty="0">
                <a:solidFill>
                  <a:srgbClr val="000000"/>
                </a:solidFill>
              </a:rPr>
              <a:t>строка 18 </a:t>
            </a:r>
            <a:r>
              <a:rPr lang="en-US" sz="2000" b="1" dirty="0">
                <a:solidFill>
                  <a:srgbClr val="000000"/>
                </a:solidFill>
              </a:rPr>
              <a:t>&gt; </a:t>
            </a:r>
            <a:r>
              <a:rPr lang="ru-RU" sz="2000" b="1" dirty="0">
                <a:solidFill>
                  <a:srgbClr val="000000"/>
                </a:solidFill>
              </a:rPr>
              <a:t>строки 19;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en-US" sz="2000" b="1" dirty="0">
                <a:solidFill>
                  <a:srgbClr val="000000"/>
                </a:solidFill>
              </a:rPr>
              <a:t>c</a:t>
            </a:r>
            <a:r>
              <a:rPr lang="ru-RU" sz="2000" b="1" dirty="0">
                <a:solidFill>
                  <a:srgbClr val="000000"/>
                </a:solidFill>
              </a:rPr>
              <a:t>трока 21 </a:t>
            </a:r>
            <a:r>
              <a:rPr lang="en-US" sz="2000" b="1" dirty="0">
                <a:solidFill>
                  <a:srgbClr val="000000"/>
                </a:solidFill>
              </a:rPr>
              <a:t>&gt; </a:t>
            </a:r>
            <a:r>
              <a:rPr lang="ru-RU" sz="2000" b="1" dirty="0">
                <a:solidFill>
                  <a:srgbClr val="000000"/>
                </a:solidFill>
              </a:rPr>
              <a:t>строки 22;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en-US" sz="2000" b="1" dirty="0">
                <a:solidFill>
                  <a:srgbClr val="000000"/>
                </a:solidFill>
              </a:rPr>
              <a:t>c</a:t>
            </a:r>
            <a:r>
              <a:rPr lang="ru-RU" sz="2000" b="1" dirty="0">
                <a:solidFill>
                  <a:srgbClr val="000000"/>
                </a:solidFill>
              </a:rPr>
              <a:t>трока 24 </a:t>
            </a:r>
            <a:r>
              <a:rPr lang="en-US" sz="2000" b="1" dirty="0">
                <a:solidFill>
                  <a:srgbClr val="000000"/>
                </a:solidFill>
              </a:rPr>
              <a:t>&gt; </a:t>
            </a:r>
            <a:r>
              <a:rPr lang="ru-RU" sz="2000" b="1" dirty="0">
                <a:solidFill>
                  <a:srgbClr val="000000"/>
                </a:solidFill>
              </a:rPr>
              <a:t>строки </a:t>
            </a:r>
            <a:r>
              <a:rPr lang="ru-RU" sz="2000" b="1" dirty="0" smtClean="0">
                <a:solidFill>
                  <a:srgbClr val="000000"/>
                </a:solidFill>
              </a:rPr>
              <a:t>25.</a:t>
            </a:r>
            <a:endParaRPr lang="en-US" sz="2000" b="1" dirty="0" smtClean="0">
              <a:solidFill>
                <a:srgbClr val="000000"/>
              </a:solidFill>
            </a:endParaRPr>
          </a:p>
          <a:p>
            <a:pPr marL="457200" indent="-457200">
              <a:buFont typeface="+mj-lt"/>
              <a:buAutoNum type="arabicPeriod"/>
              <a:defRPr/>
            </a:pPr>
            <a:endParaRPr lang="ru-RU" sz="2000" b="1" dirty="0">
              <a:solidFill>
                <a:srgbClr val="000000"/>
              </a:solidFill>
            </a:endParaRPr>
          </a:p>
        </p:txBody>
      </p:sp>
      <p:sp>
        <p:nvSpPr>
          <p:cNvPr id="61444" name="Line 125"/>
          <p:cNvSpPr>
            <a:spLocks noChangeShapeType="1"/>
          </p:cNvSpPr>
          <p:nvPr/>
        </p:nvSpPr>
        <p:spPr bwMode="auto">
          <a:xfrm>
            <a:off x="4459288" y="1441450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3" name="Заголовок 1"/>
          <p:cNvSpPr>
            <a:spLocks noGrp="1"/>
          </p:cNvSpPr>
          <p:nvPr>
            <p:ph type="title"/>
          </p:nvPr>
        </p:nvSpPr>
        <p:spPr>
          <a:xfrm>
            <a:off x="476250" y="323850"/>
            <a:ext cx="8229600" cy="1143000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400" b="1" smtClean="0"/>
              <a:t>Межформенный контроль – формы 10 и 36 (продолжение)</a:t>
            </a:r>
            <a:endParaRPr lang="ru-RU" sz="2400" smtClean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solidFill>
            <a:schemeClr val="bg1"/>
          </a:solidFill>
        </p:spPr>
        <p:txBody>
          <a:bodyPr/>
          <a:lstStyle/>
          <a:p>
            <a:pPr marL="457200" indent="-457200">
              <a:buFontTx/>
              <a:buAutoNum type="arabicPeriod" startAt="3"/>
              <a:defRPr/>
            </a:pPr>
            <a:r>
              <a:rPr lang="ru-RU" sz="2000" b="1" dirty="0">
                <a:solidFill>
                  <a:srgbClr val="000000"/>
                </a:solidFill>
              </a:rPr>
              <a:t>Число зарегистрированных детей 0-14 лет включительно в ф. 10 </a:t>
            </a:r>
            <a:r>
              <a:rPr lang="ru-RU" sz="2000" b="1" dirty="0" smtClean="0">
                <a:solidFill>
                  <a:srgbClr val="000000"/>
                </a:solidFill>
              </a:rPr>
              <a:t>(т.2000</a:t>
            </a:r>
            <a:r>
              <a:rPr lang="ru-RU" sz="2000" b="1" dirty="0">
                <a:solidFill>
                  <a:srgbClr val="000000"/>
                </a:solidFill>
              </a:rPr>
              <a:t>, графа 6) больше числа детей на конец года в ф. 36 (тт.2100, 2110, графы 11) по указанным в п. 1 позициям (строкам). </a:t>
            </a:r>
          </a:p>
          <a:p>
            <a:pPr marL="0" indent="0">
              <a:buFontTx/>
              <a:buNone/>
              <a:defRPr/>
            </a:pPr>
            <a:r>
              <a:rPr lang="ru-RU" sz="2000" b="1" dirty="0">
                <a:solidFill>
                  <a:srgbClr val="000000"/>
                </a:solidFill>
              </a:rPr>
              <a:t>       Равенство может наблюдаться на отдельном врачебном </a:t>
            </a:r>
          </a:p>
          <a:p>
            <a:pPr marL="0" indent="0">
              <a:buFontTx/>
              <a:buNone/>
              <a:defRPr/>
            </a:pPr>
            <a:r>
              <a:rPr lang="ru-RU" sz="2000" b="1" dirty="0">
                <a:solidFill>
                  <a:srgbClr val="000000"/>
                </a:solidFill>
              </a:rPr>
              <a:t>       участке в АПУ при условии отсутствия снятых с </a:t>
            </a:r>
          </a:p>
          <a:p>
            <a:pPr marL="0" indent="0">
              <a:buFontTx/>
              <a:buNone/>
              <a:defRPr/>
            </a:pPr>
            <a:r>
              <a:rPr lang="ru-RU" sz="2000" b="1" dirty="0">
                <a:solidFill>
                  <a:srgbClr val="000000"/>
                </a:solidFill>
              </a:rPr>
              <a:t>       наблюдения детей.</a:t>
            </a:r>
          </a:p>
          <a:p>
            <a:pPr marL="457200" indent="-457200">
              <a:buFontTx/>
              <a:buAutoNum type="arabicPeriod" startAt="4"/>
              <a:defRPr/>
            </a:pPr>
            <a:r>
              <a:rPr lang="ru-RU" sz="2000" b="1" dirty="0">
                <a:solidFill>
                  <a:srgbClr val="000000"/>
                </a:solidFill>
              </a:rPr>
              <a:t>Аналогична п. 3 сверка зарегистрированных и оставшихся под наблюдением на конец отчетного года детей 15-17 лет (т.2000, графа 7 и тт.2100, 2110, графа </a:t>
            </a:r>
            <a:r>
              <a:rPr lang="ru-RU" sz="2000" b="1" dirty="0" smtClean="0">
                <a:solidFill>
                  <a:srgbClr val="000000"/>
                </a:solidFill>
              </a:rPr>
              <a:t>12) </a:t>
            </a:r>
            <a:r>
              <a:rPr lang="ru-RU" sz="2000" b="1" dirty="0">
                <a:solidFill>
                  <a:srgbClr val="000000"/>
                </a:solidFill>
              </a:rPr>
              <a:t>и взрослых (т.2000, ∑граф 8+9+10+11 и т.2100, 2110, графа 10 – графа 11, 12)</a:t>
            </a:r>
            <a:r>
              <a:rPr lang="ru-RU" sz="2000" dirty="0">
                <a:solidFill>
                  <a:srgbClr val="000000"/>
                </a:solidFill>
              </a:rPr>
              <a:t>.</a:t>
            </a:r>
          </a:p>
        </p:txBody>
      </p:sp>
      <p:sp>
        <p:nvSpPr>
          <p:cNvPr id="79875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5F112595-305B-4365-AB30-78CEFB2DDDCB}" type="slidenum">
              <a:rPr lang="ru-RU" smtClean="0"/>
              <a:pPr/>
              <a:t>20</a:t>
            </a:fld>
            <a:endParaRPr lang="ru-RU" smtClean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7" name="Заголовок 1"/>
          <p:cNvSpPr>
            <a:spLocks noGrp="1"/>
          </p:cNvSpPr>
          <p:nvPr>
            <p:ph type="title"/>
          </p:nvPr>
        </p:nvSpPr>
        <p:spPr>
          <a:xfrm>
            <a:off x="476250" y="279400"/>
            <a:ext cx="8229600" cy="358775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000" b="1" smtClean="0"/>
              <a:t>Межформенный контроль – формы 10 и 36 (продолжение)</a:t>
            </a:r>
            <a:endParaRPr lang="ru-RU" sz="2000" smtClean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908051"/>
            <a:ext cx="7940675" cy="5311259"/>
          </a:xfrm>
          <a:solidFill>
            <a:schemeClr val="bg1"/>
          </a:solidFill>
        </p:spPr>
        <p:txBody>
          <a:bodyPr/>
          <a:lstStyle/>
          <a:p>
            <a:pPr marL="457200" indent="-457200">
              <a:buFontTx/>
              <a:buAutoNum type="arabicPeriod" startAt="5"/>
              <a:defRPr/>
            </a:pPr>
            <a:r>
              <a:rPr lang="ru-RU" sz="2000" b="1" dirty="0">
                <a:solidFill>
                  <a:srgbClr val="000000"/>
                </a:solidFill>
              </a:rPr>
              <a:t>Общее число впервые диагностированных в ф. 10 т. 3000 графа 4 </a:t>
            </a:r>
            <a:r>
              <a:rPr lang="ru-RU" sz="2000" b="1" dirty="0" smtClean="0">
                <a:solidFill>
                  <a:srgbClr val="000000"/>
                </a:solidFill>
              </a:rPr>
              <a:t>должно </a:t>
            </a:r>
            <a:r>
              <a:rPr lang="ru-RU" sz="2000" b="1" dirty="0">
                <a:solidFill>
                  <a:srgbClr val="000000"/>
                </a:solidFill>
              </a:rPr>
              <a:t>быть </a:t>
            </a:r>
            <a:r>
              <a:rPr lang="ru-RU" sz="2000" b="1" dirty="0" smtClean="0">
                <a:solidFill>
                  <a:srgbClr val="000000"/>
                </a:solidFill>
              </a:rPr>
              <a:t>равно </a:t>
            </a:r>
            <a:r>
              <a:rPr lang="ru-RU" sz="2000" b="1" dirty="0">
                <a:solidFill>
                  <a:srgbClr val="000000"/>
                </a:solidFill>
              </a:rPr>
              <a:t>числу пациентов с впервые в жизни установленным диагнозом, показанных в ф. 36 в графах 5 тт. 2100 и 2110, по всем строкам.</a:t>
            </a:r>
          </a:p>
          <a:p>
            <a:pPr marL="457200" indent="-457200">
              <a:buFontTx/>
              <a:buAutoNum type="arabicPeriod" startAt="5"/>
              <a:defRPr/>
            </a:pPr>
            <a:r>
              <a:rPr lang="ru-RU" sz="2000" b="1" dirty="0">
                <a:solidFill>
                  <a:srgbClr val="000000"/>
                </a:solidFill>
              </a:rPr>
              <a:t>Сверка числа детей 0-14 лет, детей 15-17 лет и взрослых с впервые в жизни установленным диагнозом в ф.10 и ф.36. Аналогична сверкам числа зарегистрированных пациентов.</a:t>
            </a:r>
          </a:p>
          <a:p>
            <a:pPr marL="0" indent="0">
              <a:lnSpc>
                <a:spcPct val="90000"/>
              </a:lnSpc>
              <a:buFontTx/>
              <a:buNone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Проверка </a:t>
            </a:r>
            <a:r>
              <a:rPr lang="ru-RU" sz="2000" b="1" dirty="0">
                <a:solidFill>
                  <a:srgbClr val="000000"/>
                </a:solidFill>
              </a:rPr>
              <a:t>осуществляется </a:t>
            </a:r>
            <a:r>
              <a:rPr lang="ru-RU" sz="2000" b="1" dirty="0" smtClean="0">
                <a:solidFill>
                  <a:srgbClr val="000000"/>
                </a:solidFill>
              </a:rPr>
              <a:t>сравнением </a:t>
            </a:r>
            <a:r>
              <a:rPr lang="ru-RU" sz="2000" b="1" dirty="0">
                <a:solidFill>
                  <a:srgbClr val="000000"/>
                </a:solidFill>
              </a:rPr>
              <a:t>графы 5 тт. 2100 и 2110 ф.36 с графой 4 т.3000 ф.10: строка 1 со строкой 1, строка 2 со строкой 2, строка 3 с суммой строк 7+8+9, строка 4 со строкой 12, строка 5 со строкой 15, строка 6 со строкой 22, строка 7 со строкой 24</a:t>
            </a:r>
            <a:r>
              <a:rPr lang="ru-RU" sz="2000" b="1" dirty="0" smtClean="0">
                <a:solidFill>
                  <a:srgbClr val="000000"/>
                </a:solidFill>
              </a:rPr>
              <a:t>.</a:t>
            </a:r>
          </a:p>
          <a:p>
            <a:pPr marL="457200" indent="-457200">
              <a:buFontTx/>
              <a:buAutoNum type="arabicPeriod" startAt="7"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Любое </a:t>
            </a:r>
            <a:r>
              <a:rPr lang="ru-RU" sz="2000" b="1" dirty="0">
                <a:solidFill>
                  <a:srgbClr val="000000"/>
                </a:solidFill>
              </a:rPr>
              <a:t>несоответствие данных в формах №№10 и 36 по тем или иным позициям должно быть аргументировано приложением (дополнением) к отчету.</a:t>
            </a:r>
          </a:p>
          <a:p>
            <a:pPr marL="0" indent="0">
              <a:buFontTx/>
              <a:buNone/>
              <a:defRPr/>
            </a:pPr>
            <a:endParaRPr lang="ru-RU" sz="2000" dirty="0"/>
          </a:p>
        </p:txBody>
      </p:sp>
      <p:sp>
        <p:nvSpPr>
          <p:cNvPr id="80899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6B8274C2-1A75-48ED-ACC8-A4761DE62357}" type="slidenum">
              <a:rPr lang="ru-RU" smtClean="0"/>
              <a:pPr/>
              <a:t>21</a:t>
            </a:fld>
            <a:endParaRPr lang="ru-RU" smtClean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1" name="Rectangle 2"/>
          <p:cNvSpPr>
            <a:spLocks noGrp="1" noChangeArrowheads="1"/>
          </p:cNvSpPr>
          <p:nvPr>
            <p:ph type="title"/>
          </p:nvPr>
        </p:nvSpPr>
        <p:spPr>
          <a:xfrm>
            <a:off x="476250" y="188913"/>
            <a:ext cx="8229600" cy="495300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000" b="1" dirty="0" err="1" smtClean="0"/>
              <a:t>Межформенный</a:t>
            </a:r>
            <a:r>
              <a:rPr lang="ru-RU" altLang="ru-RU" sz="2000" b="1" dirty="0" smtClean="0"/>
              <a:t> контроль – фф.№10, 36 и 12</a:t>
            </a:r>
            <a:endParaRPr lang="ru-RU" sz="2000" b="1" dirty="0" smtClean="0"/>
          </a:p>
        </p:txBody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51520" y="773704"/>
            <a:ext cx="8730969" cy="5535615"/>
          </a:xfrm>
          <a:solidFill>
            <a:schemeClr val="bg1"/>
          </a:solidFill>
        </p:spPr>
        <p:txBody>
          <a:bodyPr/>
          <a:lstStyle/>
          <a:p>
            <a:pPr marL="457200" indent="-457200" algn="just">
              <a:buFontTx/>
              <a:buAutoNum type="arabicPeriod"/>
              <a:defRPr/>
            </a:pPr>
            <a:r>
              <a:rPr lang="ru-RU" altLang="ru-RU" sz="1600" b="1" dirty="0" err="1" smtClean="0"/>
              <a:t>Межформенная</a:t>
            </a:r>
            <a:r>
              <a:rPr lang="ru-RU" altLang="ru-RU" sz="1600" b="1" dirty="0" smtClean="0"/>
              <a:t> проверка </a:t>
            </a:r>
            <a:r>
              <a:rPr lang="ru-RU" altLang="ru-RU" sz="1600" b="1" dirty="0" err="1" smtClean="0"/>
              <a:t>фф</a:t>
            </a:r>
            <a:r>
              <a:rPr lang="ru-RU" altLang="ru-RU" sz="1600" b="1" dirty="0" smtClean="0"/>
              <a:t>. №10 и 36 с ф.№12 была изменена в соответствии с приказом РОССТАТ от 22.11.2019 г. №679.</a:t>
            </a:r>
            <a:endParaRPr lang="en-US" altLang="ru-RU" sz="1600" b="1" dirty="0" smtClean="0"/>
          </a:p>
          <a:p>
            <a:pPr marL="457200" indent="-457200" algn="just">
              <a:buFontTx/>
              <a:buAutoNum type="arabicPeriod"/>
              <a:defRPr/>
            </a:pPr>
            <a:r>
              <a:rPr lang="ru-RU" altLang="ru-RU" sz="1600" b="1" dirty="0" smtClean="0"/>
              <a:t>В таблицы ф.№12 1000 и 2000 были внесены строки 6.2 </a:t>
            </a:r>
            <a:r>
              <a:rPr lang="ru-RU" altLang="ru-RU" sz="1600" b="1" dirty="0"/>
              <a:t>«</a:t>
            </a:r>
            <a:r>
              <a:rPr lang="ru-RU" sz="1600" b="1" dirty="0"/>
              <a:t>детский аутизм, атипичный аутизм, синдром </a:t>
            </a:r>
            <a:r>
              <a:rPr lang="ru-RU" sz="1600" b="1" dirty="0" err="1"/>
              <a:t>Ретта</a:t>
            </a:r>
            <a:r>
              <a:rPr lang="ru-RU" sz="1600" b="1" dirty="0"/>
              <a:t>, </a:t>
            </a:r>
            <a:r>
              <a:rPr lang="ru-RU" sz="1600" b="1" dirty="0" err="1"/>
              <a:t>дезинтегративное</a:t>
            </a:r>
            <a:r>
              <a:rPr lang="ru-RU" sz="1600" b="1" dirty="0"/>
              <a:t> расстройство детского возраста» с кодами </a:t>
            </a:r>
            <a:r>
              <a:rPr lang="en-US" sz="1600" b="1" dirty="0"/>
              <a:t>F84.0-3</a:t>
            </a:r>
            <a:r>
              <a:rPr lang="ru-RU" sz="1600" b="1" dirty="0"/>
              <a:t> , в таблицу </a:t>
            </a:r>
            <a:r>
              <a:rPr lang="ru-RU" altLang="ru-RU" sz="1600" b="1" dirty="0" smtClean="0"/>
              <a:t>1500 (дети в возрасте до 3-х лет) – строки:</a:t>
            </a:r>
          </a:p>
          <a:p>
            <a:pPr marL="457200" indent="-457200" algn="just">
              <a:buFontTx/>
              <a:buAutoNum type="arabicPeriod"/>
              <a:defRPr/>
            </a:pPr>
            <a:endParaRPr lang="ru-RU" altLang="ru-RU" sz="1600" b="1" dirty="0" smtClean="0"/>
          </a:p>
          <a:p>
            <a:pPr marL="457200" indent="-457200" algn="just">
              <a:buFontTx/>
              <a:buAutoNum type="arabicPeriod"/>
              <a:defRPr/>
            </a:pPr>
            <a:endParaRPr lang="ru-RU" altLang="ru-RU" sz="1600" b="1" dirty="0"/>
          </a:p>
          <a:p>
            <a:pPr marL="457200" indent="-457200" algn="just">
              <a:buFontTx/>
              <a:buAutoNum type="arabicPeriod"/>
              <a:defRPr/>
            </a:pPr>
            <a:endParaRPr lang="ru-RU" altLang="ru-RU" sz="1600" b="1" dirty="0" smtClean="0"/>
          </a:p>
          <a:p>
            <a:pPr marL="457200" indent="-457200" algn="just">
              <a:buFontTx/>
              <a:buAutoNum type="arabicPeriod"/>
              <a:defRPr/>
            </a:pPr>
            <a:endParaRPr lang="ru-RU" altLang="ru-RU" sz="1600" b="1" dirty="0"/>
          </a:p>
          <a:p>
            <a:pPr marL="457200" indent="-457200" algn="just">
              <a:buFontTx/>
              <a:buAutoNum type="arabicPeriod"/>
              <a:defRPr/>
            </a:pPr>
            <a:r>
              <a:rPr lang="ru-RU" sz="1600" b="1" dirty="0" smtClean="0"/>
              <a:t>Диспансерное </a:t>
            </a:r>
            <a:r>
              <a:rPr lang="ru-RU" sz="1600" b="1" dirty="0"/>
              <a:t>наблюдение за пациентами с иными психическими    </a:t>
            </a:r>
          </a:p>
          <a:p>
            <a:pPr marL="0" indent="0" algn="just">
              <a:buNone/>
            </a:pPr>
            <a:r>
              <a:rPr lang="ru-RU" sz="1600" b="1" dirty="0"/>
              <a:t>   </a:t>
            </a:r>
            <a:r>
              <a:rPr lang="ru-RU" sz="1600" b="1" dirty="0" smtClean="0"/>
              <a:t>     </a:t>
            </a:r>
            <a:r>
              <a:rPr lang="ru-RU" sz="1600" b="1" dirty="0"/>
              <a:t>расстройствами и расстройствами поведения (коды в соответствии с МКБ-</a:t>
            </a:r>
          </a:p>
          <a:p>
            <a:pPr marL="0" indent="0" algn="just">
              <a:buNone/>
            </a:pPr>
            <a:r>
              <a:rPr lang="ru-RU" sz="1600" b="1" dirty="0"/>
              <a:t>    </a:t>
            </a:r>
            <a:r>
              <a:rPr lang="ru-RU" sz="1600" b="1" dirty="0" smtClean="0"/>
              <a:t>    10 </a:t>
            </a:r>
            <a:r>
              <a:rPr lang="ru-RU" sz="1600" b="1" dirty="0"/>
              <a:t>F00-F09; F20-F99) регламентируется Законом РФ от 02.07.1992 № 3185-1 </a:t>
            </a:r>
          </a:p>
          <a:p>
            <a:pPr marL="0" indent="0" algn="just">
              <a:buNone/>
            </a:pPr>
            <a:r>
              <a:rPr lang="ru-RU" sz="1600" b="1" dirty="0"/>
              <a:t>    </a:t>
            </a:r>
            <a:r>
              <a:rPr lang="ru-RU" sz="1600" b="1" dirty="0" smtClean="0"/>
              <a:t>    «</a:t>
            </a:r>
            <a:r>
              <a:rPr lang="ru-RU" sz="1600" b="1" dirty="0"/>
              <a:t>О психиатрической помощи и гарантиях прав граждан при ее оказании». </a:t>
            </a:r>
            <a:r>
              <a:rPr lang="ru-RU" sz="1600" b="1" dirty="0" smtClean="0"/>
              <a:t>    </a:t>
            </a:r>
          </a:p>
          <a:p>
            <a:pPr marL="0" indent="0" algn="just">
              <a:buNone/>
            </a:pPr>
            <a:r>
              <a:rPr lang="ru-RU" sz="1600" b="1" dirty="0"/>
              <a:t> </a:t>
            </a:r>
            <a:r>
              <a:rPr lang="ru-RU" sz="1600" b="1" dirty="0" smtClean="0"/>
              <a:t>           Взятие </a:t>
            </a:r>
            <a:r>
              <a:rPr lang="ru-RU" sz="1600" b="1" dirty="0"/>
              <a:t>и снятие с диспансерного наблюдения таких больных отражены в </a:t>
            </a:r>
          </a:p>
          <a:p>
            <a:pPr marL="0" indent="0" algn="just">
              <a:buNone/>
            </a:pPr>
            <a:r>
              <a:rPr lang="ru-RU" sz="1600" b="1" dirty="0"/>
              <a:t>    приказе Минздрава 6 РФ от 31 декабря 2002 г. № 420 «Об утверждении </a:t>
            </a:r>
            <a:r>
              <a:rPr lang="ru-RU" sz="1600" b="1" dirty="0" smtClean="0"/>
              <a:t>форм </a:t>
            </a:r>
          </a:p>
          <a:p>
            <a:pPr marL="0" indent="0" algn="just">
              <a:buNone/>
            </a:pPr>
            <a:r>
              <a:rPr lang="ru-RU" sz="1600" b="1" dirty="0"/>
              <a:t> </a:t>
            </a:r>
            <a:r>
              <a:rPr lang="ru-RU" sz="1600" b="1" dirty="0" smtClean="0"/>
              <a:t>   первичной </a:t>
            </a:r>
            <a:r>
              <a:rPr lang="ru-RU" sz="1600" b="1" dirty="0"/>
              <a:t>медицинской документации для психиатрических и </a:t>
            </a:r>
            <a:r>
              <a:rPr lang="ru-RU" sz="1600" b="1" dirty="0" smtClean="0"/>
              <a:t>наркологических </a:t>
            </a:r>
          </a:p>
          <a:p>
            <a:pPr marL="0" indent="0" algn="just">
              <a:buNone/>
            </a:pPr>
            <a:r>
              <a:rPr lang="ru-RU" sz="1600" b="1" dirty="0"/>
              <a:t> </a:t>
            </a:r>
            <a:r>
              <a:rPr lang="ru-RU" sz="1600" b="1" dirty="0" smtClean="0"/>
              <a:t>   учреждений».</a:t>
            </a:r>
            <a:endParaRPr lang="ru-RU" altLang="ru-RU" sz="1600" b="1" dirty="0"/>
          </a:p>
          <a:p>
            <a:pPr marL="0" indent="0" algn="just">
              <a:buNone/>
            </a:pPr>
            <a:endParaRPr lang="ru-RU" altLang="ru-RU" sz="1800" b="1" dirty="0" smtClean="0"/>
          </a:p>
        </p:txBody>
      </p:sp>
      <p:sp>
        <p:nvSpPr>
          <p:cNvPr id="81923" name="Номер слайда 1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73A17769-10FE-4DAA-B4CF-203E638526D3}" type="slidenum">
              <a:rPr lang="ru-RU" smtClean="0"/>
              <a:pPr/>
              <a:t>22</a:t>
            </a:fld>
            <a:endParaRPr lang="ru-RU" smtClean="0"/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45751643"/>
              </p:ext>
            </p:extLst>
          </p:nvPr>
        </p:nvGraphicFramePr>
        <p:xfrm>
          <a:off x="746575" y="2438890"/>
          <a:ext cx="8229600" cy="960266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5159069"/>
                <a:gridCol w="1279839"/>
                <a:gridCol w="1790692"/>
              </a:tblGrid>
              <a:tr h="212816">
                <a:tc>
                  <a:txBody>
                    <a:bodyPr/>
                    <a:lstStyle/>
                    <a:p>
                      <a:pPr marL="86360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 smtClean="0">
                          <a:effectLst/>
                        </a:rPr>
                        <a:t>умственная </a:t>
                      </a:r>
                      <a:r>
                        <a:rPr lang="ru-RU" sz="800" dirty="0">
                          <a:effectLst/>
                        </a:rPr>
                        <a:t>отсталость</a:t>
                      </a:r>
                      <a:endParaRPr lang="ru-RU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</a:rPr>
                        <a:t>6.1</a:t>
                      </a:r>
                      <a:endParaRPr lang="ru-RU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</a:rPr>
                        <a:t>F70-</a:t>
                      </a:r>
                      <a:r>
                        <a:rPr lang="en-US" sz="800">
                          <a:effectLst/>
                        </a:rPr>
                        <a:t>F</a:t>
                      </a:r>
                      <a:r>
                        <a:rPr lang="ru-RU" sz="800">
                          <a:effectLst/>
                        </a:rPr>
                        <a:t>79</a:t>
                      </a:r>
                      <a:endParaRPr lang="ru-RU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</a:tr>
              <a:tr h="106408">
                <a:tc>
                  <a:txBody>
                    <a:bodyPr/>
                    <a:lstStyle/>
                    <a:p>
                      <a:pPr marL="86360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effectLst/>
                        </a:rPr>
                        <a:t>специфические расстройства речи и языка</a:t>
                      </a:r>
                      <a:endParaRPr lang="ru-RU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</a:rPr>
                        <a:t>6.2</a:t>
                      </a:r>
                      <a:endParaRPr lang="ru-RU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</a:rPr>
                        <a:t>F80</a:t>
                      </a:r>
                      <a:endParaRPr lang="ru-RU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</a:tr>
              <a:tr h="127690">
                <a:tc>
                  <a:txBody>
                    <a:bodyPr/>
                    <a:lstStyle/>
                    <a:p>
                      <a:pPr marL="57785">
                        <a:spcAft>
                          <a:spcPts val="0"/>
                        </a:spcAft>
                      </a:pPr>
                      <a:r>
                        <a:rPr lang="ru-RU" sz="800" dirty="0">
                          <a:effectLst/>
                        </a:rPr>
                        <a:t>специфические расстройства развития моторной функции</a:t>
                      </a:r>
                      <a:endParaRPr lang="ru-RU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</a:rPr>
                        <a:t>6.3</a:t>
                      </a:r>
                      <a:endParaRPr lang="ru-RU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en-US" sz="800">
                          <a:effectLst/>
                        </a:rPr>
                        <a:t>F82</a:t>
                      </a:r>
                      <a:endParaRPr lang="ru-RU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</a:tr>
              <a:tr h="114921">
                <a:tc>
                  <a:txBody>
                    <a:bodyPr/>
                    <a:lstStyle/>
                    <a:p>
                      <a:pPr marL="147955" indent="-61595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effectLst/>
                        </a:rPr>
                        <a:t>общие расстройства психологического развития</a:t>
                      </a:r>
                      <a:endParaRPr lang="ru-RU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800" dirty="0">
                          <a:effectLst/>
                        </a:rPr>
                        <a:t>6.4</a:t>
                      </a:r>
                      <a:endParaRPr lang="ru-RU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en-US" sz="800">
                          <a:effectLst/>
                        </a:rPr>
                        <a:t>F84</a:t>
                      </a:r>
                      <a:endParaRPr lang="ru-RU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</a:tr>
              <a:tr h="229841">
                <a:tc>
                  <a:txBody>
                    <a:bodyPr/>
                    <a:lstStyle/>
                    <a:p>
                      <a:pPr marL="180340"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</a:rPr>
                        <a:t>из них:</a:t>
                      </a:r>
                      <a:endParaRPr lang="ru-RU" sz="1000">
                        <a:effectLst/>
                      </a:endParaRPr>
                    </a:p>
                    <a:p>
                      <a:pPr marL="180340"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</a:rPr>
                        <a:t>детский аутизм, атипичный аутизм, синдром Ретта, дезинтегративное расстройство детского возраста </a:t>
                      </a:r>
                      <a:endParaRPr lang="ru-RU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b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800" dirty="0">
                          <a:effectLst/>
                        </a:rPr>
                        <a:t>6.4.1</a:t>
                      </a:r>
                      <a:endParaRPr lang="ru-RU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800" dirty="0">
                          <a:effectLst/>
                        </a:rPr>
                        <a:t>F84.0-3</a:t>
                      </a:r>
                      <a:endParaRPr lang="ru-RU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</a:tr>
            </a:tbl>
          </a:graphicData>
        </a:graphic>
      </p:graphicFrame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088739"/>
            <a:ext cx="8229600" cy="5168553"/>
          </a:xfrm>
        </p:spPr>
        <p:txBody>
          <a:bodyPr/>
          <a:lstStyle/>
          <a:p>
            <a:pPr marL="0" indent="0" algn="just">
              <a:buFontTx/>
              <a:buNone/>
              <a:defRPr/>
            </a:pPr>
            <a:r>
              <a:rPr lang="ru-RU" sz="1600" b="1" dirty="0" smtClean="0"/>
              <a:t>В медицинских учреждениях </a:t>
            </a:r>
            <a:r>
              <a:rPr lang="ru-RU" sz="1600" b="1" dirty="0"/>
              <a:t>существуют картотеки/базы данных о пациентах с психическими расстройствами, основанные на первичных учетных </a:t>
            </a:r>
            <a:r>
              <a:rPr lang="ru-RU" sz="1600" b="1" dirty="0" smtClean="0"/>
              <a:t>формах: </a:t>
            </a:r>
            <a:r>
              <a:rPr lang="ru-RU" sz="1600" b="1" dirty="0"/>
              <a:t>Медицинская Карта амбулаторного больного – учетная форма № 025/у-04 и карта обратившегося за психиатрической (наркологической) помощью - учетная форма № 030-1/у-02. При подготовке сведений, необходимых для заполнения отчетных форм (№№ 10, 36, 12 и другие) базы данных должны тщательно выверяться.    </a:t>
            </a:r>
          </a:p>
          <a:p>
            <a:pPr marL="0" indent="0" algn="just" eaLnBrk="1" hangingPunct="1">
              <a:buNone/>
              <a:defRPr/>
            </a:pPr>
            <a:r>
              <a:rPr lang="ru-RU" sz="1600" b="1" dirty="0"/>
              <a:t>     В первую очередь заполняются таблицы </a:t>
            </a:r>
            <a:r>
              <a:rPr lang="ru-RU" sz="1600" b="1" dirty="0" err="1"/>
              <a:t>ф.ф</a:t>
            </a:r>
            <a:r>
              <a:rPr lang="ru-RU" sz="1600" b="1" dirty="0"/>
              <a:t> №10 и 36, </a:t>
            </a:r>
            <a:r>
              <a:rPr lang="ru-RU" sz="1600" b="1" dirty="0" smtClean="0"/>
              <a:t>после </a:t>
            </a:r>
            <a:r>
              <a:rPr lang="ru-RU" sz="1600" b="1" dirty="0"/>
              <a:t>этого необходимые сведения переносятся из </a:t>
            </a:r>
            <a:r>
              <a:rPr lang="ru-RU" sz="1600" b="1" dirty="0" err="1"/>
              <a:t>ф.ф</a:t>
            </a:r>
            <a:r>
              <a:rPr lang="ru-RU" sz="1600" b="1" dirty="0"/>
              <a:t>. №10 и 36 в ф.№12. Недостающие данные берутся из учетных форм</a:t>
            </a:r>
            <a:r>
              <a:rPr lang="ru-RU" sz="1600" b="1" dirty="0" smtClean="0"/>
              <a:t>. </a:t>
            </a:r>
          </a:p>
          <a:p>
            <a:pPr marL="0" indent="0" algn="just" eaLnBrk="1" hangingPunct="1">
              <a:buNone/>
              <a:defRPr/>
            </a:pPr>
            <a:endParaRPr lang="ru-RU" sz="1600" b="1" dirty="0" smtClean="0"/>
          </a:p>
          <a:p>
            <a:pPr marL="0" indent="0" algn="just" eaLnBrk="1" hangingPunct="1">
              <a:buFontTx/>
              <a:buNone/>
              <a:defRPr/>
            </a:pPr>
            <a:endParaRPr lang="en-US" sz="1600" dirty="0"/>
          </a:p>
          <a:p>
            <a:endParaRPr lang="en-US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CC5ACC5-97E3-4173-B91C-AE2F3F2539C1}" type="slidenum">
              <a:rPr lang="ru-RU" smtClean="0"/>
              <a:pPr>
                <a:defRPr/>
              </a:pPr>
              <a:t>23</a:t>
            </a:fld>
            <a:endParaRPr lang="ru-RU"/>
          </a:p>
        </p:txBody>
      </p:sp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319047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000" b="1" dirty="0" err="1" smtClean="0"/>
              <a:t>Межформенный</a:t>
            </a:r>
            <a:r>
              <a:rPr lang="ru-RU" altLang="ru-RU" sz="2000" b="1" dirty="0" smtClean="0"/>
              <a:t> контроль – фф.№10, 36 и 12 (продолжение)</a:t>
            </a:r>
            <a:endParaRPr lang="ru-RU" sz="2000" b="1" dirty="0" smtClean="0"/>
          </a:p>
        </p:txBody>
      </p:sp>
    </p:spTree>
    <p:extLst>
      <p:ext uri="{BB962C8B-B14F-4D97-AF65-F5344CB8AC3E}">
        <p14:creationId xmlns:p14="http://schemas.microsoft.com/office/powerpoint/2010/main" val="2017617547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042988"/>
            <a:ext cx="8229600" cy="5083175"/>
          </a:xfrm>
        </p:spPr>
        <p:txBody>
          <a:bodyPr/>
          <a:lstStyle/>
          <a:p>
            <a:pPr marL="0" indent="0">
              <a:buFontTx/>
              <a:buNone/>
              <a:defRPr/>
            </a:pPr>
            <a:r>
              <a:rPr lang="ru-RU" sz="2000" b="1" dirty="0" smtClean="0"/>
              <a:t>     По </a:t>
            </a:r>
            <a:r>
              <a:rPr lang="ru-RU" sz="2000" b="1" dirty="0"/>
              <a:t>зарегистрированным заболеваниям: </a:t>
            </a:r>
          </a:p>
          <a:p>
            <a:pPr>
              <a:defRPr/>
            </a:pPr>
            <a:r>
              <a:rPr lang="ru-RU" sz="1800" b="1" dirty="0"/>
              <a:t>Стр. </a:t>
            </a:r>
            <a:r>
              <a:rPr lang="ru-RU" sz="1800" b="1" dirty="0" smtClean="0"/>
              <a:t>1 </a:t>
            </a:r>
            <a:r>
              <a:rPr lang="ru-RU" sz="1800" b="1" dirty="0"/>
              <a:t>гр. 4 табл. </a:t>
            </a:r>
            <a:r>
              <a:rPr lang="ru-RU" sz="1800" b="1" dirty="0" smtClean="0"/>
              <a:t>2000 (всего) </a:t>
            </a:r>
            <a:r>
              <a:rPr lang="ru-RU" sz="1800" b="1" dirty="0"/>
              <a:t>ф. № 10 </a:t>
            </a:r>
            <a:r>
              <a:rPr lang="en-US" sz="1800" b="1" dirty="0" smtClean="0"/>
              <a:t>&gt;</a:t>
            </a:r>
            <a:r>
              <a:rPr lang="ru-RU" sz="1800" b="1" dirty="0" smtClean="0"/>
              <a:t> сумм</a:t>
            </a:r>
            <a:r>
              <a:rPr lang="ru-RU" sz="1800" b="1" dirty="0"/>
              <a:t>ы</a:t>
            </a:r>
            <a:r>
              <a:rPr lang="ru-RU" sz="1800" b="1" dirty="0" smtClean="0"/>
              <a:t> расчетных строк (6.0-6.1) </a:t>
            </a:r>
            <a:r>
              <a:rPr lang="ru-RU" sz="1800" b="1" dirty="0"/>
              <a:t>по гр. 4 таблиц 1000, 2000, 3000 ф. № 12 </a:t>
            </a:r>
          </a:p>
          <a:p>
            <a:pPr>
              <a:defRPr/>
            </a:pPr>
            <a:r>
              <a:rPr lang="ru-RU" sz="1800" b="1" dirty="0"/>
              <a:t>Стр. </a:t>
            </a:r>
            <a:r>
              <a:rPr lang="ru-RU" sz="1800" b="1" dirty="0" smtClean="0"/>
              <a:t>1 </a:t>
            </a:r>
            <a:r>
              <a:rPr lang="ru-RU" sz="1800" b="1" dirty="0"/>
              <a:t>гр. 6 табл. 2000 </a:t>
            </a:r>
            <a:r>
              <a:rPr lang="ru-RU" sz="1800" b="1" dirty="0" smtClean="0"/>
              <a:t>(дети 0-14 лет) ф</a:t>
            </a:r>
            <a:r>
              <a:rPr lang="ru-RU" sz="1800" b="1" dirty="0"/>
              <a:t>. № 10 </a:t>
            </a:r>
            <a:r>
              <a:rPr lang="en-US" sz="1800" b="1" dirty="0" smtClean="0"/>
              <a:t>&gt;</a:t>
            </a:r>
            <a:r>
              <a:rPr lang="ru-RU" sz="1800" b="1" dirty="0" smtClean="0"/>
              <a:t> </a:t>
            </a:r>
            <a:r>
              <a:rPr lang="ru-RU" sz="1800" b="1" dirty="0"/>
              <a:t>строка (6.0-6.1) по гр.4 табл. 1000 ф. № 12 </a:t>
            </a:r>
          </a:p>
          <a:p>
            <a:pPr>
              <a:defRPr/>
            </a:pPr>
            <a:r>
              <a:rPr lang="ru-RU" sz="1800" b="1" dirty="0"/>
              <a:t>Стр. </a:t>
            </a:r>
            <a:r>
              <a:rPr lang="ru-RU" sz="1800" b="1" dirty="0" smtClean="0"/>
              <a:t>1 </a:t>
            </a:r>
            <a:r>
              <a:rPr lang="ru-RU" sz="1800" b="1" dirty="0"/>
              <a:t>гр. 7 табл. 2000 </a:t>
            </a:r>
            <a:r>
              <a:rPr lang="ru-RU" sz="1800" b="1" dirty="0" smtClean="0"/>
              <a:t>(дети 15-17 лет) ф</a:t>
            </a:r>
            <a:r>
              <a:rPr lang="ru-RU" sz="1800" b="1" dirty="0"/>
              <a:t>. № 10 </a:t>
            </a:r>
            <a:r>
              <a:rPr lang="en-US" sz="1800" b="1" dirty="0"/>
              <a:t>&gt;</a:t>
            </a:r>
            <a:r>
              <a:rPr lang="ru-RU" sz="1800" b="1" dirty="0" smtClean="0"/>
              <a:t> </a:t>
            </a:r>
            <a:r>
              <a:rPr lang="ru-RU" sz="1800" b="1" dirty="0"/>
              <a:t>строка (6.0-6.1) по гр.4 табл. 2000 ф. № 12 </a:t>
            </a:r>
          </a:p>
          <a:p>
            <a:pPr marL="0" indent="0">
              <a:buFontTx/>
              <a:buNone/>
              <a:defRPr/>
            </a:pPr>
            <a:r>
              <a:rPr lang="ru-RU" sz="2000" b="1" dirty="0" smtClean="0"/>
              <a:t>     </a:t>
            </a:r>
          </a:p>
          <a:p>
            <a:pPr marL="0" indent="0">
              <a:buFontTx/>
              <a:buNone/>
              <a:defRPr/>
            </a:pPr>
            <a:r>
              <a:rPr lang="ru-RU" sz="2000" b="1" dirty="0"/>
              <a:t> </a:t>
            </a:r>
            <a:r>
              <a:rPr lang="ru-RU" sz="2000" b="1" dirty="0" smtClean="0"/>
              <a:t>    По </a:t>
            </a:r>
            <a:r>
              <a:rPr lang="ru-RU" sz="2000" b="1" dirty="0"/>
              <a:t>заболеваниям, установленным впервые в жизни: </a:t>
            </a:r>
          </a:p>
          <a:p>
            <a:pPr>
              <a:defRPr/>
            </a:pPr>
            <a:r>
              <a:rPr lang="ru-RU" sz="1800" b="1" dirty="0" smtClean="0"/>
              <a:t>Стр.1 </a:t>
            </a:r>
            <a:r>
              <a:rPr lang="ru-RU" sz="1800" b="1" dirty="0"/>
              <a:t>гр.4 табл. 3000 </a:t>
            </a:r>
            <a:r>
              <a:rPr lang="ru-RU" sz="1800" b="1" dirty="0" smtClean="0"/>
              <a:t>(всего) ф</a:t>
            </a:r>
            <a:r>
              <a:rPr lang="ru-RU" sz="1800" b="1" dirty="0"/>
              <a:t>. № 10 </a:t>
            </a:r>
            <a:r>
              <a:rPr lang="en-US" sz="1800" b="1" dirty="0"/>
              <a:t>&gt;</a:t>
            </a:r>
            <a:r>
              <a:rPr lang="ru-RU" sz="1800" b="1" dirty="0" smtClean="0"/>
              <a:t> </a:t>
            </a:r>
            <a:r>
              <a:rPr lang="ru-RU" sz="1800" b="1" dirty="0"/>
              <a:t>сумме расчетных строк (6.0-6.1) по гр.9 таблиц 1000, 2000, 3000 ф. № 12 </a:t>
            </a:r>
          </a:p>
          <a:p>
            <a:pPr>
              <a:defRPr/>
            </a:pPr>
            <a:r>
              <a:rPr lang="ru-RU" sz="1800" b="1" dirty="0" smtClean="0"/>
              <a:t>Стр.1 </a:t>
            </a:r>
            <a:r>
              <a:rPr lang="ru-RU" sz="1800" b="1" dirty="0"/>
              <a:t>гр.6 табл. 3000 </a:t>
            </a:r>
            <a:r>
              <a:rPr lang="ru-RU" sz="1800" b="1" dirty="0" smtClean="0"/>
              <a:t>(дети 0-14 лет) ф</a:t>
            </a:r>
            <a:r>
              <a:rPr lang="ru-RU" sz="1800" b="1" dirty="0"/>
              <a:t>. № 10 </a:t>
            </a:r>
            <a:r>
              <a:rPr lang="en-US" sz="1800" b="1" dirty="0"/>
              <a:t>&gt;</a:t>
            </a:r>
            <a:r>
              <a:rPr lang="ru-RU" sz="1800" b="1" dirty="0" smtClean="0"/>
              <a:t> </a:t>
            </a:r>
            <a:r>
              <a:rPr lang="ru-RU" sz="1800" b="1" dirty="0"/>
              <a:t>строка (6.0-6.1) по гр.9 табл. 1000 ф. № 12 </a:t>
            </a:r>
          </a:p>
          <a:p>
            <a:pPr>
              <a:defRPr/>
            </a:pPr>
            <a:r>
              <a:rPr lang="ru-RU" sz="1800" b="1" dirty="0"/>
              <a:t>Стр. </a:t>
            </a:r>
            <a:r>
              <a:rPr lang="ru-RU" sz="1800" b="1" dirty="0" smtClean="0"/>
              <a:t>1 </a:t>
            </a:r>
            <a:r>
              <a:rPr lang="ru-RU" sz="1800" b="1" dirty="0"/>
              <a:t>гр. 7 табл. 3000 </a:t>
            </a:r>
            <a:r>
              <a:rPr lang="ru-RU" sz="1800" b="1" dirty="0" smtClean="0"/>
              <a:t>(дети 15-17 лет) ф</a:t>
            </a:r>
            <a:r>
              <a:rPr lang="ru-RU" sz="1800" b="1" dirty="0"/>
              <a:t>. № 10 </a:t>
            </a:r>
            <a:r>
              <a:rPr lang="en-US" sz="1800" b="1" dirty="0"/>
              <a:t>&gt;</a:t>
            </a:r>
            <a:r>
              <a:rPr lang="ru-RU" sz="1800" b="1" dirty="0" smtClean="0"/>
              <a:t> </a:t>
            </a:r>
            <a:r>
              <a:rPr lang="ru-RU" sz="1800" b="1" dirty="0"/>
              <a:t>строка (6.0-6.1) по гр.9 табл. 2000 ф. № 12 </a:t>
            </a:r>
            <a:endParaRPr lang="en-US" sz="1800" b="1" dirty="0"/>
          </a:p>
        </p:txBody>
      </p:sp>
      <p:sp>
        <p:nvSpPr>
          <p:cNvPr id="84994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B454061E-C9FC-47A5-B157-B9FCF109667B}" type="slidenum">
              <a:rPr lang="ru-RU" smtClean="0"/>
              <a:pPr/>
              <a:t>24</a:t>
            </a:fld>
            <a:endParaRPr lang="ru-RU" dirty="0" smtClean="0"/>
          </a:p>
        </p:txBody>
      </p:sp>
      <p:sp>
        <p:nvSpPr>
          <p:cNvPr id="84995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11138"/>
            <a:ext cx="8229600" cy="590550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000" b="1" dirty="0" err="1" smtClean="0"/>
              <a:t>Межформенный</a:t>
            </a:r>
            <a:r>
              <a:rPr lang="ru-RU" altLang="ru-RU" sz="2000" b="1" dirty="0" smtClean="0"/>
              <a:t> контроль – формы 10 и 12 (продолжение) </a:t>
            </a:r>
            <a:endParaRPr lang="ru-RU" sz="2000" b="1" dirty="0" smtClean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954088"/>
            <a:ext cx="8229600" cy="5172075"/>
          </a:xfrm>
        </p:spPr>
        <p:txBody>
          <a:bodyPr/>
          <a:lstStyle/>
          <a:p>
            <a:pPr marL="0" indent="0" algn="just">
              <a:buFontTx/>
              <a:buNone/>
              <a:defRPr/>
            </a:pPr>
            <a:r>
              <a:rPr lang="ru-RU" sz="1600" dirty="0" smtClean="0"/>
              <a:t> </a:t>
            </a:r>
            <a:r>
              <a:rPr lang="ru-RU" sz="1800" b="1" dirty="0" smtClean="0"/>
              <a:t>     Данные </a:t>
            </a:r>
            <a:r>
              <a:rPr lang="ru-RU" sz="1800" b="1" dirty="0"/>
              <a:t>в форме № 12 «Сведения о числе заболеваний, зарегистрированных у пациентов, проживающих в районе обслуживания» должны соответствовать информации, представленной в форме № 36 «Сведения о контингентах психически больных». </a:t>
            </a:r>
          </a:p>
          <a:p>
            <a:pPr marL="0" indent="0" algn="just">
              <a:buFontTx/>
              <a:buNone/>
              <a:defRPr/>
            </a:pPr>
            <a:r>
              <a:rPr lang="ru-RU" sz="1800" b="1" dirty="0" smtClean="0"/>
              <a:t>      Для </a:t>
            </a:r>
            <a:r>
              <a:rPr lang="ru-RU" sz="1800" b="1" dirty="0"/>
              <a:t>проверки правильности заполнения </a:t>
            </a:r>
            <a:r>
              <a:rPr lang="ru-RU" sz="1800" b="1" dirty="0" smtClean="0"/>
              <a:t>расчетной строки </a:t>
            </a:r>
            <a:r>
              <a:rPr lang="ru-RU" sz="1800" b="1" dirty="0">
                <a:solidFill>
                  <a:srgbClr val="000000"/>
                </a:solidFill>
              </a:rPr>
              <a:t>(6.0-6.1)</a:t>
            </a:r>
            <a:r>
              <a:rPr lang="ru-RU" sz="1800" b="1" dirty="0" smtClean="0"/>
              <a:t> </a:t>
            </a:r>
            <a:r>
              <a:rPr lang="ru-RU" sz="1800" b="1" dirty="0"/>
              <a:t>в форме № 12 применяются следующие алгоритмы проверок: </a:t>
            </a:r>
          </a:p>
          <a:p>
            <a:pPr algn="just">
              <a:defRPr/>
            </a:pPr>
            <a:r>
              <a:rPr lang="ru-RU" sz="1800" b="1" dirty="0"/>
              <a:t>Гр. </a:t>
            </a:r>
            <a:r>
              <a:rPr lang="ru-RU" sz="1800" b="1" dirty="0" smtClean="0"/>
              <a:t>5 </a:t>
            </a:r>
            <a:r>
              <a:rPr lang="ru-RU" sz="1800" b="1" dirty="0"/>
              <a:t>стр. </a:t>
            </a:r>
            <a:r>
              <a:rPr lang="ru-RU" sz="1800" b="1" dirty="0" smtClean="0"/>
              <a:t>1 </a:t>
            </a:r>
            <a:r>
              <a:rPr lang="ru-RU" sz="1800" b="1" dirty="0"/>
              <a:t>табл. 2100 </a:t>
            </a:r>
            <a:r>
              <a:rPr lang="ru-RU" sz="1800" b="1" dirty="0" smtClean="0"/>
              <a:t>(впервые взятые под диспансерное наблюдение – всего) ф</a:t>
            </a:r>
            <a:r>
              <a:rPr lang="ru-RU" sz="1800" b="1" dirty="0"/>
              <a:t>.№36 </a:t>
            </a:r>
            <a:r>
              <a:rPr lang="en-US" sz="1800" b="1" dirty="0" smtClean="0"/>
              <a:t>&gt;</a:t>
            </a:r>
            <a:r>
              <a:rPr lang="ru-RU" sz="1800" b="1" dirty="0" smtClean="0"/>
              <a:t> </a:t>
            </a:r>
            <a:r>
              <a:rPr lang="ru-RU" sz="1800" b="1" dirty="0"/>
              <a:t>гр. 10 по сумме </a:t>
            </a:r>
            <a:r>
              <a:rPr lang="ru-RU" sz="1800" b="1" dirty="0" smtClean="0"/>
              <a:t>расчетных </a:t>
            </a:r>
            <a:r>
              <a:rPr lang="ru-RU" sz="1800" b="1" dirty="0"/>
              <a:t>строк </a:t>
            </a:r>
            <a:r>
              <a:rPr lang="ru-RU" sz="1800" b="1" dirty="0">
                <a:solidFill>
                  <a:srgbClr val="000000"/>
                </a:solidFill>
              </a:rPr>
              <a:t>(6.0-6.1)</a:t>
            </a:r>
            <a:r>
              <a:rPr lang="ru-RU" sz="1800" b="1" dirty="0" smtClean="0"/>
              <a:t> </a:t>
            </a:r>
            <a:r>
              <a:rPr lang="ru-RU" sz="1800" b="1" dirty="0"/>
              <a:t>таблиц 1000, 2000, 3000 ф. №12 </a:t>
            </a:r>
          </a:p>
          <a:p>
            <a:pPr algn="just">
              <a:defRPr/>
            </a:pPr>
            <a:r>
              <a:rPr lang="ru-RU" sz="1800" b="1" dirty="0"/>
              <a:t>Гр. 6 стр. </a:t>
            </a:r>
            <a:r>
              <a:rPr lang="ru-RU" sz="1800" b="1" dirty="0" smtClean="0"/>
              <a:t>1 </a:t>
            </a:r>
            <a:r>
              <a:rPr lang="ru-RU" sz="1800" b="1" dirty="0"/>
              <a:t>табл. 2100 </a:t>
            </a:r>
            <a:r>
              <a:rPr lang="ru-RU" sz="1800" b="1" dirty="0" smtClean="0"/>
              <a:t>(впервые </a:t>
            </a:r>
            <a:r>
              <a:rPr lang="ru-RU" sz="1800" b="1" dirty="0"/>
              <a:t>взятые под диспансерное наблюдение </a:t>
            </a:r>
            <a:r>
              <a:rPr lang="ru-RU" sz="1800" b="1" dirty="0" smtClean="0"/>
              <a:t>– дети 0-14 лет) ф</a:t>
            </a:r>
            <a:r>
              <a:rPr lang="ru-RU" sz="1800" b="1" dirty="0"/>
              <a:t>.№36 </a:t>
            </a:r>
            <a:r>
              <a:rPr lang="en-US" sz="1800" b="1" dirty="0" smtClean="0"/>
              <a:t>&gt;</a:t>
            </a:r>
            <a:r>
              <a:rPr lang="ru-RU" sz="1800" b="1" dirty="0" smtClean="0"/>
              <a:t> </a:t>
            </a:r>
            <a:r>
              <a:rPr lang="ru-RU" sz="1800" b="1" dirty="0"/>
              <a:t>гр. 10 по расчетной строке </a:t>
            </a:r>
            <a:r>
              <a:rPr lang="ru-RU" sz="1800" b="1" dirty="0">
                <a:solidFill>
                  <a:srgbClr val="000000"/>
                </a:solidFill>
              </a:rPr>
              <a:t>(6.0-6.1)</a:t>
            </a:r>
            <a:r>
              <a:rPr lang="ru-RU" sz="1800" b="1" dirty="0" smtClean="0"/>
              <a:t> </a:t>
            </a:r>
            <a:r>
              <a:rPr lang="ru-RU" sz="1800" b="1" dirty="0"/>
              <a:t>табл. 1000 ф. №12 </a:t>
            </a:r>
          </a:p>
          <a:p>
            <a:pPr algn="just">
              <a:defRPr/>
            </a:pPr>
            <a:r>
              <a:rPr lang="ru-RU" sz="1800" b="1" dirty="0"/>
              <a:t>Гр. 7 стр. </a:t>
            </a:r>
            <a:r>
              <a:rPr lang="ru-RU" sz="1800" b="1" dirty="0" smtClean="0"/>
              <a:t>1 </a:t>
            </a:r>
            <a:r>
              <a:rPr lang="ru-RU" sz="1800" b="1" dirty="0"/>
              <a:t>табл. 2100 </a:t>
            </a:r>
            <a:r>
              <a:rPr lang="ru-RU" sz="1800" b="1" dirty="0" smtClean="0"/>
              <a:t>(впервые </a:t>
            </a:r>
            <a:r>
              <a:rPr lang="ru-RU" sz="1800" b="1" dirty="0"/>
              <a:t>взятые под диспансерное наблюдение – дети </a:t>
            </a:r>
            <a:r>
              <a:rPr lang="en-US" sz="1800" b="1" dirty="0" smtClean="0"/>
              <a:t>15-17</a:t>
            </a:r>
            <a:r>
              <a:rPr lang="ru-RU" sz="1800" b="1" dirty="0" smtClean="0"/>
              <a:t> </a:t>
            </a:r>
            <a:r>
              <a:rPr lang="ru-RU" sz="1800" b="1" dirty="0"/>
              <a:t>лет) ф.№36 </a:t>
            </a:r>
            <a:r>
              <a:rPr lang="en-US" sz="1800" b="1" dirty="0"/>
              <a:t>&gt;</a:t>
            </a:r>
            <a:r>
              <a:rPr lang="ru-RU" sz="1800" b="1" dirty="0"/>
              <a:t> гр. 10 расчетной строке </a:t>
            </a:r>
            <a:r>
              <a:rPr lang="ru-RU" sz="1800" b="1" dirty="0">
                <a:solidFill>
                  <a:srgbClr val="000000"/>
                </a:solidFill>
              </a:rPr>
              <a:t>(6.0-6.1)</a:t>
            </a:r>
            <a:r>
              <a:rPr lang="ru-RU" sz="1800" b="1" dirty="0" smtClean="0"/>
              <a:t> </a:t>
            </a:r>
            <a:r>
              <a:rPr lang="ru-RU" sz="1800" b="1" dirty="0"/>
              <a:t>табл. 2000 ф. №12 </a:t>
            </a:r>
          </a:p>
        </p:txBody>
      </p:sp>
      <p:sp>
        <p:nvSpPr>
          <p:cNvPr id="88066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ru-RU" dirty="0" smtClean="0"/>
              <a:t>56</a:t>
            </a:r>
          </a:p>
        </p:txBody>
      </p:sp>
      <p:sp>
        <p:nvSpPr>
          <p:cNvPr id="88067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454025"/>
          </a:xfrm>
          <a:solidFill>
            <a:schemeClr val="bg1"/>
          </a:solidFill>
        </p:spPr>
        <p:txBody>
          <a:bodyPr/>
          <a:lstStyle/>
          <a:p>
            <a:r>
              <a:rPr lang="ru-RU" sz="2000" b="1" dirty="0" err="1" smtClean="0"/>
              <a:t>Межформенный</a:t>
            </a:r>
            <a:r>
              <a:rPr lang="ru-RU" sz="2000" b="1" dirty="0" smtClean="0"/>
              <a:t> контроль т.2100 ф. 36 и ф.№12 </a:t>
            </a: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268413"/>
            <a:ext cx="8229600" cy="4857750"/>
          </a:xfrm>
        </p:spPr>
        <p:txBody>
          <a:bodyPr/>
          <a:lstStyle/>
          <a:p>
            <a:pPr marL="0" indent="0" algn="just">
              <a:buFontTx/>
              <a:buNone/>
              <a:defRPr/>
            </a:pPr>
            <a:r>
              <a:rPr lang="ru-RU" b="1" dirty="0"/>
              <a:t> </a:t>
            </a:r>
            <a:r>
              <a:rPr lang="ru-RU" b="1" dirty="0" smtClean="0"/>
              <a:t>  </a:t>
            </a:r>
            <a:r>
              <a:rPr lang="ru-RU" sz="1800" b="1" dirty="0" smtClean="0"/>
              <a:t>Например</a:t>
            </a:r>
            <a:r>
              <a:rPr lang="ru-RU" sz="1800" b="1" dirty="0"/>
              <a:t>: под диспансерное наблюдение был взят ребенок в возрасте 14 лет, на конец года ему исполнилось 15. Если снять этого ребенка с учета, а потом взять его как подростка, то получится 2 заболевания вместо одного – одно в </a:t>
            </a:r>
            <a:r>
              <a:rPr lang="ru-RU" sz="1800" b="1" dirty="0" smtClean="0"/>
              <a:t>т.1000 </a:t>
            </a:r>
            <a:r>
              <a:rPr lang="ru-RU" sz="1800" b="1" dirty="0"/>
              <a:t>и одно в </a:t>
            </a:r>
            <a:r>
              <a:rPr lang="ru-RU" sz="1800" b="1" dirty="0" smtClean="0"/>
              <a:t>т.2000</a:t>
            </a:r>
            <a:r>
              <a:rPr lang="ru-RU" sz="1800" b="1" dirty="0"/>
              <a:t>. </a:t>
            </a:r>
          </a:p>
          <a:p>
            <a:pPr algn="just">
              <a:defRPr/>
            </a:pPr>
            <a:r>
              <a:rPr lang="ru-RU" sz="1800" b="1" dirty="0"/>
              <a:t>Баланс по сумме расчетных строк </a:t>
            </a:r>
            <a:r>
              <a:rPr lang="ru-RU" sz="1800" b="1" dirty="0">
                <a:solidFill>
                  <a:srgbClr val="000000"/>
                </a:solidFill>
              </a:rPr>
              <a:t>(6.0-6.1)</a:t>
            </a:r>
            <a:r>
              <a:rPr lang="ru-RU" sz="1800" b="1" dirty="0" smtClean="0"/>
              <a:t> </a:t>
            </a:r>
            <a:r>
              <a:rPr lang="ru-RU" sz="1800" b="1" dirty="0"/>
              <a:t>в </a:t>
            </a:r>
            <a:r>
              <a:rPr lang="ru-RU" sz="1800" b="1" dirty="0" smtClean="0"/>
              <a:t>тт.1000</a:t>
            </a:r>
            <a:r>
              <a:rPr lang="ru-RU" sz="1800" b="1" dirty="0"/>
              <a:t>, 2000 и 3000 формы №12 не должен быть нарушен. </a:t>
            </a:r>
            <a:endParaRPr lang="en-US" sz="1800" dirty="0"/>
          </a:p>
        </p:txBody>
      </p:sp>
      <p:sp>
        <p:nvSpPr>
          <p:cNvPr id="90114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E1F22AF7-2720-43A4-B148-E39D4384571E}" type="slidenum">
              <a:rPr lang="ru-RU" smtClean="0"/>
              <a:pPr/>
              <a:t>26</a:t>
            </a:fld>
            <a:endParaRPr lang="ru-RU" smtClean="0"/>
          </a:p>
        </p:txBody>
      </p:sp>
      <p:sp>
        <p:nvSpPr>
          <p:cNvPr id="90115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363537"/>
          </a:xfrm>
          <a:solidFill>
            <a:schemeClr val="bg1"/>
          </a:solidFill>
        </p:spPr>
        <p:txBody>
          <a:bodyPr/>
          <a:lstStyle/>
          <a:p>
            <a:r>
              <a:rPr lang="ru-RU" sz="2000" b="1" smtClean="0"/>
              <a:t>Межформенный контроль т.2100 фф.№12 и 36 (продолжение) </a:t>
            </a: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863715"/>
            <a:ext cx="8345488" cy="5262448"/>
          </a:xfrm>
          <a:solidFill>
            <a:schemeClr val="bg1"/>
          </a:solidFill>
        </p:spPr>
        <p:txBody>
          <a:bodyPr/>
          <a:lstStyle/>
          <a:p>
            <a:pPr algn="ctr">
              <a:buFontTx/>
              <a:buNone/>
              <a:defRPr/>
            </a:pPr>
            <a:endParaRPr lang="ru-RU" sz="4400" dirty="0" smtClean="0">
              <a:solidFill>
                <a:srgbClr val="C00000"/>
              </a:solidFill>
            </a:endParaRPr>
          </a:p>
          <a:p>
            <a:pPr algn="ctr">
              <a:buFontTx/>
              <a:buNone/>
              <a:defRPr/>
            </a:pPr>
            <a:r>
              <a:rPr lang="ru-RU" sz="4400" dirty="0" smtClean="0">
                <a:solidFill>
                  <a:srgbClr val="008000"/>
                </a:solidFill>
              </a:rPr>
              <a:t>Желаем здоровья и успехов во всем!</a:t>
            </a:r>
            <a:r>
              <a:rPr lang="ru-RU" sz="2800" dirty="0" smtClean="0">
                <a:solidFill>
                  <a:srgbClr val="008000"/>
                </a:solidFill>
              </a:rPr>
              <a:t>	</a:t>
            </a:r>
          </a:p>
          <a:p>
            <a:pPr algn="ctr">
              <a:buFontTx/>
              <a:buNone/>
              <a:defRPr/>
            </a:pPr>
            <a:r>
              <a:rPr lang="ru-RU" sz="4400" dirty="0" smtClean="0">
                <a:solidFill>
                  <a:srgbClr val="008000"/>
                </a:solidFill>
                <a:ea typeface="+mj-ea"/>
              </a:rPr>
              <a:t>Благодарим </a:t>
            </a:r>
          </a:p>
          <a:p>
            <a:pPr algn="ctr">
              <a:buFontTx/>
              <a:buNone/>
              <a:defRPr/>
            </a:pPr>
            <a:r>
              <a:rPr lang="ru-RU" sz="4400" dirty="0" smtClean="0">
                <a:solidFill>
                  <a:srgbClr val="008000"/>
                </a:solidFill>
                <a:ea typeface="+mj-ea"/>
              </a:rPr>
              <a:t>за </a:t>
            </a:r>
            <a:r>
              <a:rPr lang="ru-RU" sz="4400" smtClean="0">
                <a:solidFill>
                  <a:srgbClr val="008000"/>
                </a:solidFill>
                <a:ea typeface="+mj-ea"/>
              </a:rPr>
              <a:t>внимание!</a:t>
            </a:r>
            <a:endParaRPr lang="ru-RU" sz="1600" dirty="0" smtClean="0"/>
          </a:p>
        </p:txBody>
      </p:sp>
      <p:sp>
        <p:nvSpPr>
          <p:cNvPr id="96259" name="Номер слайда 1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7D5C1DD5-A787-4AE1-B38C-FD3D19D9F7F9}" type="slidenum">
              <a:rPr lang="ru-RU" smtClean="0">
                <a:solidFill>
                  <a:srgbClr val="000000"/>
                </a:solidFill>
              </a:rPr>
              <a:pPr/>
              <a:t>27</a:t>
            </a:fld>
            <a:endParaRPr lang="ru-RU" smtClean="0">
              <a:solidFill>
                <a:srgbClr val="000000"/>
              </a:solidFill>
            </a:endParaRPr>
          </a:p>
        </p:txBody>
      </p:sp>
      <p:sp>
        <p:nvSpPr>
          <p:cNvPr id="96260" name="Улыбающееся лицо 1"/>
          <p:cNvSpPr>
            <a:spLocks noChangeArrowheads="1"/>
          </p:cNvSpPr>
          <p:nvPr/>
        </p:nvSpPr>
        <p:spPr bwMode="auto">
          <a:xfrm>
            <a:off x="4437063" y="5454650"/>
            <a:ext cx="914400" cy="914400"/>
          </a:xfrm>
          <a:prstGeom prst="smileyFace">
            <a:avLst>
              <a:gd name="adj" fmla="val 4653"/>
            </a:avLst>
          </a:prstGeom>
          <a:noFill/>
          <a:ln w="9525">
            <a:noFill/>
            <a:round/>
            <a:headEnd/>
            <a:tailEnd/>
          </a:ln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96261" name="Улыбающееся лицо 2"/>
          <p:cNvSpPr>
            <a:spLocks noChangeArrowheads="1"/>
          </p:cNvSpPr>
          <p:nvPr/>
        </p:nvSpPr>
        <p:spPr bwMode="auto">
          <a:xfrm>
            <a:off x="3986213" y="5454650"/>
            <a:ext cx="1905000" cy="1454150"/>
          </a:xfrm>
          <a:prstGeom prst="smileyFace">
            <a:avLst>
              <a:gd name="adj" fmla="val 4653"/>
            </a:avLst>
          </a:prstGeom>
          <a:noFill/>
          <a:ln w="9525">
            <a:noFill/>
            <a:round/>
            <a:headEnd/>
            <a:tailEnd/>
          </a:ln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96262" name="Улыбающееся лицо 3"/>
          <p:cNvSpPr>
            <a:spLocks noChangeArrowheads="1"/>
          </p:cNvSpPr>
          <p:nvPr/>
        </p:nvSpPr>
        <p:spPr bwMode="auto">
          <a:xfrm>
            <a:off x="2997200" y="4643438"/>
            <a:ext cx="3060700" cy="914400"/>
          </a:xfrm>
          <a:prstGeom prst="smileyFace">
            <a:avLst>
              <a:gd name="adj" fmla="val 4653"/>
            </a:avLst>
          </a:prstGeom>
          <a:noFill/>
          <a:ln w="9525">
            <a:noFill/>
            <a:round/>
            <a:headEnd/>
            <a:tailEnd/>
          </a:ln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96263" name="Улыбающееся лицо 4"/>
          <p:cNvSpPr>
            <a:spLocks noChangeArrowheads="1"/>
          </p:cNvSpPr>
          <p:nvPr/>
        </p:nvSpPr>
        <p:spPr bwMode="auto">
          <a:xfrm>
            <a:off x="4167188" y="5319713"/>
            <a:ext cx="914400" cy="914400"/>
          </a:xfrm>
          <a:prstGeom prst="smileyFace">
            <a:avLst>
              <a:gd name="adj" fmla="val 4653"/>
            </a:avLst>
          </a:prstGeom>
          <a:noFill/>
          <a:ln w="9525">
            <a:noFill/>
            <a:round/>
            <a:headEnd/>
            <a:tailEnd/>
          </a:ln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96264" name="Улыбающееся лицо 6"/>
          <p:cNvSpPr>
            <a:spLocks noChangeArrowheads="1"/>
          </p:cNvSpPr>
          <p:nvPr/>
        </p:nvSpPr>
        <p:spPr bwMode="auto">
          <a:xfrm>
            <a:off x="4841875" y="5049838"/>
            <a:ext cx="914400" cy="914400"/>
          </a:xfrm>
          <a:prstGeom prst="smileyFace">
            <a:avLst>
              <a:gd name="adj" fmla="val 4653"/>
            </a:avLst>
          </a:prstGeom>
          <a:noFill/>
          <a:ln w="9525">
            <a:noFill/>
            <a:round/>
            <a:headEnd/>
            <a:tailEnd/>
          </a:ln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96265" name="Улыбающееся лицо 1"/>
          <p:cNvSpPr>
            <a:spLocks noChangeArrowheads="1"/>
          </p:cNvSpPr>
          <p:nvPr/>
        </p:nvSpPr>
        <p:spPr bwMode="auto">
          <a:xfrm>
            <a:off x="7002463" y="2843213"/>
            <a:ext cx="914400" cy="914400"/>
          </a:xfrm>
          <a:prstGeom prst="smileyFace">
            <a:avLst>
              <a:gd name="adj" fmla="val 4653"/>
            </a:avLst>
          </a:prstGeom>
          <a:noFill/>
          <a:ln w="9525">
            <a:noFill/>
            <a:round/>
            <a:headEnd/>
            <a:tailEnd/>
          </a:ln>
        </p:spPr>
        <p:txBody>
          <a:bodyPr>
            <a:sp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518672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Заголовок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04112"/>
          </a:xfr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/>
          <a:lstStyle/>
          <a:p>
            <a:pPr>
              <a:defRPr/>
            </a:pPr>
            <a:r>
              <a:rPr lang="ru-RU" sz="2400" b="1" dirty="0"/>
              <a:t>Приказ Росстата от 30.06.2014 N 459</a:t>
            </a:r>
            <a:br>
              <a:rPr lang="ru-RU" sz="2400" b="1" dirty="0"/>
            </a:br>
            <a:r>
              <a:rPr lang="ru-RU" sz="2400" b="1" dirty="0"/>
              <a:t>(ред. от 25.12.2014)</a:t>
            </a:r>
            <a:endParaRPr lang="ru-RU" sz="2400" b="1" dirty="0" smtClean="0"/>
          </a:p>
        </p:txBody>
      </p:sp>
      <p:sp>
        <p:nvSpPr>
          <p:cNvPr id="20482" name="Объект 3"/>
          <p:cNvSpPr>
            <a:spLocks noGrp="1"/>
          </p:cNvSpPr>
          <p:nvPr>
            <p:ph idx="1"/>
          </p:nvPr>
        </p:nvSpPr>
        <p:spPr>
          <a:xfrm>
            <a:off x="566738" y="1268413"/>
            <a:ext cx="8229600" cy="4995862"/>
          </a:xfr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/>
          <a:lstStyle/>
          <a:p>
            <a:pPr algn="just">
              <a:defRPr/>
            </a:pPr>
            <a:r>
              <a:rPr lang="ru-RU" sz="1800" b="1" dirty="0" smtClean="0">
                <a:solidFill>
                  <a:srgbClr val="000000"/>
                </a:solidFill>
              </a:rPr>
              <a:t>       Об утверждении статистического инструментария для организации Министерством здравоохранения Российской Федерации федерального статистического наблюдения в сфере здравоохранения.</a:t>
            </a:r>
            <a:endParaRPr lang="en-US" sz="1800" b="1" dirty="0" smtClean="0">
              <a:solidFill>
                <a:srgbClr val="000000"/>
              </a:solidFill>
            </a:endParaRPr>
          </a:p>
          <a:p>
            <a:pPr algn="just">
              <a:defRPr/>
            </a:pPr>
            <a:r>
              <a:rPr lang="ru-RU" sz="1600" b="1" dirty="0" smtClean="0">
                <a:solidFill>
                  <a:schemeClr val="tx1"/>
                </a:solidFill>
              </a:rPr>
              <a:t>    </a:t>
            </a:r>
          </a:p>
          <a:p>
            <a:pPr algn="just">
              <a:defRPr/>
            </a:pPr>
            <a:r>
              <a:rPr lang="ru-RU" sz="1600" b="1" dirty="0">
                <a:solidFill>
                  <a:schemeClr val="tx1"/>
                </a:solidFill>
              </a:rPr>
              <a:t> </a:t>
            </a:r>
            <a:r>
              <a:rPr lang="ru-RU" sz="1600" b="1" dirty="0" smtClean="0">
                <a:solidFill>
                  <a:schemeClr val="tx1"/>
                </a:solidFill>
              </a:rPr>
              <a:t>        Для справки: </a:t>
            </a:r>
            <a:r>
              <a:rPr lang="ru-RU" sz="1600" b="1" dirty="0" smtClean="0">
                <a:solidFill>
                  <a:srgbClr val="000000"/>
                </a:solidFill>
              </a:rPr>
              <a:t>В некоторых случаях для оценки содержащихся в отчетных формах сведений используются процентные показатели. Расхождения контролей данных величиной менее 5,0% расценивались как допустимые. </a:t>
            </a:r>
          </a:p>
          <a:p>
            <a:pPr algn="just">
              <a:defRPr/>
            </a:pPr>
            <a:endParaRPr lang="ru-RU" sz="1600" b="1" dirty="0" smtClean="0">
              <a:solidFill>
                <a:schemeClr val="tx1"/>
              </a:solidFill>
            </a:endParaRPr>
          </a:p>
        </p:txBody>
      </p:sp>
      <p:sp>
        <p:nvSpPr>
          <p:cNvPr id="20483" name="Номер слайда 1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6F1F07D0-91AC-40B2-AB22-FC4B46CAB1B3}" type="slidenum">
              <a:rPr lang="ru-RU" smtClean="0"/>
              <a:pPr/>
              <a:t>28</a:t>
            </a:fld>
            <a:endParaRPr lang="ru-RU" smtClean="0"/>
          </a:p>
        </p:txBody>
      </p:sp>
    </p:spTree>
    <p:extLst>
      <p:ext uri="{BB962C8B-B14F-4D97-AF65-F5344CB8AC3E}">
        <p14:creationId xmlns:p14="http://schemas.microsoft.com/office/powerpoint/2010/main" val="42039830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5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3412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400" b="1" dirty="0" smtClean="0">
                <a:solidFill>
                  <a:srgbClr val="000000"/>
                </a:solidFill>
              </a:rPr>
              <a:t>Дополнительные (расчетные) строки: </a:t>
            </a:r>
            <a:endParaRPr lang="ru-RU" sz="2400" dirty="0" smtClean="0"/>
          </a:p>
        </p:txBody>
      </p:sp>
      <p:sp>
        <p:nvSpPr>
          <p:cNvPr id="62466" name="Объект 2"/>
          <p:cNvSpPr>
            <a:spLocks noGrp="1"/>
          </p:cNvSpPr>
          <p:nvPr>
            <p:ph idx="1"/>
          </p:nvPr>
        </p:nvSpPr>
        <p:spPr>
          <a:xfrm>
            <a:off x="206515" y="908050"/>
            <a:ext cx="8685965" cy="5400675"/>
          </a:xfrm>
          <a:solidFill>
            <a:schemeClr val="bg1"/>
          </a:solidFill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  другие органические психозы и (или) слабоумие 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     – строка (3 – 4 – 5 – 6);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  хронические неорганические психозы, неуточненные психические расстройства – строка (11 – 12);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  другие аффективные психозы – строка (13 – 14);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  другие органические </a:t>
            </a:r>
            <a:r>
              <a:rPr lang="ru-RU" sz="2000" b="1" dirty="0" err="1" smtClean="0">
                <a:solidFill>
                  <a:srgbClr val="000000"/>
                </a:solidFill>
              </a:rPr>
              <a:t>непсихотические</a:t>
            </a:r>
            <a:r>
              <a:rPr lang="ru-RU" sz="2000" b="1" dirty="0" smtClean="0">
                <a:solidFill>
                  <a:srgbClr val="000000"/>
                </a:solidFill>
              </a:rPr>
              <a:t> расстройства  - строка (16 – 17);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  аффективные </a:t>
            </a:r>
            <a:r>
              <a:rPr lang="ru-RU" sz="2000" b="1" dirty="0" err="1" smtClean="0">
                <a:solidFill>
                  <a:srgbClr val="000000"/>
                </a:solidFill>
              </a:rPr>
              <a:t>непсихотические</a:t>
            </a:r>
            <a:r>
              <a:rPr lang="ru-RU" sz="2000" b="1" dirty="0" smtClean="0">
                <a:solidFill>
                  <a:srgbClr val="000000"/>
                </a:solidFill>
              </a:rPr>
              <a:t> расстройства – строка (18 – 19);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  другие </a:t>
            </a:r>
            <a:r>
              <a:rPr lang="ru-RU" sz="2000" b="1" dirty="0" err="1" smtClean="0">
                <a:solidFill>
                  <a:srgbClr val="000000"/>
                </a:solidFill>
              </a:rPr>
              <a:t>непсихотические</a:t>
            </a:r>
            <a:r>
              <a:rPr lang="ru-RU" sz="2000" b="1" dirty="0" smtClean="0">
                <a:solidFill>
                  <a:srgbClr val="000000"/>
                </a:solidFill>
              </a:rPr>
              <a:t> расстройства, неуточненные </a:t>
            </a:r>
            <a:r>
              <a:rPr lang="ru-RU" sz="2000" b="1" dirty="0" err="1" smtClean="0">
                <a:solidFill>
                  <a:srgbClr val="000000"/>
                </a:solidFill>
              </a:rPr>
              <a:t>непсихотические</a:t>
            </a:r>
            <a:r>
              <a:rPr lang="ru-RU" sz="2000" b="1" dirty="0" smtClean="0">
                <a:solidFill>
                  <a:srgbClr val="000000"/>
                </a:solidFill>
              </a:rPr>
              <a:t> расстройства – строка (21 – 22);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  другие формы умственной отсталости – строка (24 – 25);</a:t>
            </a:r>
          </a:p>
          <a:p>
            <a:pPr>
              <a:lnSpc>
                <a:spcPct val="90000"/>
              </a:lnSpc>
              <a:buFontTx/>
              <a:buNone/>
            </a:pPr>
            <a:endParaRPr lang="ru-RU" sz="2000" b="1" dirty="0" smtClean="0">
              <a:solidFill>
                <a:srgbClr val="000000"/>
              </a:solidFill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Дополнительная графа по всем строкам, включая расчетные = графа 4 – графа 5 = графа (пациенты–мужчины);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ru-RU" sz="2000" b="1" dirty="0">
                <a:solidFill>
                  <a:srgbClr val="000000"/>
                </a:solidFill>
              </a:rPr>
              <a:t>графа </a:t>
            </a:r>
            <a:r>
              <a:rPr lang="ru-RU" sz="2000" b="1" dirty="0" smtClean="0">
                <a:solidFill>
                  <a:srgbClr val="000000"/>
                </a:solidFill>
              </a:rPr>
              <a:t>14 </a:t>
            </a:r>
            <a:r>
              <a:rPr lang="ru-RU" sz="2000" b="1" dirty="0">
                <a:solidFill>
                  <a:srgbClr val="000000"/>
                </a:solidFill>
              </a:rPr>
              <a:t>– графа </a:t>
            </a:r>
            <a:r>
              <a:rPr lang="ru-RU" sz="2000" b="1" dirty="0" smtClean="0">
                <a:solidFill>
                  <a:srgbClr val="000000"/>
                </a:solidFill>
              </a:rPr>
              <a:t>15 </a:t>
            </a:r>
            <a:r>
              <a:rPr lang="ru-RU" sz="2000" b="1" dirty="0">
                <a:solidFill>
                  <a:srgbClr val="000000"/>
                </a:solidFill>
              </a:rPr>
              <a:t>= графа </a:t>
            </a:r>
            <a:r>
              <a:rPr lang="ru-RU" sz="2000" b="1" dirty="0" smtClean="0">
                <a:solidFill>
                  <a:srgbClr val="000000"/>
                </a:solidFill>
              </a:rPr>
              <a:t>(сельские жители пациенты–мужчины). </a:t>
            </a:r>
          </a:p>
          <a:p>
            <a:endParaRPr lang="ru-RU" sz="2000" dirty="0" smtClean="0"/>
          </a:p>
        </p:txBody>
      </p:sp>
      <p:sp>
        <p:nvSpPr>
          <p:cNvPr id="62467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3D98740F-DD71-45D6-944C-69452C3D0812}" type="slidenum">
              <a:rPr lang="ru-RU" smtClean="0"/>
              <a:pPr/>
              <a:t>3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89" name="Заголовок 1"/>
          <p:cNvSpPr>
            <a:spLocks noGrp="1"/>
          </p:cNvSpPr>
          <p:nvPr>
            <p:ph type="title"/>
          </p:nvPr>
        </p:nvSpPr>
        <p:spPr>
          <a:xfrm>
            <a:off x="431800" y="233363"/>
            <a:ext cx="8229600" cy="1143000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400" b="1" dirty="0" err="1" smtClean="0"/>
              <a:t>Внутриформенные</a:t>
            </a:r>
            <a:r>
              <a:rPr lang="ru-RU" altLang="ru-RU" sz="2400" b="1" dirty="0" smtClean="0"/>
              <a:t> </a:t>
            </a:r>
            <a:r>
              <a:rPr lang="ru-RU" altLang="ru-RU" sz="2400" b="1" dirty="0" err="1" smtClean="0"/>
              <a:t>внутритабличные</a:t>
            </a:r>
            <a:r>
              <a:rPr lang="ru-RU" altLang="ru-RU" sz="2400" b="1" dirty="0" smtClean="0"/>
              <a:t> контроли -таблицы (2000) и (3000) - продолжение</a:t>
            </a:r>
            <a:endParaRPr lang="ru-RU" sz="2400" dirty="0" smtClean="0"/>
          </a:p>
        </p:txBody>
      </p:sp>
      <p:sp>
        <p:nvSpPr>
          <p:cNvPr id="49154" name="Объект 2"/>
          <p:cNvSpPr>
            <a:spLocks noGrp="1"/>
          </p:cNvSpPr>
          <p:nvPr>
            <p:ph idx="1"/>
          </p:nvPr>
        </p:nvSpPr>
        <p:spPr>
          <a:xfrm>
            <a:off x="457200" y="1449388"/>
            <a:ext cx="8229600" cy="4905375"/>
          </a:xfrm>
          <a:solidFill>
            <a:schemeClr val="bg1"/>
          </a:solidFill>
        </p:spPr>
        <p:txBody>
          <a:bodyPr/>
          <a:lstStyle/>
          <a:p>
            <a:pPr marL="0" indent="0">
              <a:buFontTx/>
              <a:buNone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Б.</a:t>
            </a:r>
            <a:r>
              <a:rPr lang="ru-RU" sz="2000" dirty="0" smtClean="0">
                <a:solidFill>
                  <a:srgbClr val="000000"/>
                </a:solidFill>
              </a:rPr>
              <a:t> </a:t>
            </a:r>
            <a:r>
              <a:rPr lang="ru-RU" sz="2000" b="1" dirty="0" err="1" smtClean="0">
                <a:solidFill>
                  <a:srgbClr val="000000"/>
                </a:solidFill>
              </a:rPr>
              <a:t>Внутритабличный</a:t>
            </a:r>
            <a:r>
              <a:rPr lang="ru-RU" sz="2000" b="1" dirty="0" smtClean="0">
                <a:solidFill>
                  <a:srgbClr val="000000"/>
                </a:solidFill>
              </a:rPr>
              <a:t> контроль – по графам:</a:t>
            </a:r>
          </a:p>
          <a:p>
            <a:pPr>
              <a:buFontTx/>
              <a:buChar char="-"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графа 4 </a:t>
            </a:r>
            <a:r>
              <a:rPr lang="en-US" sz="2000" b="1" dirty="0" smtClean="0">
                <a:solidFill>
                  <a:srgbClr val="000000"/>
                </a:solidFill>
              </a:rPr>
              <a:t>&gt; </a:t>
            </a:r>
            <a:r>
              <a:rPr lang="ru-RU" sz="2000" b="1" dirty="0" smtClean="0">
                <a:solidFill>
                  <a:srgbClr val="000000"/>
                </a:solidFill>
              </a:rPr>
              <a:t>графы 5 по всем строкам, включая расчетные (с 1 по 25);</a:t>
            </a:r>
            <a:r>
              <a:rPr lang="en-US" sz="2000" b="1" dirty="0" smtClean="0">
                <a:solidFill>
                  <a:srgbClr val="000000"/>
                </a:solidFill>
              </a:rPr>
              <a:t> </a:t>
            </a:r>
            <a:endParaRPr lang="ru-RU" sz="2000" b="1" dirty="0" smtClean="0">
              <a:solidFill>
                <a:srgbClr val="000000"/>
              </a:solidFill>
            </a:endParaRPr>
          </a:p>
          <a:p>
            <a:pPr>
              <a:buFontTx/>
              <a:buChar char="-"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графа 4 = графы 6+7+8+9+10+11;</a:t>
            </a:r>
          </a:p>
          <a:p>
            <a:pPr>
              <a:buFontTx/>
              <a:buChar char="-"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графа 4 </a:t>
            </a:r>
            <a:r>
              <a:rPr lang="en-US" sz="2000" b="1" dirty="0" smtClean="0">
                <a:solidFill>
                  <a:srgbClr val="000000"/>
                </a:solidFill>
              </a:rPr>
              <a:t>&gt; </a:t>
            </a:r>
            <a:r>
              <a:rPr lang="ru-RU" sz="2000" b="1" dirty="0" smtClean="0">
                <a:solidFill>
                  <a:srgbClr val="000000"/>
                </a:solidFill>
              </a:rPr>
              <a:t>или = графы 12+13; в таблице 3000 графа 4 = графы 12 + 13;</a:t>
            </a:r>
          </a:p>
          <a:p>
            <a:pPr>
              <a:buFontTx/>
              <a:buChar char="-"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графа 14 </a:t>
            </a:r>
            <a:r>
              <a:rPr lang="en-US" sz="2000" b="1" dirty="0" smtClean="0">
                <a:solidFill>
                  <a:srgbClr val="000000"/>
                </a:solidFill>
              </a:rPr>
              <a:t>&gt; </a:t>
            </a:r>
            <a:r>
              <a:rPr lang="ru-RU" sz="2000" b="1" dirty="0" smtClean="0">
                <a:solidFill>
                  <a:srgbClr val="000000"/>
                </a:solidFill>
              </a:rPr>
              <a:t>графы 15;</a:t>
            </a:r>
          </a:p>
          <a:p>
            <a:pPr>
              <a:buFontTx/>
              <a:buChar char="-"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графа 14 </a:t>
            </a:r>
            <a:r>
              <a:rPr lang="en-US" sz="2000" b="1" dirty="0" smtClean="0">
                <a:solidFill>
                  <a:srgbClr val="000000"/>
                </a:solidFill>
              </a:rPr>
              <a:t>= </a:t>
            </a:r>
            <a:r>
              <a:rPr lang="ru-RU" sz="2000" b="1" dirty="0" smtClean="0">
                <a:solidFill>
                  <a:srgbClr val="000000"/>
                </a:solidFill>
              </a:rPr>
              <a:t>графы 16+17+18+19+20+21;</a:t>
            </a:r>
          </a:p>
          <a:p>
            <a:pPr>
              <a:buFontTx/>
              <a:buChar char="-"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графа 14 </a:t>
            </a:r>
            <a:r>
              <a:rPr lang="en-US" sz="2000" b="1" dirty="0" smtClean="0">
                <a:solidFill>
                  <a:srgbClr val="000000"/>
                </a:solidFill>
              </a:rPr>
              <a:t>&gt; </a:t>
            </a:r>
            <a:r>
              <a:rPr lang="ru-RU" sz="2000" b="1" dirty="0" smtClean="0">
                <a:solidFill>
                  <a:srgbClr val="000000"/>
                </a:solidFill>
              </a:rPr>
              <a:t>или = графы 22+23; в таблице 3000 графа 14 = графы 22 + 23;</a:t>
            </a:r>
          </a:p>
          <a:p>
            <a:pPr marL="0" indent="0">
              <a:buFontTx/>
              <a:buAutoNum type="arabicPeriod"/>
              <a:defRPr/>
            </a:pPr>
            <a:endParaRPr lang="ru-RU" sz="1600" b="1" dirty="0" smtClean="0">
              <a:solidFill>
                <a:srgbClr val="000000"/>
              </a:solidFill>
            </a:endParaRPr>
          </a:p>
          <a:p>
            <a:pPr marL="0" indent="0">
              <a:buFontTx/>
              <a:buNone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Дополнительная графа:</a:t>
            </a:r>
          </a:p>
          <a:p>
            <a:pPr marL="0" indent="0">
              <a:buFontTx/>
              <a:buNone/>
              <a:defRPr/>
            </a:pPr>
            <a:r>
              <a:rPr lang="ru-RU" sz="2000" dirty="0" smtClean="0">
                <a:solidFill>
                  <a:srgbClr val="000000"/>
                </a:solidFill>
              </a:rPr>
              <a:t>- </a:t>
            </a:r>
            <a:r>
              <a:rPr lang="ru-RU" sz="2000" b="1" dirty="0" smtClean="0">
                <a:solidFill>
                  <a:srgbClr val="000000"/>
                </a:solidFill>
              </a:rPr>
              <a:t>графа 4 – графа 5 = мужчины (расчетная графа);</a:t>
            </a:r>
          </a:p>
          <a:p>
            <a:pPr marL="0" indent="0">
              <a:buFontTx/>
              <a:buNone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- графа </a:t>
            </a:r>
            <a:r>
              <a:rPr lang="ru-RU" sz="2000" b="1" dirty="0">
                <a:solidFill>
                  <a:srgbClr val="000000"/>
                </a:solidFill>
              </a:rPr>
              <a:t>14 – графа </a:t>
            </a:r>
            <a:r>
              <a:rPr lang="ru-RU" sz="2000" b="1" dirty="0" smtClean="0">
                <a:solidFill>
                  <a:srgbClr val="000000"/>
                </a:solidFill>
              </a:rPr>
              <a:t>15 </a:t>
            </a:r>
            <a:r>
              <a:rPr lang="ru-RU" sz="2000" b="1" dirty="0">
                <a:solidFill>
                  <a:srgbClr val="000000"/>
                </a:solidFill>
              </a:rPr>
              <a:t>= мужчины </a:t>
            </a:r>
            <a:r>
              <a:rPr lang="ru-RU" sz="2000" b="1" dirty="0" smtClean="0">
                <a:solidFill>
                  <a:srgbClr val="000000"/>
                </a:solidFill>
              </a:rPr>
              <a:t>сельские жители.</a:t>
            </a:r>
          </a:p>
        </p:txBody>
      </p:sp>
      <p:sp>
        <p:nvSpPr>
          <p:cNvPr id="63491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D9B361CA-CC96-458D-A531-98512CD5F3A8}" type="slidenum">
              <a:rPr lang="ru-RU" smtClean="0"/>
              <a:pPr/>
              <a:t>4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3" name="Заголовок 1"/>
          <p:cNvSpPr>
            <a:spLocks noGrp="1"/>
          </p:cNvSpPr>
          <p:nvPr>
            <p:ph type="title"/>
          </p:nvPr>
        </p:nvSpPr>
        <p:spPr>
          <a:solidFill>
            <a:schemeClr val="bg1"/>
          </a:solidFill>
        </p:spPr>
        <p:txBody>
          <a:bodyPr/>
          <a:lstStyle/>
          <a:p>
            <a:r>
              <a:rPr lang="ru-RU" altLang="ru-RU" sz="2400" b="1" smtClean="0"/>
              <a:t>Внутриформенный внутритабличный контроли -таблицы (2000) и (3000) - продолжение</a:t>
            </a:r>
            <a:endParaRPr lang="ru-RU" sz="2400" smtClean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solidFill>
            <a:schemeClr val="bg1"/>
          </a:solidFill>
        </p:spPr>
        <p:txBody>
          <a:bodyPr/>
          <a:lstStyle/>
          <a:p>
            <a:pPr marL="0" indent="0">
              <a:buFontTx/>
              <a:buNone/>
              <a:defRPr/>
            </a:pPr>
            <a:r>
              <a:rPr lang="ru-RU" sz="2000" b="1" dirty="0" smtClean="0"/>
              <a:t>    3. </a:t>
            </a:r>
            <a:r>
              <a:rPr lang="ru-RU" sz="2000" b="1" dirty="0" err="1"/>
              <a:t>Внутритабличный</a:t>
            </a:r>
            <a:r>
              <a:rPr lang="ru-RU" sz="2000" b="1" dirty="0"/>
              <a:t> контроль – по </a:t>
            </a:r>
            <a:r>
              <a:rPr lang="ru-RU" sz="2000" b="1" dirty="0" smtClean="0"/>
              <a:t>графам таблиц:  </a:t>
            </a:r>
          </a:p>
          <a:p>
            <a:pPr marL="361950" indent="0" algn="just">
              <a:buFontTx/>
              <a:buNone/>
              <a:defRPr/>
            </a:pPr>
            <a:r>
              <a:rPr lang="ru-RU" sz="2000" b="1" dirty="0" smtClean="0"/>
              <a:t>число </a:t>
            </a:r>
            <a:r>
              <a:rPr lang="ru-RU" sz="2400" b="1" dirty="0" smtClean="0"/>
              <a:t>зарегистрированных всего</a:t>
            </a:r>
            <a:r>
              <a:rPr lang="ru-RU" sz="2000" b="1" dirty="0" smtClean="0"/>
              <a:t> больше числа </a:t>
            </a:r>
            <a:r>
              <a:rPr lang="ru-RU" sz="2400" b="1" dirty="0" smtClean="0"/>
              <a:t>зарегистрированных сельских жителей </a:t>
            </a:r>
            <a:r>
              <a:rPr lang="ru-RU" sz="2000" b="1" dirty="0" smtClean="0"/>
              <a:t>по      соответствующим  графам.  Допускается равенство чисел в  </a:t>
            </a:r>
          </a:p>
          <a:p>
            <a:pPr marL="361950" indent="0" algn="just">
              <a:buFontTx/>
              <a:buNone/>
              <a:defRPr/>
            </a:pPr>
            <a:r>
              <a:rPr lang="ru-RU" sz="2000" b="1" dirty="0" smtClean="0"/>
              <a:t>соотносимых графах (зарегистрированные «всего» равны зарегистрированные «сельские жители») при составлении отчета на уровне небольших субъектов.</a:t>
            </a:r>
            <a:endParaRPr lang="ru-RU" sz="2000" b="1" dirty="0"/>
          </a:p>
        </p:txBody>
      </p:sp>
      <p:sp>
        <p:nvSpPr>
          <p:cNvPr id="64515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BAEC0BB1-8FBB-4A60-A306-07A0F8851F8C}" type="slidenum">
              <a:rPr lang="ru-RU" smtClean="0"/>
              <a:pPr/>
              <a:t>5</a:t>
            </a:fld>
            <a:endParaRPr lang="ru-RU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7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44512"/>
          </a:xfrm>
          <a:solidFill>
            <a:schemeClr val="bg1"/>
          </a:solidFill>
        </p:spPr>
        <p:txBody>
          <a:bodyPr/>
          <a:lstStyle/>
          <a:p>
            <a:r>
              <a:rPr lang="ru-RU" sz="2000" b="1" smtClean="0">
                <a:solidFill>
                  <a:srgbClr val="000000"/>
                </a:solidFill>
              </a:rPr>
              <a:t>Примеры расхождений по дополнительным (расчетным) строкам в т.2000</a:t>
            </a:r>
            <a:endParaRPr lang="ru-RU" sz="2000" smtClean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954088"/>
            <a:ext cx="8075613" cy="5291137"/>
          </a:xfrm>
          <a:solidFill>
            <a:schemeClr val="bg1"/>
          </a:solidFill>
        </p:spPr>
        <p:txBody>
          <a:bodyPr/>
          <a:lstStyle/>
          <a:p>
            <a:pPr marL="0" indent="0" algn="just">
              <a:buFontTx/>
              <a:buNone/>
              <a:defRPr/>
            </a:pPr>
            <a:r>
              <a:rPr lang="ru-RU" sz="1600" b="1" u="sng" dirty="0" smtClean="0">
                <a:solidFill>
                  <a:srgbClr val="000000"/>
                </a:solidFill>
              </a:rPr>
              <a:t>По </a:t>
            </a:r>
            <a:r>
              <a:rPr lang="ru-RU" sz="1600" b="1" u="sng" dirty="0">
                <a:solidFill>
                  <a:srgbClr val="000000"/>
                </a:solidFill>
              </a:rPr>
              <a:t>строке </a:t>
            </a:r>
            <a:r>
              <a:rPr lang="ru-RU" sz="1600" b="1" u="sng" dirty="0" smtClean="0">
                <a:solidFill>
                  <a:srgbClr val="000000"/>
                </a:solidFill>
              </a:rPr>
              <a:t>3-4-5-6 (расчетная)</a:t>
            </a:r>
            <a:r>
              <a:rPr lang="ru-RU" sz="1600" b="1" dirty="0" smtClean="0">
                <a:solidFill>
                  <a:srgbClr val="000000"/>
                </a:solidFill>
              </a:rPr>
              <a:t>:                                                                                                     </a:t>
            </a:r>
            <a:endParaRPr lang="ru-RU" sz="1600" b="1" dirty="0">
              <a:solidFill>
                <a:srgbClr val="000000"/>
              </a:solidFill>
            </a:endParaRPr>
          </a:p>
          <a:p>
            <a:pPr algn="just">
              <a:defRPr/>
            </a:pPr>
            <a:r>
              <a:rPr lang="ru-RU" sz="1600" b="1" dirty="0">
                <a:solidFill>
                  <a:srgbClr val="000000"/>
                </a:solidFill>
              </a:rPr>
              <a:t>зарегистрированных всего </a:t>
            </a:r>
            <a:r>
              <a:rPr lang="ru-RU" sz="1600" b="1" dirty="0" smtClean="0">
                <a:solidFill>
                  <a:srgbClr val="000000"/>
                </a:solidFill>
              </a:rPr>
              <a:t>пациентов городских </a:t>
            </a:r>
            <a:r>
              <a:rPr lang="ru-RU" sz="1600" b="1" dirty="0">
                <a:solidFill>
                  <a:srgbClr val="000000"/>
                </a:solidFill>
              </a:rPr>
              <a:t>жителей (гр.4) </a:t>
            </a:r>
            <a:r>
              <a:rPr lang="ru-RU" sz="1600" b="1" dirty="0" smtClean="0">
                <a:solidFill>
                  <a:srgbClr val="000000"/>
                </a:solidFill>
              </a:rPr>
              <a:t>меньше  </a:t>
            </a:r>
            <a:r>
              <a:rPr lang="ru-RU" sz="1600" b="1" dirty="0">
                <a:solidFill>
                  <a:srgbClr val="000000"/>
                </a:solidFill>
              </a:rPr>
              <a:t>состоящих на конец года (гр.12 + гр.13</a:t>
            </a:r>
            <a:r>
              <a:rPr lang="ru-RU" sz="1600" b="1" dirty="0" smtClean="0">
                <a:solidFill>
                  <a:srgbClr val="000000"/>
                </a:solidFill>
              </a:rPr>
              <a:t>);</a:t>
            </a:r>
            <a:endParaRPr lang="ru-RU" sz="1600" b="1" dirty="0">
              <a:solidFill>
                <a:srgbClr val="000000"/>
              </a:solidFill>
            </a:endParaRPr>
          </a:p>
          <a:p>
            <a:pPr marL="0" indent="0" algn="just">
              <a:buFontTx/>
              <a:buNone/>
              <a:defRPr/>
            </a:pPr>
            <a:r>
              <a:rPr lang="ru-RU" sz="1600" b="1" dirty="0" smtClean="0">
                <a:solidFill>
                  <a:srgbClr val="000000"/>
                </a:solidFill>
              </a:rPr>
              <a:t>            </a:t>
            </a:r>
            <a:r>
              <a:rPr lang="ru-RU" sz="1600" b="1" u="sng" dirty="0" smtClean="0">
                <a:solidFill>
                  <a:srgbClr val="000000"/>
                </a:solidFill>
              </a:rPr>
              <a:t>По </a:t>
            </a:r>
            <a:r>
              <a:rPr lang="ru-RU" sz="1600" b="1" u="sng" dirty="0">
                <a:solidFill>
                  <a:srgbClr val="000000"/>
                </a:solidFill>
              </a:rPr>
              <a:t>строке 11 – </a:t>
            </a:r>
            <a:r>
              <a:rPr lang="ru-RU" sz="1600" b="1" u="sng" dirty="0" smtClean="0">
                <a:solidFill>
                  <a:srgbClr val="000000"/>
                </a:solidFill>
              </a:rPr>
              <a:t>12 (расчетная)</a:t>
            </a:r>
            <a:r>
              <a:rPr lang="ru-RU" sz="1600" b="1" dirty="0" smtClean="0">
                <a:solidFill>
                  <a:srgbClr val="000000"/>
                </a:solidFill>
              </a:rPr>
              <a:t>: </a:t>
            </a:r>
            <a:endParaRPr lang="ru-RU" sz="1600" b="1" dirty="0">
              <a:solidFill>
                <a:srgbClr val="000000"/>
              </a:solidFill>
            </a:endParaRPr>
          </a:p>
          <a:p>
            <a:pPr algn="just">
              <a:defRPr/>
            </a:pPr>
            <a:r>
              <a:rPr lang="ru-RU" sz="1600" b="1" dirty="0">
                <a:solidFill>
                  <a:srgbClr val="000000"/>
                </a:solidFill>
              </a:rPr>
              <a:t>зарегистрированных всего сельских жителей (</a:t>
            </a:r>
            <a:r>
              <a:rPr lang="ru-RU" sz="1600" b="1" dirty="0" smtClean="0">
                <a:solidFill>
                  <a:srgbClr val="000000"/>
                </a:solidFill>
              </a:rPr>
              <a:t>гр.14</a:t>
            </a:r>
            <a:r>
              <a:rPr lang="ru-RU" sz="1600" b="1" dirty="0">
                <a:solidFill>
                  <a:srgbClr val="000000"/>
                </a:solidFill>
              </a:rPr>
              <a:t>) меньше состоящих на конец года (</a:t>
            </a:r>
            <a:r>
              <a:rPr lang="ru-RU" sz="1600" b="1" dirty="0" smtClean="0">
                <a:solidFill>
                  <a:srgbClr val="000000"/>
                </a:solidFill>
              </a:rPr>
              <a:t>гр.22 </a:t>
            </a:r>
            <a:r>
              <a:rPr lang="ru-RU" sz="1600" b="1" dirty="0">
                <a:solidFill>
                  <a:srgbClr val="000000"/>
                </a:solidFill>
              </a:rPr>
              <a:t>+ </a:t>
            </a:r>
            <a:r>
              <a:rPr lang="ru-RU" sz="1600" b="1" dirty="0" smtClean="0">
                <a:solidFill>
                  <a:srgbClr val="000000"/>
                </a:solidFill>
              </a:rPr>
              <a:t>гр.23);</a:t>
            </a:r>
            <a:endParaRPr lang="ru-RU" sz="1600" b="1" dirty="0">
              <a:solidFill>
                <a:srgbClr val="000000"/>
              </a:solidFill>
            </a:endParaRPr>
          </a:p>
          <a:p>
            <a:pPr algn="just">
              <a:defRPr/>
            </a:pPr>
            <a:r>
              <a:rPr lang="ru-RU" sz="1600" b="1" dirty="0">
                <a:solidFill>
                  <a:srgbClr val="000000"/>
                </a:solidFill>
              </a:rPr>
              <a:t>зарегистрированных всего городских жителей </a:t>
            </a:r>
            <a:r>
              <a:rPr lang="ru-RU" sz="1600" b="1" dirty="0" smtClean="0">
                <a:solidFill>
                  <a:srgbClr val="000000"/>
                </a:solidFill>
              </a:rPr>
              <a:t>меньше  </a:t>
            </a:r>
            <a:r>
              <a:rPr lang="ru-RU" sz="1600" b="1" dirty="0">
                <a:solidFill>
                  <a:srgbClr val="000000"/>
                </a:solidFill>
              </a:rPr>
              <a:t>состоящих на конец </a:t>
            </a:r>
            <a:r>
              <a:rPr lang="ru-RU" sz="1600" b="1" dirty="0" smtClean="0">
                <a:solidFill>
                  <a:srgbClr val="000000"/>
                </a:solidFill>
              </a:rPr>
              <a:t>года (</a:t>
            </a:r>
            <a:r>
              <a:rPr lang="ru-RU" sz="1600" b="1" dirty="0" err="1" smtClean="0">
                <a:solidFill>
                  <a:srgbClr val="000000"/>
                </a:solidFill>
              </a:rPr>
              <a:t>дисп+конс</a:t>
            </a:r>
            <a:r>
              <a:rPr lang="ru-RU" sz="1600" b="1" dirty="0" smtClean="0">
                <a:solidFill>
                  <a:srgbClr val="000000"/>
                </a:solidFill>
              </a:rPr>
              <a:t>);</a:t>
            </a:r>
            <a:endParaRPr lang="ru-RU" sz="1600" b="1" dirty="0">
              <a:solidFill>
                <a:srgbClr val="000000"/>
              </a:solidFill>
            </a:endParaRPr>
          </a:p>
          <a:p>
            <a:pPr algn="just">
              <a:defRPr/>
            </a:pPr>
            <a:r>
              <a:rPr lang="ru-RU" sz="1600" b="1" dirty="0">
                <a:solidFill>
                  <a:srgbClr val="000000"/>
                </a:solidFill>
              </a:rPr>
              <a:t>всего состоящих на конец года под диспансерным наблюдением (гр.12) меньше аналогичного контингента сельских жителей (</a:t>
            </a:r>
            <a:r>
              <a:rPr lang="ru-RU" sz="1600" b="1" dirty="0" smtClean="0">
                <a:solidFill>
                  <a:srgbClr val="000000"/>
                </a:solidFill>
              </a:rPr>
              <a:t>гр.22);</a:t>
            </a:r>
            <a:endParaRPr lang="ru-RU" sz="1600" b="1" dirty="0">
              <a:solidFill>
                <a:srgbClr val="000000"/>
              </a:solidFill>
            </a:endParaRPr>
          </a:p>
          <a:p>
            <a:pPr marL="0" indent="0" algn="just">
              <a:buFontTx/>
              <a:buNone/>
              <a:defRPr/>
            </a:pPr>
            <a:r>
              <a:rPr lang="ru-RU" sz="1600" b="1" dirty="0" smtClean="0">
                <a:solidFill>
                  <a:srgbClr val="000000"/>
                </a:solidFill>
              </a:rPr>
              <a:t>            </a:t>
            </a:r>
            <a:r>
              <a:rPr lang="ru-RU" sz="1600" b="1" u="sng" dirty="0" smtClean="0">
                <a:solidFill>
                  <a:srgbClr val="000000"/>
                </a:solidFill>
              </a:rPr>
              <a:t>По </a:t>
            </a:r>
            <a:r>
              <a:rPr lang="ru-RU" sz="1600" b="1" u="sng" dirty="0">
                <a:solidFill>
                  <a:srgbClr val="000000"/>
                </a:solidFill>
              </a:rPr>
              <a:t>строке </a:t>
            </a:r>
            <a:r>
              <a:rPr lang="ru-RU" sz="1600" b="1" u="sng" dirty="0" smtClean="0">
                <a:solidFill>
                  <a:srgbClr val="000000"/>
                </a:solidFill>
              </a:rPr>
              <a:t>13-14 (расчетная):</a:t>
            </a:r>
            <a:endParaRPr lang="ru-RU" sz="1600" b="1" u="sng" dirty="0">
              <a:solidFill>
                <a:srgbClr val="000000"/>
              </a:solidFill>
            </a:endParaRPr>
          </a:p>
          <a:p>
            <a:pPr algn="just">
              <a:defRPr/>
            </a:pPr>
            <a:r>
              <a:rPr lang="ru-RU" sz="1600" b="1" dirty="0">
                <a:solidFill>
                  <a:srgbClr val="000000"/>
                </a:solidFill>
              </a:rPr>
              <a:t>зарегистрированных всего (гр.4) меньше состоящих на конец года всего (гр.12 +</a:t>
            </a:r>
            <a:r>
              <a:rPr lang="ru-RU" sz="1600" b="1" dirty="0" smtClean="0">
                <a:solidFill>
                  <a:srgbClr val="000000"/>
                </a:solidFill>
              </a:rPr>
              <a:t>13);</a:t>
            </a:r>
            <a:endParaRPr lang="ru-RU" sz="1600" b="1" dirty="0">
              <a:solidFill>
                <a:srgbClr val="000000"/>
              </a:solidFill>
            </a:endParaRPr>
          </a:p>
          <a:p>
            <a:pPr algn="just">
              <a:defRPr/>
            </a:pPr>
            <a:r>
              <a:rPr lang="ru-RU" sz="1600" b="1" dirty="0">
                <a:solidFill>
                  <a:srgbClr val="000000"/>
                </a:solidFill>
              </a:rPr>
              <a:t>зарегистрированных всего сельских жителей (</a:t>
            </a:r>
            <a:r>
              <a:rPr lang="ru-RU" sz="1600" b="1" dirty="0" smtClean="0">
                <a:solidFill>
                  <a:srgbClr val="000000"/>
                </a:solidFill>
              </a:rPr>
              <a:t>гр.14</a:t>
            </a:r>
            <a:r>
              <a:rPr lang="ru-RU" sz="1600" b="1" dirty="0">
                <a:solidFill>
                  <a:srgbClr val="000000"/>
                </a:solidFill>
              </a:rPr>
              <a:t>) меньше состоящих на </a:t>
            </a:r>
            <a:r>
              <a:rPr lang="ru-RU" sz="1600" b="1" dirty="0" smtClean="0">
                <a:solidFill>
                  <a:srgbClr val="000000"/>
                </a:solidFill>
              </a:rPr>
              <a:t>конец </a:t>
            </a:r>
            <a:r>
              <a:rPr lang="ru-RU" sz="1600" b="1" dirty="0">
                <a:solidFill>
                  <a:srgbClr val="000000"/>
                </a:solidFill>
              </a:rPr>
              <a:t>года всего (</a:t>
            </a:r>
            <a:r>
              <a:rPr lang="ru-RU" sz="1600" b="1" dirty="0" smtClean="0">
                <a:solidFill>
                  <a:srgbClr val="000000"/>
                </a:solidFill>
              </a:rPr>
              <a:t>гр.22+23);</a:t>
            </a:r>
          </a:p>
          <a:p>
            <a:pPr algn="just">
              <a:defRPr/>
            </a:pPr>
            <a:r>
              <a:rPr lang="ru-RU" sz="1600" b="1" dirty="0">
                <a:solidFill>
                  <a:srgbClr val="000000"/>
                </a:solidFill>
              </a:rPr>
              <a:t>зарегистрированных всего </a:t>
            </a:r>
            <a:r>
              <a:rPr lang="ru-RU" sz="1600" b="1" dirty="0" smtClean="0">
                <a:solidFill>
                  <a:srgbClr val="000000"/>
                </a:solidFill>
              </a:rPr>
              <a:t>городских жителей (расчетные данные по всем строкам и графам) </a:t>
            </a:r>
            <a:r>
              <a:rPr lang="ru-RU" sz="1600" b="1" dirty="0">
                <a:solidFill>
                  <a:srgbClr val="000000"/>
                </a:solidFill>
              </a:rPr>
              <a:t>меньше состоящих на конец года </a:t>
            </a:r>
            <a:r>
              <a:rPr lang="ru-RU" sz="1600" b="1" dirty="0" smtClean="0">
                <a:solidFill>
                  <a:srgbClr val="000000"/>
                </a:solidFill>
              </a:rPr>
              <a:t>всего городских жителей </a:t>
            </a:r>
            <a:r>
              <a:rPr lang="ru-RU" sz="1600" b="1" dirty="0">
                <a:solidFill>
                  <a:srgbClr val="000000"/>
                </a:solidFill>
              </a:rPr>
              <a:t>(</a:t>
            </a:r>
            <a:r>
              <a:rPr lang="ru-RU" sz="1600" b="1" dirty="0" err="1">
                <a:solidFill>
                  <a:srgbClr val="000000"/>
                </a:solidFill>
              </a:rPr>
              <a:t>дисп+конс</a:t>
            </a:r>
            <a:r>
              <a:rPr lang="ru-RU" sz="1600" b="1" dirty="0">
                <a:solidFill>
                  <a:srgbClr val="000000"/>
                </a:solidFill>
              </a:rPr>
              <a:t>);</a:t>
            </a:r>
          </a:p>
          <a:p>
            <a:pPr algn="just">
              <a:defRPr/>
            </a:pPr>
            <a:endParaRPr lang="ru-RU" sz="1600" b="1" dirty="0" smtClean="0">
              <a:solidFill>
                <a:srgbClr val="000000"/>
              </a:solidFill>
            </a:endParaRPr>
          </a:p>
          <a:p>
            <a:pPr algn="just">
              <a:defRPr/>
            </a:pPr>
            <a:endParaRPr lang="ru-RU" sz="1600" dirty="0"/>
          </a:p>
        </p:txBody>
      </p:sp>
      <p:sp>
        <p:nvSpPr>
          <p:cNvPr id="65539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8C46DA45-3BA7-40AB-AD54-99725A22F77D}" type="slidenum">
              <a:rPr lang="ru-RU" smtClean="0"/>
              <a:pPr/>
              <a:t>6</a:t>
            </a:fld>
            <a:endParaRPr lang="ru-RU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1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23900"/>
          </a:xfrm>
          <a:solidFill>
            <a:schemeClr val="bg1"/>
          </a:solidFill>
        </p:spPr>
        <p:txBody>
          <a:bodyPr/>
          <a:lstStyle/>
          <a:p>
            <a:r>
              <a:rPr lang="ru-RU" sz="2000" b="1" smtClean="0">
                <a:solidFill>
                  <a:srgbClr val="000000"/>
                </a:solidFill>
              </a:rPr>
              <a:t>Примеры расхождений по дополнительным (расчетным) строкам в т.2000 - продолжение</a:t>
            </a:r>
            <a:endParaRPr lang="ru-RU" sz="2000" smtClean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4857403"/>
          </a:xfrm>
          <a:solidFill>
            <a:schemeClr val="bg1"/>
          </a:solidFill>
        </p:spPr>
        <p:txBody>
          <a:bodyPr/>
          <a:lstStyle/>
          <a:p>
            <a:pPr marL="0" indent="0" algn="just">
              <a:buFontTx/>
              <a:buNone/>
              <a:defRPr/>
            </a:pPr>
            <a:r>
              <a:rPr lang="ru-RU" sz="1600" b="1" dirty="0" smtClean="0">
                <a:solidFill>
                  <a:srgbClr val="000000"/>
                </a:solidFill>
              </a:rPr>
              <a:t>      </a:t>
            </a:r>
            <a:r>
              <a:rPr lang="ru-RU" sz="1600" b="1" u="sng" dirty="0" smtClean="0">
                <a:solidFill>
                  <a:srgbClr val="000000"/>
                </a:solidFill>
              </a:rPr>
              <a:t>По </a:t>
            </a:r>
            <a:r>
              <a:rPr lang="ru-RU" sz="1600" b="1" u="sng" dirty="0">
                <a:solidFill>
                  <a:srgbClr val="000000"/>
                </a:solidFill>
              </a:rPr>
              <a:t>строке </a:t>
            </a:r>
            <a:r>
              <a:rPr lang="ru-RU" sz="1600" b="1" u="sng" dirty="0" smtClean="0">
                <a:solidFill>
                  <a:srgbClr val="000000"/>
                </a:solidFill>
              </a:rPr>
              <a:t>16-17 (расчетная):</a:t>
            </a:r>
            <a:endParaRPr lang="ru-RU" sz="1600" b="1" u="sng" dirty="0">
              <a:solidFill>
                <a:srgbClr val="000000"/>
              </a:solidFill>
            </a:endParaRPr>
          </a:p>
          <a:p>
            <a:pPr algn="just">
              <a:defRPr/>
            </a:pPr>
            <a:r>
              <a:rPr lang="ru-RU" sz="1600" b="1" dirty="0">
                <a:solidFill>
                  <a:srgbClr val="000000"/>
                </a:solidFill>
              </a:rPr>
              <a:t>зарегистрированных всего мужчин (расчетная графа=гр.4-5) меньше зарегистрированных сельских мужчин (</a:t>
            </a:r>
            <a:r>
              <a:rPr lang="ru-RU" sz="1600" b="1" dirty="0" smtClean="0">
                <a:solidFill>
                  <a:srgbClr val="000000"/>
                </a:solidFill>
              </a:rPr>
              <a:t>гр.14-15);</a:t>
            </a:r>
            <a:endParaRPr lang="ru-RU" sz="1600" b="1" dirty="0">
              <a:solidFill>
                <a:srgbClr val="000000"/>
              </a:solidFill>
            </a:endParaRPr>
          </a:p>
          <a:p>
            <a:pPr algn="just">
              <a:defRPr/>
            </a:pPr>
            <a:r>
              <a:rPr lang="ru-RU" sz="1600" b="1" dirty="0">
                <a:solidFill>
                  <a:srgbClr val="000000"/>
                </a:solidFill>
              </a:rPr>
              <a:t>зарегистрированных  всего городских жителей </a:t>
            </a:r>
            <a:r>
              <a:rPr lang="ru-RU" sz="1600" b="1" dirty="0" smtClean="0">
                <a:solidFill>
                  <a:srgbClr val="000000"/>
                </a:solidFill>
              </a:rPr>
              <a:t>меньше </a:t>
            </a:r>
            <a:r>
              <a:rPr lang="ru-RU" sz="1600" b="1" dirty="0">
                <a:solidFill>
                  <a:srgbClr val="000000"/>
                </a:solidFill>
              </a:rPr>
              <a:t>состоящих на конец года всего </a:t>
            </a:r>
            <a:r>
              <a:rPr lang="ru-RU" sz="1600" b="1" dirty="0" smtClean="0">
                <a:solidFill>
                  <a:srgbClr val="000000"/>
                </a:solidFill>
              </a:rPr>
              <a:t>(</a:t>
            </a:r>
            <a:r>
              <a:rPr lang="ru-RU" sz="1600" b="1" dirty="0" err="1" smtClean="0">
                <a:solidFill>
                  <a:srgbClr val="000000"/>
                </a:solidFill>
              </a:rPr>
              <a:t>дисп</a:t>
            </a:r>
            <a:r>
              <a:rPr lang="ru-RU" sz="1600" b="1" dirty="0" smtClean="0">
                <a:solidFill>
                  <a:srgbClr val="000000"/>
                </a:solidFill>
              </a:rPr>
              <a:t>.+</a:t>
            </a:r>
            <a:r>
              <a:rPr lang="ru-RU" sz="1600" b="1" dirty="0" err="1" smtClean="0">
                <a:solidFill>
                  <a:srgbClr val="000000"/>
                </a:solidFill>
              </a:rPr>
              <a:t>конс</a:t>
            </a:r>
            <a:r>
              <a:rPr lang="ru-RU" sz="1600" b="1" dirty="0" smtClean="0">
                <a:solidFill>
                  <a:srgbClr val="000000"/>
                </a:solidFill>
              </a:rPr>
              <a:t>.);</a:t>
            </a:r>
            <a:endParaRPr lang="ru-RU" sz="1600" b="1" dirty="0">
              <a:solidFill>
                <a:srgbClr val="000000"/>
              </a:solidFill>
            </a:endParaRPr>
          </a:p>
          <a:p>
            <a:pPr algn="just">
              <a:defRPr/>
            </a:pPr>
            <a:endParaRPr lang="ru-RU" sz="1400" b="1" dirty="0">
              <a:solidFill>
                <a:srgbClr val="000000"/>
              </a:solidFill>
            </a:endParaRPr>
          </a:p>
          <a:p>
            <a:pPr marL="0" indent="0" algn="just">
              <a:buFontTx/>
              <a:buNone/>
              <a:defRPr/>
            </a:pPr>
            <a:r>
              <a:rPr lang="ru-RU" sz="1400" b="1" dirty="0">
                <a:solidFill>
                  <a:srgbClr val="000000"/>
                </a:solidFill>
              </a:rPr>
              <a:t>       </a:t>
            </a:r>
            <a:endParaRPr lang="ru-RU" dirty="0"/>
          </a:p>
        </p:txBody>
      </p:sp>
      <p:sp>
        <p:nvSpPr>
          <p:cNvPr id="66563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85305B04-4037-4198-872C-FF63A4A20CBF}" type="slidenum">
              <a:rPr lang="ru-RU" smtClean="0"/>
              <a:pPr/>
              <a:t>7</a:t>
            </a:fld>
            <a:endParaRPr lang="ru-RU" smtClean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5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44512"/>
          </a:xfrm>
          <a:solidFill>
            <a:schemeClr val="bg1"/>
          </a:solidFill>
        </p:spPr>
        <p:txBody>
          <a:bodyPr/>
          <a:lstStyle/>
          <a:p>
            <a:r>
              <a:rPr lang="ru-RU" sz="1800" b="1" dirty="0" smtClean="0">
                <a:solidFill>
                  <a:srgbClr val="000000"/>
                </a:solidFill>
              </a:rPr>
              <a:t>Примеры расхождений по дополнительным (расчетным) строкам в т.3000</a:t>
            </a:r>
            <a:endParaRPr lang="ru-RU" sz="1800" dirty="0" smtClean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819150"/>
            <a:ext cx="8229600" cy="5535175"/>
          </a:xfrm>
          <a:solidFill>
            <a:schemeClr val="bg1"/>
          </a:solidFill>
        </p:spPr>
        <p:txBody>
          <a:bodyPr/>
          <a:lstStyle/>
          <a:p>
            <a:pPr marL="0" indent="0">
              <a:lnSpc>
                <a:spcPct val="150000"/>
              </a:lnSpc>
              <a:buFontTx/>
              <a:buNone/>
              <a:defRPr/>
            </a:pPr>
            <a:r>
              <a:rPr lang="ru-RU" sz="1600" b="1" u="sng" dirty="0" smtClean="0">
                <a:solidFill>
                  <a:srgbClr val="000000"/>
                </a:solidFill>
              </a:rPr>
              <a:t>По </a:t>
            </a:r>
            <a:r>
              <a:rPr lang="ru-RU" sz="1600" b="1" u="sng" dirty="0">
                <a:solidFill>
                  <a:srgbClr val="000000"/>
                </a:solidFill>
              </a:rPr>
              <a:t>строке </a:t>
            </a:r>
            <a:r>
              <a:rPr lang="ru-RU" sz="1600" b="1" u="sng" dirty="0" smtClean="0">
                <a:solidFill>
                  <a:srgbClr val="000000"/>
                </a:solidFill>
              </a:rPr>
              <a:t>11-12 (расчетная):</a:t>
            </a:r>
            <a:endParaRPr lang="ru-RU" sz="1600" b="1" u="sng" dirty="0">
              <a:solidFill>
                <a:srgbClr val="000000"/>
              </a:solidFill>
            </a:endParaRPr>
          </a:p>
          <a:p>
            <a:pPr algn="just">
              <a:lnSpc>
                <a:spcPct val="150000"/>
              </a:lnSpc>
              <a:defRPr/>
            </a:pPr>
            <a:r>
              <a:rPr lang="ru-RU" sz="1600" b="1" dirty="0" smtClean="0">
                <a:solidFill>
                  <a:srgbClr val="000000"/>
                </a:solidFill>
              </a:rPr>
              <a:t>количество зарегистрированных </a:t>
            </a:r>
            <a:r>
              <a:rPr lang="ru-RU" sz="1600" b="1" dirty="0">
                <a:solidFill>
                  <a:srgbClr val="000000"/>
                </a:solidFill>
              </a:rPr>
              <a:t>с впервые в жизни установленным диагнозом </a:t>
            </a:r>
            <a:r>
              <a:rPr lang="ru-RU" sz="1600" b="1" dirty="0" smtClean="0">
                <a:solidFill>
                  <a:srgbClr val="000000"/>
                </a:solidFill>
              </a:rPr>
              <a:t>женщин больше, чем всего зарегистрированных (гр.4);</a:t>
            </a:r>
            <a:endParaRPr lang="ru-RU" sz="1600" b="1" dirty="0">
              <a:solidFill>
                <a:srgbClr val="000000"/>
              </a:solidFill>
            </a:endParaRPr>
          </a:p>
          <a:p>
            <a:pPr algn="just">
              <a:lnSpc>
                <a:spcPct val="150000"/>
              </a:lnSpc>
              <a:defRPr/>
            </a:pPr>
            <a:r>
              <a:rPr lang="ru-RU" sz="1600" b="1" dirty="0" smtClean="0">
                <a:solidFill>
                  <a:srgbClr val="000000"/>
                </a:solidFill>
              </a:rPr>
              <a:t>количество </a:t>
            </a:r>
            <a:r>
              <a:rPr lang="ru-RU" sz="1600" b="1" dirty="0">
                <a:solidFill>
                  <a:srgbClr val="000000"/>
                </a:solidFill>
              </a:rPr>
              <a:t>зарегистрированных городских </a:t>
            </a:r>
            <a:r>
              <a:rPr lang="ru-RU" sz="1600" b="1" dirty="0" smtClean="0">
                <a:solidFill>
                  <a:srgbClr val="000000"/>
                </a:solidFill>
              </a:rPr>
              <a:t>женщин </a:t>
            </a:r>
            <a:r>
              <a:rPr lang="ru-RU" sz="1600" b="1" dirty="0">
                <a:solidFill>
                  <a:srgbClr val="000000"/>
                </a:solidFill>
              </a:rPr>
              <a:t>с впервые в жизни установленным </a:t>
            </a:r>
            <a:r>
              <a:rPr lang="ru-RU" sz="1600" b="1" dirty="0" smtClean="0">
                <a:solidFill>
                  <a:srgbClr val="000000"/>
                </a:solidFill>
              </a:rPr>
              <a:t>диагнозом больше, чем зарегистрированных всего;</a:t>
            </a:r>
            <a:endParaRPr lang="ru-RU" sz="1600" b="1" dirty="0">
              <a:solidFill>
                <a:srgbClr val="000000"/>
              </a:solidFill>
            </a:endParaRPr>
          </a:p>
          <a:p>
            <a:pPr algn="just">
              <a:lnSpc>
                <a:spcPct val="150000"/>
              </a:lnSpc>
              <a:defRPr/>
            </a:pPr>
            <a:r>
              <a:rPr lang="ru-RU" sz="1600" b="1" dirty="0" smtClean="0">
                <a:solidFill>
                  <a:srgbClr val="000000"/>
                </a:solidFill>
              </a:rPr>
              <a:t>количество </a:t>
            </a:r>
            <a:r>
              <a:rPr lang="ru-RU" sz="1600" b="1" dirty="0">
                <a:solidFill>
                  <a:srgbClr val="000000"/>
                </a:solidFill>
              </a:rPr>
              <a:t>зарегистрированных городских жителей - детей 0-14 лет с впервые в жизни установленным </a:t>
            </a:r>
            <a:r>
              <a:rPr lang="ru-RU" sz="1600" b="1" dirty="0" smtClean="0">
                <a:solidFill>
                  <a:srgbClr val="000000"/>
                </a:solidFill>
              </a:rPr>
              <a:t>диагнозом больше, чем зарегистрированных детей всего; </a:t>
            </a:r>
            <a:endParaRPr lang="ru-RU" sz="1600" b="1" dirty="0">
              <a:solidFill>
                <a:srgbClr val="000000"/>
              </a:solidFill>
            </a:endParaRPr>
          </a:p>
          <a:p>
            <a:pPr marL="0" indent="0" algn="just">
              <a:lnSpc>
                <a:spcPct val="150000"/>
              </a:lnSpc>
              <a:buFontTx/>
              <a:buNone/>
              <a:defRPr/>
            </a:pPr>
            <a:r>
              <a:rPr lang="ru-RU" sz="1600" b="1" dirty="0">
                <a:solidFill>
                  <a:srgbClr val="000000"/>
                </a:solidFill>
              </a:rPr>
              <a:t>   </a:t>
            </a:r>
            <a:r>
              <a:rPr lang="ru-RU" sz="1600" b="1" dirty="0" smtClean="0">
                <a:solidFill>
                  <a:srgbClr val="000000"/>
                </a:solidFill>
              </a:rPr>
              <a:t>   </a:t>
            </a:r>
            <a:r>
              <a:rPr lang="ru-RU" sz="1600" b="1" u="sng" dirty="0">
                <a:solidFill>
                  <a:srgbClr val="000000"/>
                </a:solidFill>
              </a:rPr>
              <a:t>По  строке 24-25</a:t>
            </a:r>
            <a:r>
              <a:rPr lang="ru-RU" sz="1600" b="1" dirty="0">
                <a:solidFill>
                  <a:srgbClr val="000000"/>
                </a:solidFill>
              </a:rPr>
              <a:t>:</a:t>
            </a:r>
          </a:p>
          <a:p>
            <a:pPr algn="just">
              <a:lnSpc>
                <a:spcPct val="150000"/>
              </a:lnSpc>
              <a:defRPr/>
            </a:pPr>
            <a:r>
              <a:rPr lang="ru-RU" sz="1600" b="1" dirty="0">
                <a:solidFill>
                  <a:srgbClr val="000000"/>
                </a:solidFill>
              </a:rPr>
              <a:t>всего с впервые в жизни установленным диагнозом зарегистрировано (гр.4) </a:t>
            </a:r>
            <a:r>
              <a:rPr lang="ru-RU" sz="1600" b="1" dirty="0" smtClean="0">
                <a:solidFill>
                  <a:srgbClr val="000000"/>
                </a:solidFill>
              </a:rPr>
              <a:t>меньше</a:t>
            </a:r>
            <a:r>
              <a:rPr lang="ru-RU" sz="1600" b="1" dirty="0">
                <a:solidFill>
                  <a:srgbClr val="000000"/>
                </a:solidFill>
              </a:rPr>
              <a:t>, чем </a:t>
            </a:r>
            <a:r>
              <a:rPr lang="ru-RU" sz="1600" b="1" dirty="0" smtClean="0">
                <a:solidFill>
                  <a:srgbClr val="000000"/>
                </a:solidFill>
              </a:rPr>
              <a:t>женщин </a:t>
            </a:r>
            <a:r>
              <a:rPr lang="ru-RU" sz="1600" b="1" dirty="0">
                <a:solidFill>
                  <a:srgbClr val="000000"/>
                </a:solidFill>
              </a:rPr>
              <a:t>(гр.5), т.е</a:t>
            </a:r>
            <a:r>
              <a:rPr lang="ru-RU" sz="1600" b="1" dirty="0" smtClean="0">
                <a:solidFill>
                  <a:srgbClr val="000000"/>
                </a:solidFill>
              </a:rPr>
              <a:t>. расчетное </a:t>
            </a:r>
            <a:r>
              <a:rPr lang="ru-RU" sz="1600" b="1" dirty="0">
                <a:solidFill>
                  <a:srgbClr val="000000"/>
                </a:solidFill>
              </a:rPr>
              <a:t>число мужчин по этой строке </a:t>
            </a:r>
            <a:r>
              <a:rPr lang="ru-RU" sz="1600" b="1" dirty="0" smtClean="0">
                <a:solidFill>
                  <a:srgbClr val="000000"/>
                </a:solidFill>
              </a:rPr>
              <a:t>в контроле выходит с минусом. </a:t>
            </a:r>
            <a:endParaRPr lang="ru-RU" dirty="0"/>
          </a:p>
        </p:txBody>
      </p:sp>
      <p:sp>
        <p:nvSpPr>
          <p:cNvPr id="67587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E96AB127-7D31-4B74-9AD7-70C5834E826A}" type="slidenum">
              <a:rPr lang="ru-RU" smtClean="0"/>
              <a:pPr/>
              <a:t>8</a:t>
            </a:fld>
            <a:endParaRPr lang="ru-RU" smtClean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09" name="Заголовок 1"/>
          <p:cNvSpPr>
            <a:spLocks noGrp="1"/>
          </p:cNvSpPr>
          <p:nvPr>
            <p:ph type="title"/>
          </p:nvPr>
        </p:nvSpPr>
        <p:spPr>
          <a:solidFill>
            <a:schemeClr val="bg1"/>
          </a:solidFill>
        </p:spPr>
        <p:txBody>
          <a:bodyPr/>
          <a:lstStyle/>
          <a:p>
            <a:r>
              <a:rPr lang="ru-RU" altLang="ru-RU" sz="2400" b="1" smtClean="0"/>
              <a:t>Внутриформенный межтабличный контроль - таблицы (2000) и (3000) </a:t>
            </a:r>
            <a:endParaRPr lang="ru-RU" sz="2400" smtClean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763713"/>
            <a:ext cx="8229600" cy="4362450"/>
          </a:xfrm>
          <a:solidFill>
            <a:schemeClr val="bg1"/>
          </a:solidFill>
        </p:spPr>
        <p:txBody>
          <a:bodyPr/>
          <a:lstStyle/>
          <a:p>
            <a:pPr marL="0" indent="0">
              <a:buFontTx/>
              <a:buNone/>
              <a:defRPr/>
            </a:pPr>
            <a:r>
              <a:rPr lang="ru-RU" sz="2000" b="1" dirty="0" smtClean="0"/>
              <a:t> </a:t>
            </a:r>
          </a:p>
          <a:p>
            <a:pPr marL="0" indent="0">
              <a:buFontTx/>
              <a:buNone/>
              <a:defRPr/>
            </a:pPr>
            <a:r>
              <a:rPr lang="ru-RU" sz="2000" b="1" dirty="0" smtClean="0"/>
              <a:t>Число </a:t>
            </a:r>
            <a:r>
              <a:rPr lang="ru-RU" sz="2400" b="1" dirty="0" smtClean="0"/>
              <a:t>зарегистрированных всего </a:t>
            </a:r>
            <a:r>
              <a:rPr lang="ru-RU" sz="2000" b="1" dirty="0" smtClean="0"/>
              <a:t>(т.2000) больше числа </a:t>
            </a:r>
          </a:p>
          <a:p>
            <a:pPr marL="0" indent="0">
              <a:buFontTx/>
              <a:buNone/>
              <a:defRPr/>
            </a:pPr>
            <a:r>
              <a:rPr lang="ru-RU" sz="2400" b="1" dirty="0" smtClean="0"/>
              <a:t>зарегистрированных с впервые в жизни установленным диагнозом </a:t>
            </a:r>
            <a:r>
              <a:rPr lang="ru-RU" sz="2000" b="1" dirty="0" smtClean="0"/>
              <a:t>по всем графам:</a:t>
            </a:r>
          </a:p>
          <a:p>
            <a:pPr>
              <a:buFontTx/>
              <a:buChar char="-"/>
              <a:defRPr/>
            </a:pPr>
            <a:r>
              <a:rPr lang="ru-RU" sz="2000" b="1" dirty="0" smtClean="0"/>
              <a:t>графа 4 таблицы 2000 </a:t>
            </a:r>
            <a:r>
              <a:rPr lang="en-US" sz="2000" b="1" dirty="0" smtClean="0"/>
              <a:t>&gt; </a:t>
            </a:r>
            <a:r>
              <a:rPr lang="ru-RU" sz="2000" b="1" dirty="0" smtClean="0"/>
              <a:t>графы 4 таблицы 3000;</a:t>
            </a:r>
          </a:p>
          <a:p>
            <a:pPr>
              <a:buFontTx/>
              <a:buChar char="-"/>
              <a:defRPr/>
            </a:pPr>
            <a:r>
              <a:rPr lang="ru-RU" sz="2000" b="1" dirty="0"/>
              <a:t>графа </a:t>
            </a:r>
            <a:r>
              <a:rPr lang="ru-RU" sz="2000" b="1" dirty="0" smtClean="0"/>
              <a:t>5 таблицы </a:t>
            </a:r>
            <a:r>
              <a:rPr lang="ru-RU" sz="2000" b="1" dirty="0"/>
              <a:t>2000 </a:t>
            </a:r>
            <a:r>
              <a:rPr lang="en-US" sz="2000" b="1" dirty="0"/>
              <a:t>&gt; </a:t>
            </a:r>
            <a:r>
              <a:rPr lang="ru-RU" sz="2000" b="1" dirty="0"/>
              <a:t>графы </a:t>
            </a:r>
            <a:r>
              <a:rPr lang="ru-RU" sz="2000" b="1" dirty="0" smtClean="0"/>
              <a:t>5 </a:t>
            </a:r>
            <a:r>
              <a:rPr lang="ru-RU" sz="2000" b="1" dirty="0"/>
              <a:t>таблицы 3000</a:t>
            </a:r>
            <a:r>
              <a:rPr lang="ru-RU" sz="2000" b="1" dirty="0" smtClean="0"/>
              <a:t>;</a:t>
            </a:r>
          </a:p>
          <a:p>
            <a:pPr>
              <a:buFontTx/>
              <a:buChar char="-"/>
              <a:defRPr/>
            </a:pPr>
            <a:r>
              <a:rPr lang="ru-RU" sz="2000" b="1" dirty="0" smtClean="0"/>
              <a:t>и т.д. по всем графам, включая расчетные (мужчин и городских жителей);</a:t>
            </a:r>
          </a:p>
          <a:p>
            <a:pPr>
              <a:buFontTx/>
              <a:buChar char="-"/>
              <a:defRPr/>
            </a:pPr>
            <a:r>
              <a:rPr lang="ru-RU" sz="2000" b="1" dirty="0" smtClean="0"/>
              <a:t>сумма граф 12 и 13 т.2000 </a:t>
            </a:r>
            <a:r>
              <a:rPr lang="en-US" sz="2000" b="1" dirty="0" smtClean="0"/>
              <a:t>&gt; </a:t>
            </a:r>
            <a:r>
              <a:rPr lang="ru-RU" sz="2000" b="1" dirty="0" smtClean="0"/>
              <a:t>суммы граф 12 и 13 т.3000</a:t>
            </a:r>
          </a:p>
        </p:txBody>
      </p:sp>
      <p:sp>
        <p:nvSpPr>
          <p:cNvPr id="68611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066C9114-DA75-4F5D-A02C-008BF00644BB}" type="slidenum">
              <a:rPr lang="ru-RU" smtClean="0"/>
              <a:pPr/>
              <a:t>9</a:t>
            </a:fld>
            <a:endParaRPr lang="ru-RU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Оформление по умолчанию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>
          <a:noFill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91240B29-F687-4F45-9708-019B960494DF}">
            <a14:hiddenLine xmlns:a14="http://schemas.microsoft.com/office/drawing/2010/main"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14:hiddenLine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ru-RU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>
          <a:noFill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91240B29-F687-4F45-9708-019B960494DF}">
            <a14:hiddenLine xmlns:a14="http://schemas.microsoft.com/office/drawing/2010/main"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14:hiddenLine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ru-RU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lnDef>
  </a:objectDefaults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Layers</Template>
  <TotalTime>14229</TotalTime>
  <Words>2985</Words>
  <Application>Microsoft Office PowerPoint</Application>
  <PresentationFormat>Экран (4:3)</PresentationFormat>
  <Paragraphs>256</Paragraphs>
  <Slides>28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28</vt:i4>
      </vt:variant>
    </vt:vector>
  </HeadingPairs>
  <TitlesOfParts>
    <vt:vector size="29" baseType="lpstr">
      <vt:lpstr>Оформление по умолчанию</vt:lpstr>
      <vt:lpstr>ЧАСТЬ II</vt:lpstr>
      <vt:lpstr>Форма №10 Внутриформенные внутритабличные контроли - таблицы (2000) и (3000) </vt:lpstr>
      <vt:lpstr>Дополнительные (расчетные) строки: </vt:lpstr>
      <vt:lpstr>Внутриформенные внутритабличные контроли -таблицы (2000) и (3000) - продолжение</vt:lpstr>
      <vt:lpstr>Внутриформенный внутритабличный контроли -таблицы (2000) и (3000) - продолжение</vt:lpstr>
      <vt:lpstr>Примеры расхождений по дополнительным (расчетным) строкам в т.2000</vt:lpstr>
      <vt:lpstr>Примеры расхождений по дополнительным (расчетным) строкам в т.2000 - продолжение</vt:lpstr>
      <vt:lpstr>Примеры расхождений по дополнительным (расчетным) строкам в т.3000</vt:lpstr>
      <vt:lpstr>Внутриформенный межтабличный контроль - таблицы (2000) и (3000) </vt:lpstr>
      <vt:lpstr>Примеры расхождений по внутриформенному межтабличному контролю между тт.2000-3000 по всем строкам и графам (в т.ч. расчетным)</vt:lpstr>
      <vt:lpstr>Форма 36 СВЕДЕНИЯ О КОНТИНГЕНТАХ ПСИХИЧЕСКИ БОЛЬНЫХ за 20__ г.</vt:lpstr>
      <vt:lpstr>Внутритабличный контроль  таблицы (2100) - Контингенты пациентов, находящихся под диспансерным наблюдением и (2110) - Контингенты пациентов, получающих консультативно-лечебную помощь</vt:lpstr>
      <vt:lpstr>Внутритабличный контроль  таблицы (2100) - Контингенты пациентов, находящихся под диспансерным наблюдением и (2110) - Контингенты пациентов, получающих консультативно-лечебную помощь (продолжение)</vt:lpstr>
      <vt:lpstr>Внутритабличный контроль  таблицы (2300) - Состав пациентов, больных психическими расстройствами, получивших медицинскую помощь в стационарных условиях</vt:lpstr>
      <vt:lpstr>Внутритабличный контроль  таблицы (2300) - Состав пациентов, больных психическими расстройствами, получивших медицинскую помощь в стационарных условиях (продолжение)</vt:lpstr>
      <vt:lpstr>Внутритабличный контроль  таблицы (2300) - Состав пациентов, больных психическими расстройствами, получивших медицинскую помощь в стационарных условиях (продолжение)</vt:lpstr>
      <vt:lpstr>Дополнительно к приему ф.№36</vt:lpstr>
      <vt:lpstr>Межформенный контроль – формы 10 и 36</vt:lpstr>
      <vt:lpstr>Межформенный контроль – формы 10 и 36 (продолжение)</vt:lpstr>
      <vt:lpstr>Межформенный контроль – формы 10 и 36 (продолжение)</vt:lpstr>
      <vt:lpstr>Межформенный контроль – формы 10 и 36 (продолжение)</vt:lpstr>
      <vt:lpstr>Межформенный контроль – фф.№10, 36 и 12</vt:lpstr>
      <vt:lpstr>Межформенный контроль – фф.№10, 36 и 12 (продолжение)</vt:lpstr>
      <vt:lpstr>Межформенный контроль – формы 10 и 12 (продолжение) </vt:lpstr>
      <vt:lpstr>Межформенный контроль т.2100 ф. 36 и ф.№12 </vt:lpstr>
      <vt:lpstr>Межформенный контроль т.2100 фф.№12 и 36 (продолжение) </vt:lpstr>
      <vt:lpstr>Презентация PowerPoint</vt:lpstr>
      <vt:lpstr>Приказ Росстата от 30.06.2014 N 459 (ред. от 25.12.2014)</vt:lpstr>
    </vt:vector>
  </TitlesOfParts>
  <Company>DarkStar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Валентина Киржанова</dc:creator>
  <cp:lastModifiedBy>Елена Александровна Бронникова</cp:lastModifiedBy>
  <cp:revision>1903</cp:revision>
  <cp:lastPrinted>2016-12-08T05:24:21Z</cp:lastPrinted>
  <dcterms:created xsi:type="dcterms:W3CDTF">2010-09-29T13:24:53Z</dcterms:created>
  <dcterms:modified xsi:type="dcterms:W3CDTF">2020-12-09T01:22:16Z</dcterms:modified>
</cp:coreProperties>
</file>

<file path=docProps/thumbnail.jpeg>
</file>