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219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22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s/slide38.xml" ContentType="application/vnd.openxmlformats-officedocument.presentationml.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s/slide41.xml" ContentType="application/vnd.openxmlformats-officedocument.presentationml.slide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30.xml" ContentType="application/vnd.openxmlformats-officedocument.presentationml.slide+xml"/>
  <Override PartName="/ppt/slideLayouts/slideLayout40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8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217.xml" ContentType="application/vnd.openxmlformats-officedocument.presentationml.slideLayout+xml"/>
  <Override PartName="/ppt/theme/theme17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theme/theme14.xml" ContentType="application/vnd.openxmlformats-officedocument.theme+xml"/>
  <Override PartName="/ppt/slideLayouts/slideLayout232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s/slide40.xml" ContentType="application/vnd.openxmlformats-officedocument.presentationml.slide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215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s/slide34.xml" ContentType="application/vnd.openxmlformats-officedocument.presentationml.slide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22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  <p:sldMasterId id="2147483734" r:id="rId3"/>
    <p:sldMasterId id="2147483748" r:id="rId4"/>
    <p:sldMasterId id="2147483762" r:id="rId5"/>
    <p:sldMasterId id="2147483804" r:id="rId6"/>
    <p:sldMasterId id="2147483818" r:id="rId7"/>
    <p:sldMasterId id="2147484014" r:id="rId8"/>
    <p:sldMasterId id="2147484028" r:id="rId9"/>
    <p:sldMasterId id="2147484042" r:id="rId10"/>
    <p:sldMasterId id="2147484056" r:id="rId11"/>
    <p:sldMasterId id="2147484070" r:id="rId12"/>
    <p:sldMasterId id="2147484084" r:id="rId13"/>
    <p:sldMasterId id="2147484098" r:id="rId14"/>
    <p:sldMasterId id="2147484112" r:id="rId15"/>
    <p:sldMasterId id="2147484126" r:id="rId16"/>
    <p:sldMasterId id="2147484140" r:id="rId17"/>
    <p:sldMasterId id="2147484168" r:id="rId18"/>
  </p:sldMasterIdLst>
  <p:notesMasterIdLst>
    <p:notesMasterId r:id="rId66"/>
  </p:notesMasterIdLst>
  <p:sldIdLst>
    <p:sldId id="256" r:id="rId19"/>
    <p:sldId id="257" r:id="rId20"/>
    <p:sldId id="302" r:id="rId21"/>
    <p:sldId id="303" r:id="rId22"/>
    <p:sldId id="343" r:id="rId23"/>
    <p:sldId id="344" r:id="rId24"/>
    <p:sldId id="259" r:id="rId25"/>
    <p:sldId id="261" r:id="rId26"/>
    <p:sldId id="298" r:id="rId27"/>
    <p:sldId id="305" r:id="rId28"/>
    <p:sldId id="258" r:id="rId29"/>
    <p:sldId id="260" r:id="rId30"/>
    <p:sldId id="345" r:id="rId31"/>
    <p:sldId id="346" r:id="rId32"/>
    <p:sldId id="308" r:id="rId33"/>
    <p:sldId id="309" r:id="rId34"/>
    <p:sldId id="347" r:id="rId35"/>
    <p:sldId id="348" r:id="rId36"/>
    <p:sldId id="349" r:id="rId37"/>
    <p:sldId id="350" r:id="rId38"/>
    <p:sldId id="351" r:id="rId39"/>
    <p:sldId id="353" r:id="rId40"/>
    <p:sldId id="354" r:id="rId41"/>
    <p:sldId id="359" r:id="rId42"/>
    <p:sldId id="360" r:id="rId43"/>
    <p:sldId id="327" r:id="rId44"/>
    <p:sldId id="277" r:id="rId45"/>
    <p:sldId id="361" r:id="rId46"/>
    <p:sldId id="328" r:id="rId47"/>
    <p:sldId id="329" r:id="rId48"/>
    <p:sldId id="330" r:id="rId49"/>
    <p:sldId id="331" r:id="rId50"/>
    <p:sldId id="332" r:id="rId51"/>
    <p:sldId id="333" r:id="rId52"/>
    <p:sldId id="362" r:id="rId53"/>
    <p:sldId id="334" r:id="rId54"/>
    <p:sldId id="286" r:id="rId55"/>
    <p:sldId id="335" r:id="rId56"/>
    <p:sldId id="363" r:id="rId57"/>
    <p:sldId id="337" r:id="rId58"/>
    <p:sldId id="364" r:id="rId59"/>
    <p:sldId id="284" r:id="rId60"/>
    <p:sldId id="292" r:id="rId61"/>
    <p:sldId id="293" r:id="rId62"/>
    <p:sldId id="312" r:id="rId63"/>
    <p:sldId id="313" r:id="rId64"/>
    <p:sldId id="272" r:id="rId65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slide" Target="slides/slide21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42" Type="http://schemas.openxmlformats.org/officeDocument/2006/relationships/slide" Target="slides/slide24.xml"/><Relationship Id="rId47" Type="http://schemas.openxmlformats.org/officeDocument/2006/relationships/slide" Target="slides/slide29.xml"/><Relationship Id="rId50" Type="http://schemas.openxmlformats.org/officeDocument/2006/relationships/slide" Target="slides/slide32.xml"/><Relationship Id="rId55" Type="http://schemas.openxmlformats.org/officeDocument/2006/relationships/slide" Target="slides/slide37.xml"/><Relationship Id="rId63" Type="http://schemas.openxmlformats.org/officeDocument/2006/relationships/slide" Target="slides/slide45.xml"/><Relationship Id="rId68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slide" Target="slides/slide22.xml"/><Relationship Id="rId45" Type="http://schemas.openxmlformats.org/officeDocument/2006/relationships/slide" Target="slides/slide27.xml"/><Relationship Id="rId53" Type="http://schemas.openxmlformats.org/officeDocument/2006/relationships/slide" Target="slides/slide35.xml"/><Relationship Id="rId58" Type="http://schemas.openxmlformats.org/officeDocument/2006/relationships/slide" Target="slides/slide40.xml"/><Relationship Id="rId66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49" Type="http://schemas.openxmlformats.org/officeDocument/2006/relationships/slide" Target="slides/slide31.xml"/><Relationship Id="rId57" Type="http://schemas.openxmlformats.org/officeDocument/2006/relationships/slide" Target="slides/slide39.xml"/><Relationship Id="rId61" Type="http://schemas.openxmlformats.org/officeDocument/2006/relationships/slide" Target="slides/slide43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4" Type="http://schemas.openxmlformats.org/officeDocument/2006/relationships/slide" Target="slides/slide26.xml"/><Relationship Id="rId52" Type="http://schemas.openxmlformats.org/officeDocument/2006/relationships/slide" Target="slides/slide34.xml"/><Relationship Id="rId60" Type="http://schemas.openxmlformats.org/officeDocument/2006/relationships/slide" Target="slides/slide42.xml"/><Relationship Id="rId65" Type="http://schemas.openxmlformats.org/officeDocument/2006/relationships/slide" Target="slides/slide4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43" Type="http://schemas.openxmlformats.org/officeDocument/2006/relationships/slide" Target="slides/slide25.xml"/><Relationship Id="rId48" Type="http://schemas.openxmlformats.org/officeDocument/2006/relationships/slide" Target="slides/slide30.xml"/><Relationship Id="rId56" Type="http://schemas.openxmlformats.org/officeDocument/2006/relationships/slide" Target="slides/slide38.xml"/><Relationship Id="rId64" Type="http://schemas.openxmlformats.org/officeDocument/2006/relationships/slide" Target="slides/slide46.xml"/><Relationship Id="rId69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slide" Target="slides/slide20.xml"/><Relationship Id="rId46" Type="http://schemas.openxmlformats.org/officeDocument/2006/relationships/slide" Target="slides/slide28.xml"/><Relationship Id="rId59" Type="http://schemas.openxmlformats.org/officeDocument/2006/relationships/slide" Target="slides/slide41.xml"/><Relationship Id="rId67" Type="http://schemas.openxmlformats.org/officeDocument/2006/relationships/presProps" Target="presProps.xml"/><Relationship Id="rId20" Type="http://schemas.openxmlformats.org/officeDocument/2006/relationships/slide" Target="slides/slide2.xml"/><Relationship Id="rId41" Type="http://schemas.openxmlformats.org/officeDocument/2006/relationships/slide" Target="slides/slide23.xml"/><Relationship Id="rId54" Type="http://schemas.openxmlformats.org/officeDocument/2006/relationships/slide" Target="slides/slide36.xml"/><Relationship Id="rId62" Type="http://schemas.openxmlformats.org/officeDocument/2006/relationships/slide" Target="slides/slide44.xml"/><Relationship Id="rId7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7EB72-447C-45E2-9EEF-443E6E64A446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1AA50D-A524-4925-9F8E-246664A48D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3519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>
              <a:latin typeface="Arial" pitchFamily="34" charset="0"/>
            </a:endParaRPr>
          </a:p>
        </p:txBody>
      </p:sp>
      <p:sp>
        <p:nvSpPr>
          <p:cNvPr id="727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6434F1-16E1-4C5C-A9F3-187B78B7D659}" type="slidenum">
              <a:rPr lang="en-US" altLang="ru-RU" smtClean="0"/>
              <a:pPr/>
              <a:t>25</a:t>
            </a:fld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xmlns="" val="18109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>
              <a:latin typeface="Arial" panose="020B0604020202020204" pitchFamily="34" charset="0"/>
            </a:endParaRPr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B03FB20-12BC-4BB9-A1A8-B4C77E3F5217}" type="slidenum">
              <a:rPr lang="en-US" altLang="ru-RU" sz="1200" b="0" i="0">
                <a:solidFill>
                  <a:srgbClr val="000000"/>
                </a:solidFill>
              </a:rPr>
              <a:pPr eaLnBrk="1" hangingPunct="1"/>
              <a:t>38</a:t>
            </a:fld>
            <a:endParaRPr lang="en-US" altLang="ru-RU" sz="1200" b="0" i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2216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C0690EB-8607-49F5-B681-BD4982C69187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2CE3933-3344-4BC4-9539-62CE21F83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690EB-8607-49F5-B681-BD4982C69187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E3933-3344-4BC4-9539-62CE21F83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A1BBDA-0F58-4B39-9A04-4D10968F306F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711591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6E15A-6A1E-46A5-8A6F-2ACF0E2C3C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510927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8EF34-7C09-4D5D-93D9-5BEBDEA5CA4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666889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124371-714A-470E-93A1-31DCB6EDD13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063960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A8E261-A413-48AD-BF17-4A498783F86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130819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1C38BD-E4E5-46DD-A594-88FDC2AF38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465117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88909-2A3A-478B-B430-ADA5FEC09A24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470109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397190-A63B-4DCE-B794-0606B86DDFF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960323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22143E-3FA8-46F6-BC4B-861696EB03B6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394797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80FB8-D639-4FCD-8F70-ABEF09DA36C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2334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C0690EB-8607-49F5-B681-BD4982C69187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2CE3933-3344-4BC4-9539-62CE21F83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68E6F-8482-47F2-824D-8AE98267E4F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373029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B44AE-05BF-4531-A124-7BE8F0563DCA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029593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7050" y="628650"/>
            <a:ext cx="2139950" cy="54975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28650"/>
            <a:ext cx="6267450" cy="54975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C4D378-2CA9-4E9D-9FD1-CD7293AC081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543768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A1BBDA-0F58-4B39-9A04-4D10968F306F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682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6E15A-6A1E-46A5-8A6F-2ACF0E2C3C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653402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8EF34-7C09-4D5D-93D9-5BEBDEA5CA4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708997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124371-714A-470E-93A1-31DCB6EDD13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0647342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A8E261-A413-48AD-BF17-4A498783F86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993700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1C38BD-E4E5-46DD-A594-88FDC2AF38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3863919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88909-2A3A-478B-B430-ADA5FEC09A24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0023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124371-714A-470E-93A1-31DCB6EDD13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52657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397190-A63B-4DCE-B794-0606B86DDFF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82799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22143E-3FA8-46F6-BC4B-861696EB03B6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2669279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80FB8-D639-4FCD-8F70-ABEF09DA36C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396222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68E6F-8482-47F2-824D-8AE98267E4F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4345219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B44AE-05BF-4531-A124-7BE8F0563DCA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623207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7050" y="628650"/>
            <a:ext cx="2139950" cy="54975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28650"/>
            <a:ext cx="6267450" cy="54975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C4D378-2CA9-4E9D-9FD1-CD7293AC081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655882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A1BBDA-0F58-4B39-9A04-4D10968F306F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102048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6E15A-6A1E-46A5-8A6F-2ACF0E2C3C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4537192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8EF34-7C09-4D5D-93D9-5BEBDEA5CA4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813196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124371-714A-470E-93A1-31DCB6EDD13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41013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A8E261-A413-48AD-BF17-4A498783F86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2842579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A8E261-A413-48AD-BF17-4A498783F86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468301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1C38BD-E4E5-46DD-A594-88FDC2AF38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909095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88909-2A3A-478B-B430-ADA5FEC09A24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303279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397190-A63B-4DCE-B794-0606B86DDFF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8686850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22143E-3FA8-46F6-BC4B-861696EB03B6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962221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80FB8-D639-4FCD-8F70-ABEF09DA36C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377657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68E6F-8482-47F2-824D-8AE98267E4F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6827415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B44AE-05BF-4531-A124-7BE8F0563DCA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0515143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7050" y="628650"/>
            <a:ext cx="2139950" cy="54975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28650"/>
            <a:ext cx="6267450" cy="54975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C4D378-2CA9-4E9D-9FD1-CD7293AC081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922537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A1BBDA-0F58-4B39-9A04-4D10968F306F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06491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1C38BD-E4E5-46DD-A594-88FDC2AF38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2896926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6E15A-6A1E-46A5-8A6F-2ACF0E2C3C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612431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8EF34-7C09-4D5D-93D9-5BEBDEA5CA4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3832949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124371-714A-470E-93A1-31DCB6EDD13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8720655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A8E261-A413-48AD-BF17-4A498783F86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1120864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1C38BD-E4E5-46DD-A594-88FDC2AF38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0985841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88909-2A3A-478B-B430-ADA5FEC09A24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0450402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397190-A63B-4DCE-B794-0606B86DDFF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037886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22143E-3FA8-46F6-BC4B-861696EB03B6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5262610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80FB8-D639-4FCD-8F70-ABEF09DA36C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2978091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68E6F-8482-47F2-824D-8AE98267E4F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69163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88909-2A3A-478B-B430-ADA5FEC09A24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7949424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B44AE-05BF-4531-A124-7BE8F0563DCA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5009960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7050" y="628650"/>
            <a:ext cx="2139950" cy="54975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28650"/>
            <a:ext cx="6267450" cy="54975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C4D378-2CA9-4E9D-9FD1-CD7293AC081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7497819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A1BBDA-0F58-4B39-9A04-4D10968F306F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860157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6E15A-6A1E-46A5-8A6F-2ACF0E2C3C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3847753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8EF34-7C09-4D5D-93D9-5BEBDEA5CA4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437437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124371-714A-470E-93A1-31DCB6EDD13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558877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A8E261-A413-48AD-BF17-4A498783F86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514379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1C38BD-E4E5-46DD-A594-88FDC2AF38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8477510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88909-2A3A-478B-B430-ADA5FEC09A24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0399715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397190-A63B-4DCE-B794-0606B86DDFF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5373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397190-A63B-4DCE-B794-0606B86DDFF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4311200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22143E-3FA8-46F6-BC4B-861696EB03B6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6251035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80FB8-D639-4FCD-8F70-ABEF09DA36C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5826812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68E6F-8482-47F2-824D-8AE98267E4F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7505673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B44AE-05BF-4531-A124-7BE8F0563DCA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572701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7050" y="628650"/>
            <a:ext cx="2139950" cy="54975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28650"/>
            <a:ext cx="6267450" cy="54975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C4D378-2CA9-4E9D-9FD1-CD7293AC081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9717172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A1BBDA-0F58-4B39-9A04-4D10968F306F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559307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6E15A-6A1E-46A5-8A6F-2ACF0E2C3C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230715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8EF34-7C09-4D5D-93D9-5BEBDEA5CA4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0204844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124371-714A-470E-93A1-31DCB6EDD13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0330668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A8E261-A413-48AD-BF17-4A498783F86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00284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22143E-3FA8-46F6-BC4B-861696EB03B6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3500419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1C38BD-E4E5-46DD-A594-88FDC2AF38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7154926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88909-2A3A-478B-B430-ADA5FEC09A24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5110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397190-A63B-4DCE-B794-0606B86DDFF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8662547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22143E-3FA8-46F6-BC4B-861696EB03B6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6666599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80FB8-D639-4FCD-8F70-ABEF09DA36C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8493066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68E6F-8482-47F2-824D-8AE98267E4F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057634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B44AE-05BF-4531-A124-7BE8F0563DCA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1843355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7050" y="628650"/>
            <a:ext cx="2139950" cy="54975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28650"/>
            <a:ext cx="6267450" cy="54975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C4D378-2CA9-4E9D-9FD1-CD7293AC081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1399041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A1BBDA-0F58-4B39-9A04-4D10968F306F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4654699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6E15A-6A1E-46A5-8A6F-2ACF0E2C3C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1179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80FB8-D639-4FCD-8F70-ABEF09DA36C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8049437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8EF34-7C09-4D5D-93D9-5BEBDEA5CA4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1624419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124371-714A-470E-93A1-31DCB6EDD13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7827595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A8E261-A413-48AD-BF17-4A498783F86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2501214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1C38BD-E4E5-46DD-A594-88FDC2AF38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233520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88909-2A3A-478B-B430-ADA5FEC09A24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4750109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397190-A63B-4DCE-B794-0606B86DDFF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5077305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22143E-3FA8-46F6-BC4B-861696EB03B6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2297338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80FB8-D639-4FCD-8F70-ABEF09DA36C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925749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68E6F-8482-47F2-824D-8AE98267E4F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4277776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B44AE-05BF-4531-A124-7BE8F0563DCA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04063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68E6F-8482-47F2-824D-8AE98267E4F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9089509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7050" y="628650"/>
            <a:ext cx="2139950" cy="54975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28650"/>
            <a:ext cx="6267450" cy="54975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C4D378-2CA9-4E9D-9FD1-CD7293AC081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564707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A1BBDA-0F58-4B39-9A04-4D10968F306F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8051621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6E15A-6A1E-46A5-8A6F-2ACF0E2C3C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7584842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8EF34-7C09-4D5D-93D9-5BEBDEA5CA4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8958945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124371-714A-470E-93A1-31DCB6EDD13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3232880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A8E261-A413-48AD-BF17-4A498783F86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0849061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1C38BD-E4E5-46DD-A594-88FDC2AF38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9446421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88909-2A3A-478B-B430-ADA5FEC09A24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5162536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397190-A63B-4DCE-B794-0606B86DDFF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4658230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22143E-3FA8-46F6-BC4B-861696EB03B6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2725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690EB-8607-49F5-B681-BD4982C69187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CE3933-3344-4BC4-9539-62CE21F839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B44AE-05BF-4531-A124-7BE8F0563DCA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7891639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80FB8-D639-4FCD-8F70-ABEF09DA36C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5698613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68E6F-8482-47F2-824D-8AE98267E4F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6707110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B44AE-05BF-4531-A124-7BE8F0563DCA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2174831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7050" y="628650"/>
            <a:ext cx="2139950" cy="54975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28650"/>
            <a:ext cx="6267450" cy="54975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C4D378-2CA9-4E9D-9FD1-CD7293AC081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1625252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A1BBDA-0F58-4B39-9A04-4D10968F306F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9060881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6E15A-6A1E-46A5-8A6F-2ACF0E2C3C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7354177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8EF34-7C09-4D5D-93D9-5BEBDEA5CA4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0780918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124371-714A-470E-93A1-31DCB6EDD13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7537230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A8E261-A413-48AD-BF17-4A498783F86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0373671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1C38BD-E4E5-46DD-A594-88FDC2AF38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02340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7050" y="628650"/>
            <a:ext cx="2139950" cy="54975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28650"/>
            <a:ext cx="6267450" cy="54975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C4D378-2CA9-4E9D-9FD1-CD7293AC081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8743617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88909-2A3A-478B-B430-ADA5FEC09A24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280905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397190-A63B-4DCE-B794-0606B86DDFF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0209495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22143E-3FA8-46F6-BC4B-861696EB03B6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4394405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80FB8-D639-4FCD-8F70-ABEF09DA36C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6197483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68E6F-8482-47F2-824D-8AE98267E4F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0789320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B44AE-05BF-4531-A124-7BE8F0563DCA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0188718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7050" y="628650"/>
            <a:ext cx="2139950" cy="54975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28650"/>
            <a:ext cx="6267450" cy="54975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C4D378-2CA9-4E9D-9FD1-CD7293AC081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2273744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A1BBDA-0F58-4B39-9A04-4D10968F306F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4887974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6E15A-6A1E-46A5-8A6F-2ACF0E2C3C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759323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8EF34-7C09-4D5D-93D9-5BEBDEA5CA4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16074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A1BBDA-0F58-4B39-9A04-4D10968F306F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2879547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124371-714A-470E-93A1-31DCB6EDD13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4764769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A8E261-A413-48AD-BF17-4A498783F86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7106286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1C38BD-E4E5-46DD-A594-88FDC2AF38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6659733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88909-2A3A-478B-B430-ADA5FEC09A24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9283538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397190-A63B-4DCE-B794-0606B86DDFF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0267093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22143E-3FA8-46F6-BC4B-861696EB03B6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4666832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80FB8-D639-4FCD-8F70-ABEF09DA36C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9621835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68E6F-8482-47F2-824D-8AE98267E4F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1126119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B44AE-05BF-4531-A124-7BE8F0563DCA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3324970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7050" y="628650"/>
            <a:ext cx="2139950" cy="54975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28650"/>
            <a:ext cx="6267450" cy="54975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C4D378-2CA9-4E9D-9FD1-CD7293AC081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38095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6E15A-6A1E-46A5-8A6F-2ACF0E2C3C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4404455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A1BBDA-0F58-4B39-9A04-4D10968F306F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6465064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6E15A-6A1E-46A5-8A6F-2ACF0E2C3C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890010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8EF34-7C09-4D5D-93D9-5BEBDEA5CA4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1001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8EF34-7C09-4D5D-93D9-5BEBDEA5CA4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28871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124371-714A-470E-93A1-31DCB6EDD13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7211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A8E261-A413-48AD-BF17-4A498783F86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2360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1C38BD-E4E5-46DD-A594-88FDC2AF38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04495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88909-2A3A-478B-B430-ADA5FEC09A24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5726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397190-A63B-4DCE-B794-0606B86DDFF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9026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690EB-8607-49F5-B681-BD4982C69187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2CE3933-3344-4BC4-9539-62CE21F839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22143E-3FA8-46F6-BC4B-861696EB03B6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89700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80FB8-D639-4FCD-8F70-ABEF09DA36C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9999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68E6F-8482-47F2-824D-8AE98267E4F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9023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B44AE-05BF-4531-A124-7BE8F0563DCA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10470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7050" y="628650"/>
            <a:ext cx="2139950" cy="54975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28650"/>
            <a:ext cx="6267450" cy="54975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C4D378-2CA9-4E9D-9FD1-CD7293AC081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106891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A1BBDA-0F58-4B39-9A04-4D10968F306F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609800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6E15A-6A1E-46A5-8A6F-2ACF0E2C3C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93356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8EF34-7C09-4D5D-93D9-5BEBDEA5CA4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97263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124371-714A-470E-93A1-31DCB6EDD13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57140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A8E261-A413-48AD-BF17-4A498783F86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8454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C0690EB-8607-49F5-B681-BD4982C69187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2CE3933-3344-4BC4-9539-62CE21F839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1C38BD-E4E5-46DD-A594-88FDC2AF38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446911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88909-2A3A-478B-B430-ADA5FEC09A24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02353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397190-A63B-4DCE-B794-0606B86DDFF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897758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22143E-3FA8-46F6-BC4B-861696EB03B6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239120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80FB8-D639-4FCD-8F70-ABEF09DA36C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740431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68E6F-8482-47F2-824D-8AE98267E4F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39790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B44AE-05BF-4531-A124-7BE8F0563DCA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71698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7050" y="628650"/>
            <a:ext cx="2139950" cy="54975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28650"/>
            <a:ext cx="6267450" cy="54975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C4D378-2CA9-4E9D-9FD1-CD7293AC081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12105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A1BBDA-0F58-4B39-9A04-4D10968F306F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453266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6E15A-6A1E-46A5-8A6F-2ACF0E2C3C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722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C0690EB-8607-49F5-B681-BD4982C69187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2CE3933-3344-4BC4-9539-62CE21F839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8EF34-7C09-4D5D-93D9-5BEBDEA5CA4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486717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124371-714A-470E-93A1-31DCB6EDD13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28750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A8E261-A413-48AD-BF17-4A498783F86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86326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1C38BD-E4E5-46DD-A594-88FDC2AF38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454048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88909-2A3A-478B-B430-ADA5FEC09A24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715698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397190-A63B-4DCE-B794-0606B86DDFF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889145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22143E-3FA8-46F6-BC4B-861696EB03B6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511681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80FB8-D639-4FCD-8F70-ABEF09DA36C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260458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68E6F-8482-47F2-824D-8AE98267E4F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380955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B44AE-05BF-4531-A124-7BE8F0563DCA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1804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690EB-8607-49F5-B681-BD4982C69187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CE3933-3344-4BC4-9539-62CE21F83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7050" y="628650"/>
            <a:ext cx="2139950" cy="54975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28650"/>
            <a:ext cx="6267450" cy="54975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C4D378-2CA9-4E9D-9FD1-CD7293AC081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823872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A1BBDA-0F58-4B39-9A04-4D10968F306F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547139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6E15A-6A1E-46A5-8A6F-2ACF0E2C3C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246570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8EF34-7C09-4D5D-93D9-5BEBDEA5CA4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151425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124371-714A-470E-93A1-31DCB6EDD13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617701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A8E261-A413-48AD-BF17-4A498783F86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077496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1C38BD-E4E5-46DD-A594-88FDC2AF38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248368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88909-2A3A-478B-B430-ADA5FEC09A24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803716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397190-A63B-4DCE-B794-0606B86DDFF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1719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22143E-3FA8-46F6-BC4B-861696EB03B6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269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690EB-8607-49F5-B681-BD4982C69187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2CE3933-3344-4BC4-9539-62CE21F83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80FB8-D639-4FCD-8F70-ABEF09DA36C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425109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68E6F-8482-47F2-824D-8AE98267E4F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468295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B44AE-05BF-4531-A124-7BE8F0563DCA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597256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7050" y="628650"/>
            <a:ext cx="2139950" cy="54975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28650"/>
            <a:ext cx="6267450" cy="54975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C4D378-2CA9-4E9D-9FD1-CD7293AC081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351093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A1BBDA-0F58-4B39-9A04-4D10968F306F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593663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6E15A-6A1E-46A5-8A6F-2ACF0E2C3C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440565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8EF34-7C09-4D5D-93D9-5BEBDEA5CA4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20205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124371-714A-470E-93A1-31DCB6EDD13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776548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A8E261-A413-48AD-BF17-4A498783F86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918137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1C38BD-E4E5-46DD-A594-88FDC2AF38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4236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690EB-8607-49F5-B681-BD4982C69187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CE3933-3344-4BC4-9539-62CE21F839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88909-2A3A-478B-B430-ADA5FEC09A24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014666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397190-A63B-4DCE-B794-0606B86DDFF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448400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22143E-3FA8-46F6-BC4B-861696EB03B6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26167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80FB8-D639-4FCD-8F70-ABEF09DA36C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128925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68E6F-8482-47F2-824D-8AE98267E4F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956170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B44AE-05BF-4531-A124-7BE8F0563DCA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239972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7050" y="628650"/>
            <a:ext cx="2139950" cy="54975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28650"/>
            <a:ext cx="6267450" cy="54975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C4D378-2CA9-4E9D-9FD1-CD7293AC081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63295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A1BBDA-0F58-4B39-9A04-4D10968F306F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221743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6E15A-6A1E-46A5-8A6F-2ACF0E2C3C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141207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8EF34-7C09-4D5D-93D9-5BEBDEA5CA4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1151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C0690EB-8607-49F5-B681-BD4982C69187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2CE3933-3344-4BC4-9539-62CE21F839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124371-714A-470E-93A1-31DCB6EDD13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83058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A8E261-A413-48AD-BF17-4A498783F869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145729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1C38BD-E4E5-46DD-A594-88FDC2AF380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935211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88909-2A3A-478B-B430-ADA5FEC09A24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018033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397190-A63B-4DCE-B794-0606B86DDFF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868031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22143E-3FA8-46F6-BC4B-861696EB03B6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998020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80FB8-D639-4FCD-8F70-ABEF09DA36C2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767464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68E6F-8482-47F2-824D-8AE98267E4F3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114307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B44AE-05BF-4531-A124-7BE8F0563DCA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020043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7050" y="628650"/>
            <a:ext cx="2139950" cy="54975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28650"/>
            <a:ext cx="6267450" cy="54975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C4D378-2CA9-4E9D-9FD1-CD7293AC081B}" type="slidenum">
              <a:rPr lang="en-US" altLang="ru-RU">
                <a:solidFill>
                  <a:srgbClr val="000000"/>
                </a:solidFill>
              </a:rPr>
              <a:pPr/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6908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3.xml"/><Relationship Id="rId13" Type="http://schemas.openxmlformats.org/officeDocument/2006/relationships/slideLayout" Target="../slideLayouts/slideLayout128.xm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118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122.xml"/><Relationship Id="rId12" Type="http://schemas.openxmlformats.org/officeDocument/2006/relationships/slideLayout" Target="../slideLayouts/slideLayout127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17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21.xml"/><Relationship Id="rId11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0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25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119.xml"/><Relationship Id="rId9" Type="http://schemas.openxmlformats.org/officeDocument/2006/relationships/slideLayout" Target="../slideLayouts/slideLayout124.xml"/><Relationship Id="rId14" Type="http://schemas.openxmlformats.org/officeDocument/2006/relationships/theme" Target="../theme/theme10.xml"/><Relationship Id="rId22" Type="http://schemas.openxmlformats.org/officeDocument/2006/relationships/image" Target="../media/image10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6.xml"/><Relationship Id="rId13" Type="http://schemas.openxmlformats.org/officeDocument/2006/relationships/slideLayout" Target="../slideLayouts/slideLayout141.xm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131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135.xml"/><Relationship Id="rId12" Type="http://schemas.openxmlformats.org/officeDocument/2006/relationships/slideLayout" Target="../slideLayouts/slideLayout140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30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29.xml"/><Relationship Id="rId6" Type="http://schemas.openxmlformats.org/officeDocument/2006/relationships/slideLayout" Target="../slideLayouts/slideLayout134.xml"/><Relationship Id="rId11" Type="http://schemas.openxmlformats.org/officeDocument/2006/relationships/slideLayout" Target="../slideLayouts/slideLayout139.xml"/><Relationship Id="rId5" Type="http://schemas.openxmlformats.org/officeDocument/2006/relationships/slideLayout" Target="../slideLayouts/slideLayout133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38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132.xml"/><Relationship Id="rId9" Type="http://schemas.openxmlformats.org/officeDocument/2006/relationships/slideLayout" Target="../slideLayouts/slideLayout137.xml"/><Relationship Id="rId14" Type="http://schemas.openxmlformats.org/officeDocument/2006/relationships/theme" Target="../theme/theme11.xml"/><Relationship Id="rId22" Type="http://schemas.openxmlformats.org/officeDocument/2006/relationships/image" Target="../media/image10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9.xml"/><Relationship Id="rId13" Type="http://schemas.openxmlformats.org/officeDocument/2006/relationships/slideLayout" Target="../slideLayouts/slideLayout154.xm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144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148.xml"/><Relationship Id="rId12" Type="http://schemas.openxmlformats.org/officeDocument/2006/relationships/slideLayout" Target="../slideLayouts/slideLayout153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43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42.xml"/><Relationship Id="rId6" Type="http://schemas.openxmlformats.org/officeDocument/2006/relationships/slideLayout" Target="../slideLayouts/slideLayout147.xml"/><Relationship Id="rId11" Type="http://schemas.openxmlformats.org/officeDocument/2006/relationships/slideLayout" Target="../slideLayouts/slideLayout152.xml"/><Relationship Id="rId5" Type="http://schemas.openxmlformats.org/officeDocument/2006/relationships/slideLayout" Target="../slideLayouts/slideLayout146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51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145.xml"/><Relationship Id="rId9" Type="http://schemas.openxmlformats.org/officeDocument/2006/relationships/slideLayout" Target="../slideLayouts/slideLayout150.xml"/><Relationship Id="rId14" Type="http://schemas.openxmlformats.org/officeDocument/2006/relationships/theme" Target="../theme/theme12.xml"/><Relationship Id="rId22" Type="http://schemas.openxmlformats.org/officeDocument/2006/relationships/image" Target="../media/image10.pn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slideLayout" Target="../slideLayouts/slideLayout167.xm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157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161.xml"/><Relationship Id="rId12" Type="http://schemas.openxmlformats.org/officeDocument/2006/relationships/slideLayout" Target="../slideLayouts/slideLayout166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56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64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Relationship Id="rId14" Type="http://schemas.openxmlformats.org/officeDocument/2006/relationships/theme" Target="../theme/theme13.xml"/><Relationship Id="rId22" Type="http://schemas.openxmlformats.org/officeDocument/2006/relationships/image" Target="../media/image10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5.xml"/><Relationship Id="rId13" Type="http://schemas.openxmlformats.org/officeDocument/2006/relationships/slideLayout" Target="../slideLayouts/slideLayout180.xm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170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174.xml"/><Relationship Id="rId12" Type="http://schemas.openxmlformats.org/officeDocument/2006/relationships/slideLayout" Target="../slideLayouts/slideLayout179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69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68.xml"/><Relationship Id="rId6" Type="http://schemas.openxmlformats.org/officeDocument/2006/relationships/slideLayout" Target="../slideLayouts/slideLayout173.xml"/><Relationship Id="rId11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2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77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171.xml"/><Relationship Id="rId9" Type="http://schemas.openxmlformats.org/officeDocument/2006/relationships/slideLayout" Target="../slideLayouts/slideLayout176.xml"/><Relationship Id="rId14" Type="http://schemas.openxmlformats.org/officeDocument/2006/relationships/theme" Target="../theme/theme14.xml"/><Relationship Id="rId22" Type="http://schemas.openxmlformats.org/officeDocument/2006/relationships/image" Target="../media/image10.pn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8.xml"/><Relationship Id="rId13" Type="http://schemas.openxmlformats.org/officeDocument/2006/relationships/slideLayout" Target="../slideLayouts/slideLayout193.xm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183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187.xml"/><Relationship Id="rId12" Type="http://schemas.openxmlformats.org/officeDocument/2006/relationships/slideLayout" Target="../slideLayouts/slideLayout192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82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6.xml"/><Relationship Id="rId11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8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9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9.xml"/><Relationship Id="rId14" Type="http://schemas.openxmlformats.org/officeDocument/2006/relationships/theme" Target="../theme/theme15.xml"/><Relationship Id="rId22" Type="http://schemas.openxmlformats.org/officeDocument/2006/relationships/image" Target="../media/image10.pn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1.xml"/><Relationship Id="rId13" Type="http://schemas.openxmlformats.org/officeDocument/2006/relationships/slideLayout" Target="../slideLayouts/slideLayout206.xm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196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200.xml"/><Relationship Id="rId12" Type="http://schemas.openxmlformats.org/officeDocument/2006/relationships/slideLayout" Target="../slideLayouts/slideLayout205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95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94.xml"/><Relationship Id="rId6" Type="http://schemas.openxmlformats.org/officeDocument/2006/relationships/slideLayout" Target="../slideLayouts/slideLayout199.xml"/><Relationship Id="rId11" Type="http://schemas.openxmlformats.org/officeDocument/2006/relationships/slideLayout" Target="../slideLayouts/slideLayout204.xml"/><Relationship Id="rId5" Type="http://schemas.openxmlformats.org/officeDocument/2006/relationships/slideLayout" Target="../slideLayouts/slideLayout198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03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197.xml"/><Relationship Id="rId9" Type="http://schemas.openxmlformats.org/officeDocument/2006/relationships/slideLayout" Target="../slideLayouts/slideLayout202.xml"/><Relationship Id="rId14" Type="http://schemas.openxmlformats.org/officeDocument/2006/relationships/theme" Target="../theme/theme16.xml"/><Relationship Id="rId22" Type="http://schemas.openxmlformats.org/officeDocument/2006/relationships/image" Target="../media/image10.png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4.xml"/><Relationship Id="rId13" Type="http://schemas.openxmlformats.org/officeDocument/2006/relationships/slideLayout" Target="../slideLayouts/slideLayout219.xm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209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213.xml"/><Relationship Id="rId12" Type="http://schemas.openxmlformats.org/officeDocument/2006/relationships/slideLayout" Target="../slideLayouts/slideLayout218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08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207.xml"/><Relationship Id="rId6" Type="http://schemas.openxmlformats.org/officeDocument/2006/relationships/slideLayout" Target="../slideLayouts/slideLayout212.xml"/><Relationship Id="rId11" Type="http://schemas.openxmlformats.org/officeDocument/2006/relationships/slideLayout" Target="../slideLayouts/slideLayout217.xml"/><Relationship Id="rId5" Type="http://schemas.openxmlformats.org/officeDocument/2006/relationships/slideLayout" Target="../slideLayouts/slideLayout211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16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210.xml"/><Relationship Id="rId9" Type="http://schemas.openxmlformats.org/officeDocument/2006/relationships/slideLayout" Target="../slideLayouts/slideLayout215.xml"/><Relationship Id="rId14" Type="http://schemas.openxmlformats.org/officeDocument/2006/relationships/theme" Target="../theme/theme17.xml"/><Relationship Id="rId22" Type="http://schemas.openxmlformats.org/officeDocument/2006/relationships/image" Target="../media/image10.png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7.xml"/><Relationship Id="rId13" Type="http://schemas.openxmlformats.org/officeDocument/2006/relationships/slideLayout" Target="../slideLayouts/slideLayout232.xm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222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226.xml"/><Relationship Id="rId12" Type="http://schemas.openxmlformats.org/officeDocument/2006/relationships/slideLayout" Target="../slideLayouts/slideLayout23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21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220.xml"/><Relationship Id="rId6" Type="http://schemas.openxmlformats.org/officeDocument/2006/relationships/slideLayout" Target="../slideLayouts/slideLayout225.xml"/><Relationship Id="rId11" Type="http://schemas.openxmlformats.org/officeDocument/2006/relationships/slideLayout" Target="../slideLayouts/slideLayout230.xml"/><Relationship Id="rId5" Type="http://schemas.openxmlformats.org/officeDocument/2006/relationships/slideLayout" Target="../slideLayouts/slideLayout224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29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223.xml"/><Relationship Id="rId9" Type="http://schemas.openxmlformats.org/officeDocument/2006/relationships/slideLayout" Target="../slideLayouts/slideLayout228.xml"/><Relationship Id="rId14" Type="http://schemas.openxmlformats.org/officeDocument/2006/relationships/theme" Target="../theme/theme18.xml"/><Relationship Id="rId22" Type="http://schemas.openxmlformats.org/officeDocument/2006/relationships/image" Target="../media/image10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Relationship Id="rId22" Type="http://schemas.openxmlformats.org/officeDocument/2006/relationships/image" Target="../media/image10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27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34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Relationship Id="rId22" Type="http://schemas.openxmlformats.org/officeDocument/2006/relationships/image" Target="../media/image10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40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39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47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theme" Target="../theme/theme4.xml"/><Relationship Id="rId22" Type="http://schemas.openxmlformats.org/officeDocument/2006/relationships/image" Target="../media/image10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53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52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6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theme" Target="../theme/theme5.xml"/><Relationship Id="rId22" Type="http://schemas.openxmlformats.org/officeDocument/2006/relationships/image" Target="../media/image10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6.xm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66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5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65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73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Relationship Id="rId14" Type="http://schemas.openxmlformats.org/officeDocument/2006/relationships/theme" Target="../theme/theme6.xml"/><Relationship Id="rId22" Type="http://schemas.openxmlformats.org/officeDocument/2006/relationships/image" Target="../media/image10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4.xml"/><Relationship Id="rId13" Type="http://schemas.openxmlformats.org/officeDocument/2006/relationships/slideLayout" Target="../slideLayouts/slideLayout89.xm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79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83.xml"/><Relationship Id="rId12" Type="http://schemas.openxmlformats.org/officeDocument/2006/relationships/slideLayout" Target="../slideLayouts/slideLayout88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78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1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86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Relationship Id="rId14" Type="http://schemas.openxmlformats.org/officeDocument/2006/relationships/theme" Target="../theme/theme7.xml"/><Relationship Id="rId22" Type="http://schemas.openxmlformats.org/officeDocument/2006/relationships/image" Target="../media/image10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slideLayout" Target="../slideLayouts/slideLayout102.xm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92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96.xml"/><Relationship Id="rId12" Type="http://schemas.openxmlformats.org/officeDocument/2006/relationships/slideLayout" Target="../slideLayouts/slideLayout10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91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99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Relationship Id="rId14" Type="http://schemas.openxmlformats.org/officeDocument/2006/relationships/theme" Target="../theme/theme8.xml"/><Relationship Id="rId22" Type="http://schemas.openxmlformats.org/officeDocument/2006/relationships/image" Target="../media/image10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slideLayout" Target="../slideLayouts/slideLayout115.xm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105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04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12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theme" Target="../theme/theme9.xml"/><Relationship Id="rId22" Type="http://schemas.openxmlformats.org/officeDocument/2006/relationships/image" Target="../media/image10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C0690EB-8607-49F5-B681-BD4982C69187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2CE3933-3344-4BC4-9539-62CE21F83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0" descr="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oup 27"/>
          <p:cNvGrpSpPr>
            <a:grpSpLocks/>
          </p:cNvGrpSpPr>
          <p:nvPr/>
        </p:nvGrpSpPr>
        <p:grpSpPr bwMode="auto">
          <a:xfrm>
            <a:off x="6692900" y="228600"/>
            <a:ext cx="2451100" cy="4038600"/>
            <a:chOff x="2964" y="0"/>
            <a:chExt cx="2796" cy="4608"/>
          </a:xfrm>
        </p:grpSpPr>
        <p:pic>
          <p:nvPicPr>
            <p:cNvPr id="1043" name="Picture 24" descr="11"/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4" y="0"/>
              <a:ext cx="2796" cy="4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4" name="Picture 25" descr="12"/>
            <p:cNvPicPr>
              <a:picLocks noChangeAspect="1" noChangeArrowheads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7" y="672"/>
              <a:ext cx="2190" cy="2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28" name="Group 44"/>
          <p:cNvGrpSpPr>
            <a:grpSpLocks/>
          </p:cNvGrpSpPr>
          <p:nvPr/>
        </p:nvGrpSpPr>
        <p:grpSpPr bwMode="auto">
          <a:xfrm flipH="1">
            <a:off x="-19050" y="-57150"/>
            <a:ext cx="9182100" cy="1349375"/>
            <a:chOff x="-12" y="-36"/>
            <a:chExt cx="5784" cy="1035"/>
          </a:xfrm>
        </p:grpSpPr>
        <p:sp>
          <p:nvSpPr>
            <p:cNvPr id="1039" name="Freeform 14"/>
            <p:cNvSpPr>
              <a:spLocks/>
            </p:cNvSpPr>
            <p:nvPr userDrawn="1"/>
          </p:nvSpPr>
          <p:spPr bwMode="gray">
            <a:xfrm>
              <a:off x="-12" y="-4"/>
              <a:ext cx="5778" cy="1003"/>
            </a:xfrm>
            <a:custGeom>
              <a:avLst/>
              <a:gdLst>
                <a:gd name="T0" fmla="*/ 5778 w 5778"/>
                <a:gd name="T1" fmla="*/ 436 h 1215"/>
                <a:gd name="T2" fmla="*/ 2656 w 5778"/>
                <a:gd name="T3" fmla="*/ 455 h 1215"/>
                <a:gd name="T4" fmla="*/ 0 w 5778"/>
                <a:gd name="T5" fmla="*/ 494 h 1215"/>
                <a:gd name="T6" fmla="*/ 12 w 5778"/>
                <a:gd name="T7" fmla="*/ 4 h 1215"/>
                <a:gd name="T8" fmla="*/ 5778 w 5778"/>
                <a:gd name="T9" fmla="*/ 0 h 1215"/>
                <a:gd name="T10" fmla="*/ 5778 w 5778"/>
                <a:gd name="T11" fmla="*/ 436 h 12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78" h="1215">
                  <a:moveTo>
                    <a:pt x="5778" y="640"/>
                  </a:moveTo>
                  <a:cubicBezTo>
                    <a:pt x="4217" y="104"/>
                    <a:pt x="3024" y="562"/>
                    <a:pt x="2656" y="668"/>
                  </a:cubicBezTo>
                  <a:cubicBezTo>
                    <a:pt x="2288" y="774"/>
                    <a:pt x="1066" y="1215"/>
                    <a:pt x="0" y="726"/>
                  </a:cubicBezTo>
                  <a:cubicBezTo>
                    <a:pt x="0" y="726"/>
                    <a:pt x="12" y="292"/>
                    <a:pt x="12" y="6"/>
                  </a:cubicBezTo>
                  <a:cubicBezTo>
                    <a:pt x="2901" y="5"/>
                    <a:pt x="5778" y="0"/>
                    <a:pt x="5778" y="0"/>
                  </a:cubicBezTo>
                  <a:cubicBezTo>
                    <a:pt x="5778" y="227"/>
                    <a:pt x="5778" y="413"/>
                    <a:pt x="5778" y="640"/>
                  </a:cubicBezTo>
                  <a:close/>
                </a:path>
              </a:pathLst>
            </a:custGeom>
            <a:solidFill>
              <a:srgbClr val="000000">
                <a:alpha val="10196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1040" name="Freeform 15"/>
            <p:cNvSpPr>
              <a:spLocks/>
            </p:cNvSpPr>
            <p:nvPr userDrawn="1"/>
          </p:nvSpPr>
          <p:spPr bwMode="gray">
            <a:xfrm flipH="1">
              <a:off x="-3" y="-36"/>
              <a:ext cx="5775" cy="970"/>
            </a:xfrm>
            <a:custGeom>
              <a:avLst/>
              <a:gdLst>
                <a:gd name="T0" fmla="*/ 0 w 5783"/>
                <a:gd name="T1" fmla="*/ 337 h 1176"/>
                <a:gd name="T2" fmla="*/ 3140 w 5783"/>
                <a:gd name="T3" fmla="*/ 450 h 1176"/>
                <a:gd name="T4" fmla="*/ 5767 w 5783"/>
                <a:gd name="T5" fmla="*/ 417 h 1176"/>
                <a:gd name="T6" fmla="*/ 5767 w 5783"/>
                <a:gd name="T7" fmla="*/ 29 h 1176"/>
                <a:gd name="T8" fmla="*/ 0 w 5783"/>
                <a:gd name="T9" fmla="*/ 29 h 1176"/>
                <a:gd name="T10" fmla="*/ 0 w 5783"/>
                <a:gd name="T11" fmla="*/ 337 h 1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83" h="1176">
                  <a:moveTo>
                    <a:pt x="0" y="496"/>
                  </a:moveTo>
                  <a:cubicBezTo>
                    <a:pt x="1405" y="0"/>
                    <a:pt x="2961" y="600"/>
                    <a:pt x="3148" y="662"/>
                  </a:cubicBezTo>
                  <a:cubicBezTo>
                    <a:pt x="3335" y="724"/>
                    <a:pt x="4732" y="1176"/>
                    <a:pt x="5783" y="614"/>
                  </a:cubicBezTo>
                  <a:cubicBezTo>
                    <a:pt x="5783" y="614"/>
                    <a:pt x="5783" y="328"/>
                    <a:pt x="5783" y="42"/>
                  </a:cubicBezTo>
                  <a:cubicBezTo>
                    <a:pt x="2891" y="42"/>
                    <a:pt x="0" y="42"/>
                    <a:pt x="0" y="42"/>
                  </a:cubicBezTo>
                  <a:cubicBezTo>
                    <a:pt x="0" y="269"/>
                    <a:pt x="0" y="269"/>
                    <a:pt x="0" y="49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2" name="Freeform 16"/>
            <p:cNvSpPr>
              <a:spLocks/>
            </p:cNvSpPr>
            <p:nvPr userDrawn="1"/>
          </p:nvSpPr>
          <p:spPr bwMode="hidden">
            <a:xfrm flipH="1">
              <a:off x="-3" y="162"/>
              <a:ext cx="4185" cy="772"/>
            </a:xfrm>
            <a:custGeom>
              <a:avLst/>
              <a:gdLst/>
              <a:ahLst/>
              <a:cxnLst>
                <a:cxn ang="0">
                  <a:pos x="669" y="179"/>
                </a:cxn>
                <a:cxn ang="0">
                  <a:pos x="1538" y="422"/>
                </a:cxn>
                <a:cxn ang="0">
                  <a:pos x="4173" y="374"/>
                </a:cxn>
                <a:cxn ang="0">
                  <a:pos x="4173" y="306"/>
                </a:cxn>
                <a:cxn ang="0">
                  <a:pos x="2845" y="589"/>
                </a:cxn>
                <a:cxn ang="0">
                  <a:pos x="1165" y="85"/>
                </a:cxn>
                <a:cxn ang="0">
                  <a:pos x="0" y="77"/>
                </a:cxn>
                <a:cxn ang="0">
                  <a:pos x="669" y="179"/>
                </a:cxn>
              </a:cxnLst>
              <a:rect l="0" t="0" r="r" b="b"/>
              <a:pathLst>
                <a:path w="4173" h="936">
                  <a:moveTo>
                    <a:pt x="669" y="179"/>
                  </a:moveTo>
                  <a:cubicBezTo>
                    <a:pt x="1122" y="287"/>
                    <a:pt x="1351" y="360"/>
                    <a:pt x="1538" y="422"/>
                  </a:cubicBezTo>
                  <a:cubicBezTo>
                    <a:pt x="1725" y="484"/>
                    <a:pt x="3122" y="936"/>
                    <a:pt x="4173" y="374"/>
                  </a:cubicBezTo>
                  <a:cubicBezTo>
                    <a:pt x="4173" y="374"/>
                    <a:pt x="4173" y="387"/>
                    <a:pt x="4173" y="306"/>
                  </a:cubicBezTo>
                  <a:cubicBezTo>
                    <a:pt x="3957" y="435"/>
                    <a:pt x="3346" y="626"/>
                    <a:pt x="2845" y="589"/>
                  </a:cubicBezTo>
                  <a:cubicBezTo>
                    <a:pt x="2344" y="552"/>
                    <a:pt x="1639" y="170"/>
                    <a:pt x="1165" y="85"/>
                  </a:cubicBezTo>
                  <a:cubicBezTo>
                    <a:pt x="691" y="0"/>
                    <a:pt x="261" y="21"/>
                    <a:pt x="0" y="77"/>
                  </a:cubicBezTo>
                  <a:cubicBezTo>
                    <a:pt x="2" y="84"/>
                    <a:pt x="261" y="92"/>
                    <a:pt x="669" y="17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  <p:sp>
          <p:nvSpPr>
            <p:cNvPr id="1041" name="Freeform 17"/>
            <p:cNvSpPr>
              <a:spLocks/>
            </p:cNvSpPr>
            <p:nvPr userDrawn="1"/>
          </p:nvSpPr>
          <p:spPr bwMode="hidden">
            <a:xfrm flipH="1">
              <a:off x="-2" y="-2"/>
              <a:ext cx="2433" cy="903"/>
            </a:xfrm>
            <a:custGeom>
              <a:avLst/>
              <a:gdLst/>
              <a:ahLst/>
              <a:cxnLst>
                <a:cxn ang="0">
                  <a:pos x="2426" y="1"/>
                </a:cxn>
                <a:cxn ang="0">
                  <a:pos x="2426" y="464"/>
                </a:cxn>
                <a:cxn ang="0">
                  <a:pos x="0" y="0"/>
                </a:cxn>
                <a:cxn ang="0">
                  <a:pos x="2426" y="1"/>
                </a:cxn>
              </a:cxnLst>
              <a:rect l="0" t="0" r="r" b="b"/>
              <a:pathLst>
                <a:path w="2426" h="1095">
                  <a:moveTo>
                    <a:pt x="2426" y="1"/>
                  </a:moveTo>
                  <a:cubicBezTo>
                    <a:pt x="2426" y="232"/>
                    <a:pt x="2426" y="464"/>
                    <a:pt x="2426" y="464"/>
                  </a:cubicBezTo>
                  <a:cubicBezTo>
                    <a:pt x="1216" y="1095"/>
                    <a:pt x="584" y="162"/>
                    <a:pt x="0" y="0"/>
                  </a:cubicBezTo>
                  <a:cubicBezTo>
                    <a:pt x="0" y="0"/>
                    <a:pt x="1213" y="0"/>
                    <a:pt x="2426" y="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</p:grp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6BE61C-2E93-45F2-A1F3-626B787585D3}" type="slidenum">
              <a:rPr lang="en-US" altLang="ru-RU" smtClean="0">
                <a:solidFill>
                  <a:srgbClr val="000000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8075" y="628650"/>
            <a:ext cx="79089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pic>
        <p:nvPicPr>
          <p:cNvPr id="1034" name="Picture 45" descr="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27888" y="877888"/>
            <a:ext cx="1751012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52" descr="1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05800" y="73025"/>
            <a:ext cx="7635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53" descr="15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55642" flipH="1">
            <a:off x="8121650" y="28575"/>
            <a:ext cx="8064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57" descr="logo(trasparance)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19153">
            <a:off x="8653463" y="130175"/>
            <a:ext cx="3429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58" descr="15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284851">
            <a:off x="85725" y="319088"/>
            <a:ext cx="1033463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0203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44" r:id="rId2"/>
    <p:sldLayoutId id="2147484045" r:id="rId3"/>
    <p:sldLayoutId id="2147484046" r:id="rId4"/>
    <p:sldLayoutId id="2147484047" r:id="rId5"/>
    <p:sldLayoutId id="2147484048" r:id="rId6"/>
    <p:sldLayoutId id="2147484049" r:id="rId7"/>
    <p:sldLayoutId id="2147484050" r:id="rId8"/>
    <p:sldLayoutId id="2147484051" r:id="rId9"/>
    <p:sldLayoutId id="2147484052" r:id="rId10"/>
    <p:sldLayoutId id="2147484053" r:id="rId11"/>
    <p:sldLayoutId id="2147484054" r:id="rId12"/>
    <p:sldLayoutId id="2147484055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0" descr="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oup 27"/>
          <p:cNvGrpSpPr>
            <a:grpSpLocks/>
          </p:cNvGrpSpPr>
          <p:nvPr/>
        </p:nvGrpSpPr>
        <p:grpSpPr bwMode="auto">
          <a:xfrm>
            <a:off x="6692900" y="228600"/>
            <a:ext cx="2451100" cy="4038600"/>
            <a:chOff x="2964" y="0"/>
            <a:chExt cx="2796" cy="4608"/>
          </a:xfrm>
        </p:grpSpPr>
        <p:pic>
          <p:nvPicPr>
            <p:cNvPr id="1043" name="Picture 24" descr="11"/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4" y="0"/>
              <a:ext cx="2796" cy="4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4" name="Picture 25" descr="12"/>
            <p:cNvPicPr>
              <a:picLocks noChangeAspect="1" noChangeArrowheads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7" y="672"/>
              <a:ext cx="2190" cy="2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28" name="Group 44"/>
          <p:cNvGrpSpPr>
            <a:grpSpLocks/>
          </p:cNvGrpSpPr>
          <p:nvPr/>
        </p:nvGrpSpPr>
        <p:grpSpPr bwMode="auto">
          <a:xfrm flipH="1">
            <a:off x="-19050" y="-57150"/>
            <a:ext cx="9182100" cy="1349375"/>
            <a:chOff x="-12" y="-36"/>
            <a:chExt cx="5784" cy="1035"/>
          </a:xfrm>
        </p:grpSpPr>
        <p:sp>
          <p:nvSpPr>
            <p:cNvPr id="1039" name="Freeform 14"/>
            <p:cNvSpPr>
              <a:spLocks/>
            </p:cNvSpPr>
            <p:nvPr userDrawn="1"/>
          </p:nvSpPr>
          <p:spPr bwMode="gray">
            <a:xfrm>
              <a:off x="-12" y="-4"/>
              <a:ext cx="5778" cy="1003"/>
            </a:xfrm>
            <a:custGeom>
              <a:avLst/>
              <a:gdLst>
                <a:gd name="T0" fmla="*/ 5778 w 5778"/>
                <a:gd name="T1" fmla="*/ 436 h 1215"/>
                <a:gd name="T2" fmla="*/ 2656 w 5778"/>
                <a:gd name="T3" fmla="*/ 455 h 1215"/>
                <a:gd name="T4" fmla="*/ 0 w 5778"/>
                <a:gd name="T5" fmla="*/ 494 h 1215"/>
                <a:gd name="T6" fmla="*/ 12 w 5778"/>
                <a:gd name="T7" fmla="*/ 4 h 1215"/>
                <a:gd name="T8" fmla="*/ 5778 w 5778"/>
                <a:gd name="T9" fmla="*/ 0 h 1215"/>
                <a:gd name="T10" fmla="*/ 5778 w 5778"/>
                <a:gd name="T11" fmla="*/ 436 h 12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78" h="1215">
                  <a:moveTo>
                    <a:pt x="5778" y="640"/>
                  </a:moveTo>
                  <a:cubicBezTo>
                    <a:pt x="4217" y="104"/>
                    <a:pt x="3024" y="562"/>
                    <a:pt x="2656" y="668"/>
                  </a:cubicBezTo>
                  <a:cubicBezTo>
                    <a:pt x="2288" y="774"/>
                    <a:pt x="1066" y="1215"/>
                    <a:pt x="0" y="726"/>
                  </a:cubicBezTo>
                  <a:cubicBezTo>
                    <a:pt x="0" y="726"/>
                    <a:pt x="12" y="292"/>
                    <a:pt x="12" y="6"/>
                  </a:cubicBezTo>
                  <a:cubicBezTo>
                    <a:pt x="2901" y="5"/>
                    <a:pt x="5778" y="0"/>
                    <a:pt x="5778" y="0"/>
                  </a:cubicBezTo>
                  <a:cubicBezTo>
                    <a:pt x="5778" y="227"/>
                    <a:pt x="5778" y="413"/>
                    <a:pt x="5778" y="640"/>
                  </a:cubicBezTo>
                  <a:close/>
                </a:path>
              </a:pathLst>
            </a:custGeom>
            <a:solidFill>
              <a:srgbClr val="000000">
                <a:alpha val="10196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1040" name="Freeform 15"/>
            <p:cNvSpPr>
              <a:spLocks/>
            </p:cNvSpPr>
            <p:nvPr userDrawn="1"/>
          </p:nvSpPr>
          <p:spPr bwMode="gray">
            <a:xfrm flipH="1">
              <a:off x="-3" y="-36"/>
              <a:ext cx="5775" cy="970"/>
            </a:xfrm>
            <a:custGeom>
              <a:avLst/>
              <a:gdLst>
                <a:gd name="T0" fmla="*/ 0 w 5783"/>
                <a:gd name="T1" fmla="*/ 337 h 1176"/>
                <a:gd name="T2" fmla="*/ 3140 w 5783"/>
                <a:gd name="T3" fmla="*/ 450 h 1176"/>
                <a:gd name="T4" fmla="*/ 5767 w 5783"/>
                <a:gd name="T5" fmla="*/ 417 h 1176"/>
                <a:gd name="T6" fmla="*/ 5767 w 5783"/>
                <a:gd name="T7" fmla="*/ 29 h 1176"/>
                <a:gd name="T8" fmla="*/ 0 w 5783"/>
                <a:gd name="T9" fmla="*/ 29 h 1176"/>
                <a:gd name="T10" fmla="*/ 0 w 5783"/>
                <a:gd name="T11" fmla="*/ 337 h 1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83" h="1176">
                  <a:moveTo>
                    <a:pt x="0" y="496"/>
                  </a:moveTo>
                  <a:cubicBezTo>
                    <a:pt x="1405" y="0"/>
                    <a:pt x="2961" y="600"/>
                    <a:pt x="3148" y="662"/>
                  </a:cubicBezTo>
                  <a:cubicBezTo>
                    <a:pt x="3335" y="724"/>
                    <a:pt x="4732" y="1176"/>
                    <a:pt x="5783" y="614"/>
                  </a:cubicBezTo>
                  <a:cubicBezTo>
                    <a:pt x="5783" y="614"/>
                    <a:pt x="5783" y="328"/>
                    <a:pt x="5783" y="42"/>
                  </a:cubicBezTo>
                  <a:cubicBezTo>
                    <a:pt x="2891" y="42"/>
                    <a:pt x="0" y="42"/>
                    <a:pt x="0" y="42"/>
                  </a:cubicBezTo>
                  <a:cubicBezTo>
                    <a:pt x="0" y="269"/>
                    <a:pt x="0" y="269"/>
                    <a:pt x="0" y="49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2" name="Freeform 16"/>
            <p:cNvSpPr>
              <a:spLocks/>
            </p:cNvSpPr>
            <p:nvPr userDrawn="1"/>
          </p:nvSpPr>
          <p:spPr bwMode="hidden">
            <a:xfrm flipH="1">
              <a:off x="-3" y="162"/>
              <a:ext cx="4185" cy="772"/>
            </a:xfrm>
            <a:custGeom>
              <a:avLst/>
              <a:gdLst/>
              <a:ahLst/>
              <a:cxnLst>
                <a:cxn ang="0">
                  <a:pos x="669" y="179"/>
                </a:cxn>
                <a:cxn ang="0">
                  <a:pos x="1538" y="422"/>
                </a:cxn>
                <a:cxn ang="0">
                  <a:pos x="4173" y="374"/>
                </a:cxn>
                <a:cxn ang="0">
                  <a:pos x="4173" y="306"/>
                </a:cxn>
                <a:cxn ang="0">
                  <a:pos x="2845" y="589"/>
                </a:cxn>
                <a:cxn ang="0">
                  <a:pos x="1165" y="85"/>
                </a:cxn>
                <a:cxn ang="0">
                  <a:pos x="0" y="77"/>
                </a:cxn>
                <a:cxn ang="0">
                  <a:pos x="669" y="179"/>
                </a:cxn>
              </a:cxnLst>
              <a:rect l="0" t="0" r="r" b="b"/>
              <a:pathLst>
                <a:path w="4173" h="936">
                  <a:moveTo>
                    <a:pt x="669" y="179"/>
                  </a:moveTo>
                  <a:cubicBezTo>
                    <a:pt x="1122" y="287"/>
                    <a:pt x="1351" y="360"/>
                    <a:pt x="1538" y="422"/>
                  </a:cubicBezTo>
                  <a:cubicBezTo>
                    <a:pt x="1725" y="484"/>
                    <a:pt x="3122" y="936"/>
                    <a:pt x="4173" y="374"/>
                  </a:cubicBezTo>
                  <a:cubicBezTo>
                    <a:pt x="4173" y="374"/>
                    <a:pt x="4173" y="387"/>
                    <a:pt x="4173" y="306"/>
                  </a:cubicBezTo>
                  <a:cubicBezTo>
                    <a:pt x="3957" y="435"/>
                    <a:pt x="3346" y="626"/>
                    <a:pt x="2845" y="589"/>
                  </a:cubicBezTo>
                  <a:cubicBezTo>
                    <a:pt x="2344" y="552"/>
                    <a:pt x="1639" y="170"/>
                    <a:pt x="1165" y="85"/>
                  </a:cubicBezTo>
                  <a:cubicBezTo>
                    <a:pt x="691" y="0"/>
                    <a:pt x="261" y="21"/>
                    <a:pt x="0" y="77"/>
                  </a:cubicBezTo>
                  <a:cubicBezTo>
                    <a:pt x="2" y="84"/>
                    <a:pt x="261" y="92"/>
                    <a:pt x="669" y="17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  <p:sp>
          <p:nvSpPr>
            <p:cNvPr id="1041" name="Freeform 17"/>
            <p:cNvSpPr>
              <a:spLocks/>
            </p:cNvSpPr>
            <p:nvPr userDrawn="1"/>
          </p:nvSpPr>
          <p:spPr bwMode="hidden">
            <a:xfrm flipH="1">
              <a:off x="-2" y="-2"/>
              <a:ext cx="2433" cy="903"/>
            </a:xfrm>
            <a:custGeom>
              <a:avLst/>
              <a:gdLst/>
              <a:ahLst/>
              <a:cxnLst>
                <a:cxn ang="0">
                  <a:pos x="2426" y="1"/>
                </a:cxn>
                <a:cxn ang="0">
                  <a:pos x="2426" y="464"/>
                </a:cxn>
                <a:cxn ang="0">
                  <a:pos x="0" y="0"/>
                </a:cxn>
                <a:cxn ang="0">
                  <a:pos x="2426" y="1"/>
                </a:cxn>
              </a:cxnLst>
              <a:rect l="0" t="0" r="r" b="b"/>
              <a:pathLst>
                <a:path w="2426" h="1095">
                  <a:moveTo>
                    <a:pt x="2426" y="1"/>
                  </a:moveTo>
                  <a:cubicBezTo>
                    <a:pt x="2426" y="232"/>
                    <a:pt x="2426" y="464"/>
                    <a:pt x="2426" y="464"/>
                  </a:cubicBezTo>
                  <a:cubicBezTo>
                    <a:pt x="1216" y="1095"/>
                    <a:pt x="584" y="162"/>
                    <a:pt x="0" y="0"/>
                  </a:cubicBezTo>
                  <a:cubicBezTo>
                    <a:pt x="0" y="0"/>
                    <a:pt x="1213" y="0"/>
                    <a:pt x="2426" y="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</p:grp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6BE61C-2E93-45F2-A1F3-626B787585D3}" type="slidenum">
              <a:rPr lang="en-US" altLang="ru-RU" smtClean="0">
                <a:solidFill>
                  <a:srgbClr val="000000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8075" y="628650"/>
            <a:ext cx="79089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pic>
        <p:nvPicPr>
          <p:cNvPr id="1034" name="Picture 45" descr="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27888" y="877888"/>
            <a:ext cx="1751012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52" descr="1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05800" y="73025"/>
            <a:ext cx="7635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53" descr="15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55642" flipH="1">
            <a:off x="8121650" y="28575"/>
            <a:ext cx="8064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57" descr="logo(trasparance)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19153">
            <a:off x="8653463" y="130175"/>
            <a:ext cx="3429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58" descr="15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284851">
            <a:off x="85725" y="319088"/>
            <a:ext cx="1033463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1847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  <p:sldLayoutId id="2147484068" r:id="rId12"/>
    <p:sldLayoutId id="2147484069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0" descr="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oup 27"/>
          <p:cNvGrpSpPr>
            <a:grpSpLocks/>
          </p:cNvGrpSpPr>
          <p:nvPr/>
        </p:nvGrpSpPr>
        <p:grpSpPr bwMode="auto">
          <a:xfrm>
            <a:off x="6692900" y="228600"/>
            <a:ext cx="2451100" cy="4038600"/>
            <a:chOff x="2964" y="0"/>
            <a:chExt cx="2796" cy="4608"/>
          </a:xfrm>
        </p:grpSpPr>
        <p:pic>
          <p:nvPicPr>
            <p:cNvPr id="1043" name="Picture 24" descr="11"/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4" y="0"/>
              <a:ext cx="2796" cy="4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4" name="Picture 25" descr="12"/>
            <p:cNvPicPr>
              <a:picLocks noChangeAspect="1" noChangeArrowheads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7" y="672"/>
              <a:ext cx="2190" cy="2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28" name="Group 44"/>
          <p:cNvGrpSpPr>
            <a:grpSpLocks/>
          </p:cNvGrpSpPr>
          <p:nvPr/>
        </p:nvGrpSpPr>
        <p:grpSpPr bwMode="auto">
          <a:xfrm flipH="1">
            <a:off x="-19050" y="-57150"/>
            <a:ext cx="9182100" cy="1349375"/>
            <a:chOff x="-12" y="-36"/>
            <a:chExt cx="5784" cy="1035"/>
          </a:xfrm>
        </p:grpSpPr>
        <p:sp>
          <p:nvSpPr>
            <p:cNvPr id="1039" name="Freeform 14"/>
            <p:cNvSpPr>
              <a:spLocks/>
            </p:cNvSpPr>
            <p:nvPr userDrawn="1"/>
          </p:nvSpPr>
          <p:spPr bwMode="gray">
            <a:xfrm>
              <a:off x="-12" y="-4"/>
              <a:ext cx="5778" cy="1003"/>
            </a:xfrm>
            <a:custGeom>
              <a:avLst/>
              <a:gdLst>
                <a:gd name="T0" fmla="*/ 5778 w 5778"/>
                <a:gd name="T1" fmla="*/ 436 h 1215"/>
                <a:gd name="T2" fmla="*/ 2656 w 5778"/>
                <a:gd name="T3" fmla="*/ 455 h 1215"/>
                <a:gd name="T4" fmla="*/ 0 w 5778"/>
                <a:gd name="T5" fmla="*/ 494 h 1215"/>
                <a:gd name="T6" fmla="*/ 12 w 5778"/>
                <a:gd name="T7" fmla="*/ 4 h 1215"/>
                <a:gd name="T8" fmla="*/ 5778 w 5778"/>
                <a:gd name="T9" fmla="*/ 0 h 1215"/>
                <a:gd name="T10" fmla="*/ 5778 w 5778"/>
                <a:gd name="T11" fmla="*/ 436 h 12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78" h="1215">
                  <a:moveTo>
                    <a:pt x="5778" y="640"/>
                  </a:moveTo>
                  <a:cubicBezTo>
                    <a:pt x="4217" y="104"/>
                    <a:pt x="3024" y="562"/>
                    <a:pt x="2656" y="668"/>
                  </a:cubicBezTo>
                  <a:cubicBezTo>
                    <a:pt x="2288" y="774"/>
                    <a:pt x="1066" y="1215"/>
                    <a:pt x="0" y="726"/>
                  </a:cubicBezTo>
                  <a:cubicBezTo>
                    <a:pt x="0" y="726"/>
                    <a:pt x="12" y="292"/>
                    <a:pt x="12" y="6"/>
                  </a:cubicBezTo>
                  <a:cubicBezTo>
                    <a:pt x="2901" y="5"/>
                    <a:pt x="5778" y="0"/>
                    <a:pt x="5778" y="0"/>
                  </a:cubicBezTo>
                  <a:cubicBezTo>
                    <a:pt x="5778" y="227"/>
                    <a:pt x="5778" y="413"/>
                    <a:pt x="5778" y="640"/>
                  </a:cubicBezTo>
                  <a:close/>
                </a:path>
              </a:pathLst>
            </a:custGeom>
            <a:solidFill>
              <a:srgbClr val="000000">
                <a:alpha val="10196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1040" name="Freeform 15"/>
            <p:cNvSpPr>
              <a:spLocks/>
            </p:cNvSpPr>
            <p:nvPr userDrawn="1"/>
          </p:nvSpPr>
          <p:spPr bwMode="gray">
            <a:xfrm flipH="1">
              <a:off x="-3" y="-36"/>
              <a:ext cx="5775" cy="970"/>
            </a:xfrm>
            <a:custGeom>
              <a:avLst/>
              <a:gdLst>
                <a:gd name="T0" fmla="*/ 0 w 5783"/>
                <a:gd name="T1" fmla="*/ 337 h 1176"/>
                <a:gd name="T2" fmla="*/ 3140 w 5783"/>
                <a:gd name="T3" fmla="*/ 450 h 1176"/>
                <a:gd name="T4" fmla="*/ 5767 w 5783"/>
                <a:gd name="T5" fmla="*/ 417 h 1176"/>
                <a:gd name="T6" fmla="*/ 5767 w 5783"/>
                <a:gd name="T7" fmla="*/ 29 h 1176"/>
                <a:gd name="T8" fmla="*/ 0 w 5783"/>
                <a:gd name="T9" fmla="*/ 29 h 1176"/>
                <a:gd name="T10" fmla="*/ 0 w 5783"/>
                <a:gd name="T11" fmla="*/ 337 h 1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83" h="1176">
                  <a:moveTo>
                    <a:pt x="0" y="496"/>
                  </a:moveTo>
                  <a:cubicBezTo>
                    <a:pt x="1405" y="0"/>
                    <a:pt x="2961" y="600"/>
                    <a:pt x="3148" y="662"/>
                  </a:cubicBezTo>
                  <a:cubicBezTo>
                    <a:pt x="3335" y="724"/>
                    <a:pt x="4732" y="1176"/>
                    <a:pt x="5783" y="614"/>
                  </a:cubicBezTo>
                  <a:cubicBezTo>
                    <a:pt x="5783" y="614"/>
                    <a:pt x="5783" y="328"/>
                    <a:pt x="5783" y="42"/>
                  </a:cubicBezTo>
                  <a:cubicBezTo>
                    <a:pt x="2891" y="42"/>
                    <a:pt x="0" y="42"/>
                    <a:pt x="0" y="42"/>
                  </a:cubicBezTo>
                  <a:cubicBezTo>
                    <a:pt x="0" y="269"/>
                    <a:pt x="0" y="269"/>
                    <a:pt x="0" y="49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2" name="Freeform 16"/>
            <p:cNvSpPr>
              <a:spLocks/>
            </p:cNvSpPr>
            <p:nvPr userDrawn="1"/>
          </p:nvSpPr>
          <p:spPr bwMode="hidden">
            <a:xfrm flipH="1">
              <a:off x="-3" y="162"/>
              <a:ext cx="4185" cy="772"/>
            </a:xfrm>
            <a:custGeom>
              <a:avLst/>
              <a:gdLst/>
              <a:ahLst/>
              <a:cxnLst>
                <a:cxn ang="0">
                  <a:pos x="669" y="179"/>
                </a:cxn>
                <a:cxn ang="0">
                  <a:pos x="1538" y="422"/>
                </a:cxn>
                <a:cxn ang="0">
                  <a:pos x="4173" y="374"/>
                </a:cxn>
                <a:cxn ang="0">
                  <a:pos x="4173" y="306"/>
                </a:cxn>
                <a:cxn ang="0">
                  <a:pos x="2845" y="589"/>
                </a:cxn>
                <a:cxn ang="0">
                  <a:pos x="1165" y="85"/>
                </a:cxn>
                <a:cxn ang="0">
                  <a:pos x="0" y="77"/>
                </a:cxn>
                <a:cxn ang="0">
                  <a:pos x="669" y="179"/>
                </a:cxn>
              </a:cxnLst>
              <a:rect l="0" t="0" r="r" b="b"/>
              <a:pathLst>
                <a:path w="4173" h="936">
                  <a:moveTo>
                    <a:pt x="669" y="179"/>
                  </a:moveTo>
                  <a:cubicBezTo>
                    <a:pt x="1122" y="287"/>
                    <a:pt x="1351" y="360"/>
                    <a:pt x="1538" y="422"/>
                  </a:cubicBezTo>
                  <a:cubicBezTo>
                    <a:pt x="1725" y="484"/>
                    <a:pt x="3122" y="936"/>
                    <a:pt x="4173" y="374"/>
                  </a:cubicBezTo>
                  <a:cubicBezTo>
                    <a:pt x="4173" y="374"/>
                    <a:pt x="4173" y="387"/>
                    <a:pt x="4173" y="306"/>
                  </a:cubicBezTo>
                  <a:cubicBezTo>
                    <a:pt x="3957" y="435"/>
                    <a:pt x="3346" y="626"/>
                    <a:pt x="2845" y="589"/>
                  </a:cubicBezTo>
                  <a:cubicBezTo>
                    <a:pt x="2344" y="552"/>
                    <a:pt x="1639" y="170"/>
                    <a:pt x="1165" y="85"/>
                  </a:cubicBezTo>
                  <a:cubicBezTo>
                    <a:pt x="691" y="0"/>
                    <a:pt x="261" y="21"/>
                    <a:pt x="0" y="77"/>
                  </a:cubicBezTo>
                  <a:cubicBezTo>
                    <a:pt x="2" y="84"/>
                    <a:pt x="261" y="92"/>
                    <a:pt x="669" y="17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  <p:sp>
          <p:nvSpPr>
            <p:cNvPr id="1041" name="Freeform 17"/>
            <p:cNvSpPr>
              <a:spLocks/>
            </p:cNvSpPr>
            <p:nvPr userDrawn="1"/>
          </p:nvSpPr>
          <p:spPr bwMode="hidden">
            <a:xfrm flipH="1">
              <a:off x="-2" y="-2"/>
              <a:ext cx="2433" cy="903"/>
            </a:xfrm>
            <a:custGeom>
              <a:avLst/>
              <a:gdLst/>
              <a:ahLst/>
              <a:cxnLst>
                <a:cxn ang="0">
                  <a:pos x="2426" y="1"/>
                </a:cxn>
                <a:cxn ang="0">
                  <a:pos x="2426" y="464"/>
                </a:cxn>
                <a:cxn ang="0">
                  <a:pos x="0" y="0"/>
                </a:cxn>
                <a:cxn ang="0">
                  <a:pos x="2426" y="1"/>
                </a:cxn>
              </a:cxnLst>
              <a:rect l="0" t="0" r="r" b="b"/>
              <a:pathLst>
                <a:path w="2426" h="1095">
                  <a:moveTo>
                    <a:pt x="2426" y="1"/>
                  </a:moveTo>
                  <a:cubicBezTo>
                    <a:pt x="2426" y="232"/>
                    <a:pt x="2426" y="464"/>
                    <a:pt x="2426" y="464"/>
                  </a:cubicBezTo>
                  <a:cubicBezTo>
                    <a:pt x="1216" y="1095"/>
                    <a:pt x="584" y="162"/>
                    <a:pt x="0" y="0"/>
                  </a:cubicBezTo>
                  <a:cubicBezTo>
                    <a:pt x="0" y="0"/>
                    <a:pt x="1213" y="0"/>
                    <a:pt x="2426" y="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</p:grp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6BE61C-2E93-45F2-A1F3-626B787585D3}" type="slidenum">
              <a:rPr lang="en-US" altLang="ru-RU" smtClean="0">
                <a:solidFill>
                  <a:srgbClr val="000000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8075" y="628650"/>
            <a:ext cx="79089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pic>
        <p:nvPicPr>
          <p:cNvPr id="1034" name="Picture 45" descr="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27888" y="877888"/>
            <a:ext cx="1751012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52" descr="1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05800" y="73025"/>
            <a:ext cx="7635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53" descr="15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55642" flipH="1">
            <a:off x="8121650" y="28575"/>
            <a:ext cx="8064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57" descr="logo(trasparance)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19153">
            <a:off x="8653463" y="130175"/>
            <a:ext cx="3429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58" descr="15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284851">
            <a:off x="85725" y="319088"/>
            <a:ext cx="1033463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52329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1" r:id="rId1"/>
    <p:sldLayoutId id="2147484072" r:id="rId2"/>
    <p:sldLayoutId id="2147484073" r:id="rId3"/>
    <p:sldLayoutId id="2147484074" r:id="rId4"/>
    <p:sldLayoutId id="2147484075" r:id="rId5"/>
    <p:sldLayoutId id="2147484076" r:id="rId6"/>
    <p:sldLayoutId id="2147484077" r:id="rId7"/>
    <p:sldLayoutId id="2147484078" r:id="rId8"/>
    <p:sldLayoutId id="2147484079" r:id="rId9"/>
    <p:sldLayoutId id="2147484080" r:id="rId10"/>
    <p:sldLayoutId id="2147484081" r:id="rId11"/>
    <p:sldLayoutId id="2147484082" r:id="rId12"/>
    <p:sldLayoutId id="2147484083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0" descr="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oup 27"/>
          <p:cNvGrpSpPr>
            <a:grpSpLocks/>
          </p:cNvGrpSpPr>
          <p:nvPr/>
        </p:nvGrpSpPr>
        <p:grpSpPr bwMode="auto">
          <a:xfrm>
            <a:off x="6692900" y="228600"/>
            <a:ext cx="2451100" cy="4038600"/>
            <a:chOff x="2964" y="0"/>
            <a:chExt cx="2796" cy="4608"/>
          </a:xfrm>
        </p:grpSpPr>
        <p:pic>
          <p:nvPicPr>
            <p:cNvPr id="1043" name="Picture 24" descr="11"/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4" y="0"/>
              <a:ext cx="2796" cy="4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4" name="Picture 25" descr="12"/>
            <p:cNvPicPr>
              <a:picLocks noChangeAspect="1" noChangeArrowheads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7" y="672"/>
              <a:ext cx="2190" cy="2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28" name="Group 44"/>
          <p:cNvGrpSpPr>
            <a:grpSpLocks/>
          </p:cNvGrpSpPr>
          <p:nvPr/>
        </p:nvGrpSpPr>
        <p:grpSpPr bwMode="auto">
          <a:xfrm flipH="1">
            <a:off x="-19050" y="-57150"/>
            <a:ext cx="9182100" cy="1349375"/>
            <a:chOff x="-12" y="-36"/>
            <a:chExt cx="5784" cy="1035"/>
          </a:xfrm>
        </p:grpSpPr>
        <p:sp>
          <p:nvSpPr>
            <p:cNvPr id="1039" name="Freeform 14"/>
            <p:cNvSpPr>
              <a:spLocks/>
            </p:cNvSpPr>
            <p:nvPr userDrawn="1"/>
          </p:nvSpPr>
          <p:spPr bwMode="gray">
            <a:xfrm>
              <a:off x="-12" y="-4"/>
              <a:ext cx="5778" cy="1003"/>
            </a:xfrm>
            <a:custGeom>
              <a:avLst/>
              <a:gdLst>
                <a:gd name="T0" fmla="*/ 5778 w 5778"/>
                <a:gd name="T1" fmla="*/ 436 h 1215"/>
                <a:gd name="T2" fmla="*/ 2656 w 5778"/>
                <a:gd name="T3" fmla="*/ 455 h 1215"/>
                <a:gd name="T4" fmla="*/ 0 w 5778"/>
                <a:gd name="T5" fmla="*/ 494 h 1215"/>
                <a:gd name="T6" fmla="*/ 12 w 5778"/>
                <a:gd name="T7" fmla="*/ 4 h 1215"/>
                <a:gd name="T8" fmla="*/ 5778 w 5778"/>
                <a:gd name="T9" fmla="*/ 0 h 1215"/>
                <a:gd name="T10" fmla="*/ 5778 w 5778"/>
                <a:gd name="T11" fmla="*/ 436 h 12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78" h="1215">
                  <a:moveTo>
                    <a:pt x="5778" y="640"/>
                  </a:moveTo>
                  <a:cubicBezTo>
                    <a:pt x="4217" y="104"/>
                    <a:pt x="3024" y="562"/>
                    <a:pt x="2656" y="668"/>
                  </a:cubicBezTo>
                  <a:cubicBezTo>
                    <a:pt x="2288" y="774"/>
                    <a:pt x="1066" y="1215"/>
                    <a:pt x="0" y="726"/>
                  </a:cubicBezTo>
                  <a:cubicBezTo>
                    <a:pt x="0" y="726"/>
                    <a:pt x="12" y="292"/>
                    <a:pt x="12" y="6"/>
                  </a:cubicBezTo>
                  <a:cubicBezTo>
                    <a:pt x="2901" y="5"/>
                    <a:pt x="5778" y="0"/>
                    <a:pt x="5778" y="0"/>
                  </a:cubicBezTo>
                  <a:cubicBezTo>
                    <a:pt x="5778" y="227"/>
                    <a:pt x="5778" y="413"/>
                    <a:pt x="5778" y="640"/>
                  </a:cubicBezTo>
                  <a:close/>
                </a:path>
              </a:pathLst>
            </a:custGeom>
            <a:solidFill>
              <a:srgbClr val="000000">
                <a:alpha val="10196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1040" name="Freeform 15"/>
            <p:cNvSpPr>
              <a:spLocks/>
            </p:cNvSpPr>
            <p:nvPr userDrawn="1"/>
          </p:nvSpPr>
          <p:spPr bwMode="gray">
            <a:xfrm flipH="1">
              <a:off x="-3" y="-36"/>
              <a:ext cx="5775" cy="970"/>
            </a:xfrm>
            <a:custGeom>
              <a:avLst/>
              <a:gdLst>
                <a:gd name="T0" fmla="*/ 0 w 5783"/>
                <a:gd name="T1" fmla="*/ 337 h 1176"/>
                <a:gd name="T2" fmla="*/ 3140 w 5783"/>
                <a:gd name="T3" fmla="*/ 450 h 1176"/>
                <a:gd name="T4" fmla="*/ 5767 w 5783"/>
                <a:gd name="T5" fmla="*/ 417 h 1176"/>
                <a:gd name="T6" fmla="*/ 5767 w 5783"/>
                <a:gd name="T7" fmla="*/ 29 h 1176"/>
                <a:gd name="T8" fmla="*/ 0 w 5783"/>
                <a:gd name="T9" fmla="*/ 29 h 1176"/>
                <a:gd name="T10" fmla="*/ 0 w 5783"/>
                <a:gd name="T11" fmla="*/ 337 h 1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83" h="1176">
                  <a:moveTo>
                    <a:pt x="0" y="496"/>
                  </a:moveTo>
                  <a:cubicBezTo>
                    <a:pt x="1405" y="0"/>
                    <a:pt x="2961" y="600"/>
                    <a:pt x="3148" y="662"/>
                  </a:cubicBezTo>
                  <a:cubicBezTo>
                    <a:pt x="3335" y="724"/>
                    <a:pt x="4732" y="1176"/>
                    <a:pt x="5783" y="614"/>
                  </a:cubicBezTo>
                  <a:cubicBezTo>
                    <a:pt x="5783" y="614"/>
                    <a:pt x="5783" y="328"/>
                    <a:pt x="5783" y="42"/>
                  </a:cubicBezTo>
                  <a:cubicBezTo>
                    <a:pt x="2891" y="42"/>
                    <a:pt x="0" y="42"/>
                    <a:pt x="0" y="42"/>
                  </a:cubicBezTo>
                  <a:cubicBezTo>
                    <a:pt x="0" y="269"/>
                    <a:pt x="0" y="269"/>
                    <a:pt x="0" y="49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2" name="Freeform 16"/>
            <p:cNvSpPr>
              <a:spLocks/>
            </p:cNvSpPr>
            <p:nvPr userDrawn="1"/>
          </p:nvSpPr>
          <p:spPr bwMode="hidden">
            <a:xfrm flipH="1">
              <a:off x="-3" y="162"/>
              <a:ext cx="4185" cy="772"/>
            </a:xfrm>
            <a:custGeom>
              <a:avLst/>
              <a:gdLst/>
              <a:ahLst/>
              <a:cxnLst>
                <a:cxn ang="0">
                  <a:pos x="669" y="179"/>
                </a:cxn>
                <a:cxn ang="0">
                  <a:pos x="1538" y="422"/>
                </a:cxn>
                <a:cxn ang="0">
                  <a:pos x="4173" y="374"/>
                </a:cxn>
                <a:cxn ang="0">
                  <a:pos x="4173" y="306"/>
                </a:cxn>
                <a:cxn ang="0">
                  <a:pos x="2845" y="589"/>
                </a:cxn>
                <a:cxn ang="0">
                  <a:pos x="1165" y="85"/>
                </a:cxn>
                <a:cxn ang="0">
                  <a:pos x="0" y="77"/>
                </a:cxn>
                <a:cxn ang="0">
                  <a:pos x="669" y="179"/>
                </a:cxn>
              </a:cxnLst>
              <a:rect l="0" t="0" r="r" b="b"/>
              <a:pathLst>
                <a:path w="4173" h="936">
                  <a:moveTo>
                    <a:pt x="669" y="179"/>
                  </a:moveTo>
                  <a:cubicBezTo>
                    <a:pt x="1122" y="287"/>
                    <a:pt x="1351" y="360"/>
                    <a:pt x="1538" y="422"/>
                  </a:cubicBezTo>
                  <a:cubicBezTo>
                    <a:pt x="1725" y="484"/>
                    <a:pt x="3122" y="936"/>
                    <a:pt x="4173" y="374"/>
                  </a:cubicBezTo>
                  <a:cubicBezTo>
                    <a:pt x="4173" y="374"/>
                    <a:pt x="4173" y="387"/>
                    <a:pt x="4173" y="306"/>
                  </a:cubicBezTo>
                  <a:cubicBezTo>
                    <a:pt x="3957" y="435"/>
                    <a:pt x="3346" y="626"/>
                    <a:pt x="2845" y="589"/>
                  </a:cubicBezTo>
                  <a:cubicBezTo>
                    <a:pt x="2344" y="552"/>
                    <a:pt x="1639" y="170"/>
                    <a:pt x="1165" y="85"/>
                  </a:cubicBezTo>
                  <a:cubicBezTo>
                    <a:pt x="691" y="0"/>
                    <a:pt x="261" y="21"/>
                    <a:pt x="0" y="77"/>
                  </a:cubicBezTo>
                  <a:cubicBezTo>
                    <a:pt x="2" y="84"/>
                    <a:pt x="261" y="92"/>
                    <a:pt x="669" y="17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  <p:sp>
          <p:nvSpPr>
            <p:cNvPr id="1041" name="Freeform 17"/>
            <p:cNvSpPr>
              <a:spLocks/>
            </p:cNvSpPr>
            <p:nvPr userDrawn="1"/>
          </p:nvSpPr>
          <p:spPr bwMode="hidden">
            <a:xfrm flipH="1">
              <a:off x="-2" y="-2"/>
              <a:ext cx="2433" cy="903"/>
            </a:xfrm>
            <a:custGeom>
              <a:avLst/>
              <a:gdLst/>
              <a:ahLst/>
              <a:cxnLst>
                <a:cxn ang="0">
                  <a:pos x="2426" y="1"/>
                </a:cxn>
                <a:cxn ang="0">
                  <a:pos x="2426" y="464"/>
                </a:cxn>
                <a:cxn ang="0">
                  <a:pos x="0" y="0"/>
                </a:cxn>
                <a:cxn ang="0">
                  <a:pos x="2426" y="1"/>
                </a:cxn>
              </a:cxnLst>
              <a:rect l="0" t="0" r="r" b="b"/>
              <a:pathLst>
                <a:path w="2426" h="1095">
                  <a:moveTo>
                    <a:pt x="2426" y="1"/>
                  </a:moveTo>
                  <a:cubicBezTo>
                    <a:pt x="2426" y="232"/>
                    <a:pt x="2426" y="464"/>
                    <a:pt x="2426" y="464"/>
                  </a:cubicBezTo>
                  <a:cubicBezTo>
                    <a:pt x="1216" y="1095"/>
                    <a:pt x="584" y="162"/>
                    <a:pt x="0" y="0"/>
                  </a:cubicBezTo>
                  <a:cubicBezTo>
                    <a:pt x="0" y="0"/>
                    <a:pt x="1213" y="0"/>
                    <a:pt x="2426" y="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</p:grp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6BE61C-2E93-45F2-A1F3-626B787585D3}" type="slidenum">
              <a:rPr lang="en-US" altLang="ru-RU" smtClean="0">
                <a:solidFill>
                  <a:srgbClr val="000000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8075" y="628650"/>
            <a:ext cx="79089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pic>
        <p:nvPicPr>
          <p:cNvPr id="1034" name="Picture 45" descr="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27888" y="877888"/>
            <a:ext cx="1751012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52" descr="1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05800" y="73025"/>
            <a:ext cx="7635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53" descr="15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55642" flipH="1">
            <a:off x="8121650" y="28575"/>
            <a:ext cx="8064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57" descr="logo(trasparance)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19153">
            <a:off x="8653463" y="130175"/>
            <a:ext cx="3429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58" descr="15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284851">
            <a:off x="85725" y="319088"/>
            <a:ext cx="1033463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28559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5" r:id="rId1"/>
    <p:sldLayoutId id="2147484086" r:id="rId2"/>
    <p:sldLayoutId id="2147484087" r:id="rId3"/>
    <p:sldLayoutId id="2147484088" r:id="rId4"/>
    <p:sldLayoutId id="2147484089" r:id="rId5"/>
    <p:sldLayoutId id="2147484090" r:id="rId6"/>
    <p:sldLayoutId id="2147484091" r:id="rId7"/>
    <p:sldLayoutId id="2147484092" r:id="rId8"/>
    <p:sldLayoutId id="2147484093" r:id="rId9"/>
    <p:sldLayoutId id="2147484094" r:id="rId10"/>
    <p:sldLayoutId id="2147484095" r:id="rId11"/>
    <p:sldLayoutId id="2147484096" r:id="rId12"/>
    <p:sldLayoutId id="2147484097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0" descr="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oup 27"/>
          <p:cNvGrpSpPr>
            <a:grpSpLocks/>
          </p:cNvGrpSpPr>
          <p:nvPr/>
        </p:nvGrpSpPr>
        <p:grpSpPr bwMode="auto">
          <a:xfrm>
            <a:off x="6692900" y="228600"/>
            <a:ext cx="2451100" cy="4038600"/>
            <a:chOff x="2964" y="0"/>
            <a:chExt cx="2796" cy="4608"/>
          </a:xfrm>
        </p:grpSpPr>
        <p:pic>
          <p:nvPicPr>
            <p:cNvPr id="1043" name="Picture 24" descr="11"/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4" y="0"/>
              <a:ext cx="2796" cy="4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4" name="Picture 25" descr="12"/>
            <p:cNvPicPr>
              <a:picLocks noChangeAspect="1" noChangeArrowheads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7" y="672"/>
              <a:ext cx="2190" cy="2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28" name="Group 44"/>
          <p:cNvGrpSpPr>
            <a:grpSpLocks/>
          </p:cNvGrpSpPr>
          <p:nvPr/>
        </p:nvGrpSpPr>
        <p:grpSpPr bwMode="auto">
          <a:xfrm flipH="1">
            <a:off x="-19050" y="-57150"/>
            <a:ext cx="9182100" cy="1349375"/>
            <a:chOff x="-12" y="-36"/>
            <a:chExt cx="5784" cy="1035"/>
          </a:xfrm>
        </p:grpSpPr>
        <p:sp>
          <p:nvSpPr>
            <p:cNvPr id="1039" name="Freeform 14"/>
            <p:cNvSpPr>
              <a:spLocks/>
            </p:cNvSpPr>
            <p:nvPr userDrawn="1"/>
          </p:nvSpPr>
          <p:spPr bwMode="gray">
            <a:xfrm>
              <a:off x="-12" y="-4"/>
              <a:ext cx="5778" cy="1003"/>
            </a:xfrm>
            <a:custGeom>
              <a:avLst/>
              <a:gdLst>
                <a:gd name="T0" fmla="*/ 5778 w 5778"/>
                <a:gd name="T1" fmla="*/ 436 h 1215"/>
                <a:gd name="T2" fmla="*/ 2656 w 5778"/>
                <a:gd name="T3" fmla="*/ 455 h 1215"/>
                <a:gd name="T4" fmla="*/ 0 w 5778"/>
                <a:gd name="T5" fmla="*/ 494 h 1215"/>
                <a:gd name="T6" fmla="*/ 12 w 5778"/>
                <a:gd name="T7" fmla="*/ 4 h 1215"/>
                <a:gd name="T8" fmla="*/ 5778 w 5778"/>
                <a:gd name="T9" fmla="*/ 0 h 1215"/>
                <a:gd name="T10" fmla="*/ 5778 w 5778"/>
                <a:gd name="T11" fmla="*/ 436 h 12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78" h="1215">
                  <a:moveTo>
                    <a:pt x="5778" y="640"/>
                  </a:moveTo>
                  <a:cubicBezTo>
                    <a:pt x="4217" y="104"/>
                    <a:pt x="3024" y="562"/>
                    <a:pt x="2656" y="668"/>
                  </a:cubicBezTo>
                  <a:cubicBezTo>
                    <a:pt x="2288" y="774"/>
                    <a:pt x="1066" y="1215"/>
                    <a:pt x="0" y="726"/>
                  </a:cubicBezTo>
                  <a:cubicBezTo>
                    <a:pt x="0" y="726"/>
                    <a:pt x="12" y="292"/>
                    <a:pt x="12" y="6"/>
                  </a:cubicBezTo>
                  <a:cubicBezTo>
                    <a:pt x="2901" y="5"/>
                    <a:pt x="5778" y="0"/>
                    <a:pt x="5778" y="0"/>
                  </a:cubicBezTo>
                  <a:cubicBezTo>
                    <a:pt x="5778" y="227"/>
                    <a:pt x="5778" y="413"/>
                    <a:pt x="5778" y="640"/>
                  </a:cubicBezTo>
                  <a:close/>
                </a:path>
              </a:pathLst>
            </a:custGeom>
            <a:solidFill>
              <a:srgbClr val="000000">
                <a:alpha val="10196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1040" name="Freeform 15"/>
            <p:cNvSpPr>
              <a:spLocks/>
            </p:cNvSpPr>
            <p:nvPr userDrawn="1"/>
          </p:nvSpPr>
          <p:spPr bwMode="gray">
            <a:xfrm flipH="1">
              <a:off x="-3" y="-36"/>
              <a:ext cx="5775" cy="970"/>
            </a:xfrm>
            <a:custGeom>
              <a:avLst/>
              <a:gdLst>
                <a:gd name="T0" fmla="*/ 0 w 5783"/>
                <a:gd name="T1" fmla="*/ 337 h 1176"/>
                <a:gd name="T2" fmla="*/ 3140 w 5783"/>
                <a:gd name="T3" fmla="*/ 450 h 1176"/>
                <a:gd name="T4" fmla="*/ 5767 w 5783"/>
                <a:gd name="T5" fmla="*/ 417 h 1176"/>
                <a:gd name="T6" fmla="*/ 5767 w 5783"/>
                <a:gd name="T7" fmla="*/ 29 h 1176"/>
                <a:gd name="T8" fmla="*/ 0 w 5783"/>
                <a:gd name="T9" fmla="*/ 29 h 1176"/>
                <a:gd name="T10" fmla="*/ 0 w 5783"/>
                <a:gd name="T11" fmla="*/ 337 h 1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83" h="1176">
                  <a:moveTo>
                    <a:pt x="0" y="496"/>
                  </a:moveTo>
                  <a:cubicBezTo>
                    <a:pt x="1405" y="0"/>
                    <a:pt x="2961" y="600"/>
                    <a:pt x="3148" y="662"/>
                  </a:cubicBezTo>
                  <a:cubicBezTo>
                    <a:pt x="3335" y="724"/>
                    <a:pt x="4732" y="1176"/>
                    <a:pt x="5783" y="614"/>
                  </a:cubicBezTo>
                  <a:cubicBezTo>
                    <a:pt x="5783" y="614"/>
                    <a:pt x="5783" y="328"/>
                    <a:pt x="5783" y="42"/>
                  </a:cubicBezTo>
                  <a:cubicBezTo>
                    <a:pt x="2891" y="42"/>
                    <a:pt x="0" y="42"/>
                    <a:pt x="0" y="42"/>
                  </a:cubicBezTo>
                  <a:cubicBezTo>
                    <a:pt x="0" y="269"/>
                    <a:pt x="0" y="269"/>
                    <a:pt x="0" y="49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2" name="Freeform 16"/>
            <p:cNvSpPr>
              <a:spLocks/>
            </p:cNvSpPr>
            <p:nvPr userDrawn="1"/>
          </p:nvSpPr>
          <p:spPr bwMode="hidden">
            <a:xfrm flipH="1">
              <a:off x="-3" y="162"/>
              <a:ext cx="4185" cy="772"/>
            </a:xfrm>
            <a:custGeom>
              <a:avLst/>
              <a:gdLst/>
              <a:ahLst/>
              <a:cxnLst>
                <a:cxn ang="0">
                  <a:pos x="669" y="179"/>
                </a:cxn>
                <a:cxn ang="0">
                  <a:pos x="1538" y="422"/>
                </a:cxn>
                <a:cxn ang="0">
                  <a:pos x="4173" y="374"/>
                </a:cxn>
                <a:cxn ang="0">
                  <a:pos x="4173" y="306"/>
                </a:cxn>
                <a:cxn ang="0">
                  <a:pos x="2845" y="589"/>
                </a:cxn>
                <a:cxn ang="0">
                  <a:pos x="1165" y="85"/>
                </a:cxn>
                <a:cxn ang="0">
                  <a:pos x="0" y="77"/>
                </a:cxn>
                <a:cxn ang="0">
                  <a:pos x="669" y="179"/>
                </a:cxn>
              </a:cxnLst>
              <a:rect l="0" t="0" r="r" b="b"/>
              <a:pathLst>
                <a:path w="4173" h="936">
                  <a:moveTo>
                    <a:pt x="669" y="179"/>
                  </a:moveTo>
                  <a:cubicBezTo>
                    <a:pt x="1122" y="287"/>
                    <a:pt x="1351" y="360"/>
                    <a:pt x="1538" y="422"/>
                  </a:cubicBezTo>
                  <a:cubicBezTo>
                    <a:pt x="1725" y="484"/>
                    <a:pt x="3122" y="936"/>
                    <a:pt x="4173" y="374"/>
                  </a:cubicBezTo>
                  <a:cubicBezTo>
                    <a:pt x="4173" y="374"/>
                    <a:pt x="4173" y="387"/>
                    <a:pt x="4173" y="306"/>
                  </a:cubicBezTo>
                  <a:cubicBezTo>
                    <a:pt x="3957" y="435"/>
                    <a:pt x="3346" y="626"/>
                    <a:pt x="2845" y="589"/>
                  </a:cubicBezTo>
                  <a:cubicBezTo>
                    <a:pt x="2344" y="552"/>
                    <a:pt x="1639" y="170"/>
                    <a:pt x="1165" y="85"/>
                  </a:cubicBezTo>
                  <a:cubicBezTo>
                    <a:pt x="691" y="0"/>
                    <a:pt x="261" y="21"/>
                    <a:pt x="0" y="77"/>
                  </a:cubicBezTo>
                  <a:cubicBezTo>
                    <a:pt x="2" y="84"/>
                    <a:pt x="261" y="92"/>
                    <a:pt x="669" y="17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  <p:sp>
          <p:nvSpPr>
            <p:cNvPr id="1041" name="Freeform 17"/>
            <p:cNvSpPr>
              <a:spLocks/>
            </p:cNvSpPr>
            <p:nvPr userDrawn="1"/>
          </p:nvSpPr>
          <p:spPr bwMode="hidden">
            <a:xfrm flipH="1">
              <a:off x="-2" y="-2"/>
              <a:ext cx="2433" cy="903"/>
            </a:xfrm>
            <a:custGeom>
              <a:avLst/>
              <a:gdLst/>
              <a:ahLst/>
              <a:cxnLst>
                <a:cxn ang="0">
                  <a:pos x="2426" y="1"/>
                </a:cxn>
                <a:cxn ang="0">
                  <a:pos x="2426" y="464"/>
                </a:cxn>
                <a:cxn ang="0">
                  <a:pos x="0" y="0"/>
                </a:cxn>
                <a:cxn ang="0">
                  <a:pos x="2426" y="1"/>
                </a:cxn>
              </a:cxnLst>
              <a:rect l="0" t="0" r="r" b="b"/>
              <a:pathLst>
                <a:path w="2426" h="1095">
                  <a:moveTo>
                    <a:pt x="2426" y="1"/>
                  </a:moveTo>
                  <a:cubicBezTo>
                    <a:pt x="2426" y="232"/>
                    <a:pt x="2426" y="464"/>
                    <a:pt x="2426" y="464"/>
                  </a:cubicBezTo>
                  <a:cubicBezTo>
                    <a:pt x="1216" y="1095"/>
                    <a:pt x="584" y="162"/>
                    <a:pt x="0" y="0"/>
                  </a:cubicBezTo>
                  <a:cubicBezTo>
                    <a:pt x="0" y="0"/>
                    <a:pt x="1213" y="0"/>
                    <a:pt x="2426" y="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</p:grp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6BE61C-2E93-45F2-A1F3-626B787585D3}" type="slidenum">
              <a:rPr lang="en-US" altLang="ru-RU" smtClean="0">
                <a:solidFill>
                  <a:srgbClr val="000000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8075" y="628650"/>
            <a:ext cx="79089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pic>
        <p:nvPicPr>
          <p:cNvPr id="1034" name="Picture 45" descr="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27888" y="877888"/>
            <a:ext cx="1751012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52" descr="1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05800" y="73025"/>
            <a:ext cx="7635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53" descr="15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55642" flipH="1">
            <a:off x="8121650" y="28575"/>
            <a:ext cx="8064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57" descr="logo(trasparance)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19153">
            <a:off x="8653463" y="130175"/>
            <a:ext cx="3429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58" descr="15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284851">
            <a:off x="85725" y="319088"/>
            <a:ext cx="1033463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9596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9" r:id="rId1"/>
    <p:sldLayoutId id="2147484100" r:id="rId2"/>
    <p:sldLayoutId id="2147484101" r:id="rId3"/>
    <p:sldLayoutId id="2147484102" r:id="rId4"/>
    <p:sldLayoutId id="2147484103" r:id="rId5"/>
    <p:sldLayoutId id="2147484104" r:id="rId6"/>
    <p:sldLayoutId id="2147484105" r:id="rId7"/>
    <p:sldLayoutId id="2147484106" r:id="rId8"/>
    <p:sldLayoutId id="2147484107" r:id="rId9"/>
    <p:sldLayoutId id="2147484108" r:id="rId10"/>
    <p:sldLayoutId id="2147484109" r:id="rId11"/>
    <p:sldLayoutId id="2147484110" r:id="rId12"/>
    <p:sldLayoutId id="2147484111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0" descr="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oup 27"/>
          <p:cNvGrpSpPr>
            <a:grpSpLocks/>
          </p:cNvGrpSpPr>
          <p:nvPr/>
        </p:nvGrpSpPr>
        <p:grpSpPr bwMode="auto">
          <a:xfrm>
            <a:off x="6692900" y="228600"/>
            <a:ext cx="2451100" cy="4038600"/>
            <a:chOff x="2964" y="0"/>
            <a:chExt cx="2796" cy="4608"/>
          </a:xfrm>
        </p:grpSpPr>
        <p:pic>
          <p:nvPicPr>
            <p:cNvPr id="1043" name="Picture 24" descr="11"/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4" y="0"/>
              <a:ext cx="2796" cy="4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4" name="Picture 25" descr="12"/>
            <p:cNvPicPr>
              <a:picLocks noChangeAspect="1" noChangeArrowheads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7" y="672"/>
              <a:ext cx="2190" cy="2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28" name="Group 44"/>
          <p:cNvGrpSpPr>
            <a:grpSpLocks/>
          </p:cNvGrpSpPr>
          <p:nvPr/>
        </p:nvGrpSpPr>
        <p:grpSpPr bwMode="auto">
          <a:xfrm flipH="1">
            <a:off x="-19050" y="-57150"/>
            <a:ext cx="9182100" cy="1349375"/>
            <a:chOff x="-12" y="-36"/>
            <a:chExt cx="5784" cy="1035"/>
          </a:xfrm>
        </p:grpSpPr>
        <p:sp>
          <p:nvSpPr>
            <p:cNvPr id="1039" name="Freeform 14"/>
            <p:cNvSpPr>
              <a:spLocks/>
            </p:cNvSpPr>
            <p:nvPr userDrawn="1"/>
          </p:nvSpPr>
          <p:spPr bwMode="gray">
            <a:xfrm>
              <a:off x="-12" y="-4"/>
              <a:ext cx="5778" cy="1003"/>
            </a:xfrm>
            <a:custGeom>
              <a:avLst/>
              <a:gdLst>
                <a:gd name="T0" fmla="*/ 5778 w 5778"/>
                <a:gd name="T1" fmla="*/ 436 h 1215"/>
                <a:gd name="T2" fmla="*/ 2656 w 5778"/>
                <a:gd name="T3" fmla="*/ 455 h 1215"/>
                <a:gd name="T4" fmla="*/ 0 w 5778"/>
                <a:gd name="T5" fmla="*/ 494 h 1215"/>
                <a:gd name="T6" fmla="*/ 12 w 5778"/>
                <a:gd name="T7" fmla="*/ 4 h 1215"/>
                <a:gd name="T8" fmla="*/ 5778 w 5778"/>
                <a:gd name="T9" fmla="*/ 0 h 1215"/>
                <a:gd name="T10" fmla="*/ 5778 w 5778"/>
                <a:gd name="T11" fmla="*/ 436 h 12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78" h="1215">
                  <a:moveTo>
                    <a:pt x="5778" y="640"/>
                  </a:moveTo>
                  <a:cubicBezTo>
                    <a:pt x="4217" y="104"/>
                    <a:pt x="3024" y="562"/>
                    <a:pt x="2656" y="668"/>
                  </a:cubicBezTo>
                  <a:cubicBezTo>
                    <a:pt x="2288" y="774"/>
                    <a:pt x="1066" y="1215"/>
                    <a:pt x="0" y="726"/>
                  </a:cubicBezTo>
                  <a:cubicBezTo>
                    <a:pt x="0" y="726"/>
                    <a:pt x="12" y="292"/>
                    <a:pt x="12" y="6"/>
                  </a:cubicBezTo>
                  <a:cubicBezTo>
                    <a:pt x="2901" y="5"/>
                    <a:pt x="5778" y="0"/>
                    <a:pt x="5778" y="0"/>
                  </a:cubicBezTo>
                  <a:cubicBezTo>
                    <a:pt x="5778" y="227"/>
                    <a:pt x="5778" y="413"/>
                    <a:pt x="5778" y="640"/>
                  </a:cubicBezTo>
                  <a:close/>
                </a:path>
              </a:pathLst>
            </a:custGeom>
            <a:solidFill>
              <a:srgbClr val="000000">
                <a:alpha val="10196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1040" name="Freeform 15"/>
            <p:cNvSpPr>
              <a:spLocks/>
            </p:cNvSpPr>
            <p:nvPr userDrawn="1"/>
          </p:nvSpPr>
          <p:spPr bwMode="gray">
            <a:xfrm flipH="1">
              <a:off x="-3" y="-36"/>
              <a:ext cx="5775" cy="970"/>
            </a:xfrm>
            <a:custGeom>
              <a:avLst/>
              <a:gdLst>
                <a:gd name="T0" fmla="*/ 0 w 5783"/>
                <a:gd name="T1" fmla="*/ 337 h 1176"/>
                <a:gd name="T2" fmla="*/ 3140 w 5783"/>
                <a:gd name="T3" fmla="*/ 450 h 1176"/>
                <a:gd name="T4" fmla="*/ 5767 w 5783"/>
                <a:gd name="T5" fmla="*/ 417 h 1176"/>
                <a:gd name="T6" fmla="*/ 5767 w 5783"/>
                <a:gd name="T7" fmla="*/ 29 h 1176"/>
                <a:gd name="T8" fmla="*/ 0 w 5783"/>
                <a:gd name="T9" fmla="*/ 29 h 1176"/>
                <a:gd name="T10" fmla="*/ 0 w 5783"/>
                <a:gd name="T11" fmla="*/ 337 h 1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83" h="1176">
                  <a:moveTo>
                    <a:pt x="0" y="496"/>
                  </a:moveTo>
                  <a:cubicBezTo>
                    <a:pt x="1405" y="0"/>
                    <a:pt x="2961" y="600"/>
                    <a:pt x="3148" y="662"/>
                  </a:cubicBezTo>
                  <a:cubicBezTo>
                    <a:pt x="3335" y="724"/>
                    <a:pt x="4732" y="1176"/>
                    <a:pt x="5783" y="614"/>
                  </a:cubicBezTo>
                  <a:cubicBezTo>
                    <a:pt x="5783" y="614"/>
                    <a:pt x="5783" y="328"/>
                    <a:pt x="5783" y="42"/>
                  </a:cubicBezTo>
                  <a:cubicBezTo>
                    <a:pt x="2891" y="42"/>
                    <a:pt x="0" y="42"/>
                    <a:pt x="0" y="42"/>
                  </a:cubicBezTo>
                  <a:cubicBezTo>
                    <a:pt x="0" y="269"/>
                    <a:pt x="0" y="269"/>
                    <a:pt x="0" y="49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2" name="Freeform 16"/>
            <p:cNvSpPr>
              <a:spLocks/>
            </p:cNvSpPr>
            <p:nvPr userDrawn="1"/>
          </p:nvSpPr>
          <p:spPr bwMode="hidden">
            <a:xfrm flipH="1">
              <a:off x="-3" y="162"/>
              <a:ext cx="4185" cy="772"/>
            </a:xfrm>
            <a:custGeom>
              <a:avLst/>
              <a:gdLst/>
              <a:ahLst/>
              <a:cxnLst>
                <a:cxn ang="0">
                  <a:pos x="669" y="179"/>
                </a:cxn>
                <a:cxn ang="0">
                  <a:pos x="1538" y="422"/>
                </a:cxn>
                <a:cxn ang="0">
                  <a:pos x="4173" y="374"/>
                </a:cxn>
                <a:cxn ang="0">
                  <a:pos x="4173" y="306"/>
                </a:cxn>
                <a:cxn ang="0">
                  <a:pos x="2845" y="589"/>
                </a:cxn>
                <a:cxn ang="0">
                  <a:pos x="1165" y="85"/>
                </a:cxn>
                <a:cxn ang="0">
                  <a:pos x="0" y="77"/>
                </a:cxn>
                <a:cxn ang="0">
                  <a:pos x="669" y="179"/>
                </a:cxn>
              </a:cxnLst>
              <a:rect l="0" t="0" r="r" b="b"/>
              <a:pathLst>
                <a:path w="4173" h="936">
                  <a:moveTo>
                    <a:pt x="669" y="179"/>
                  </a:moveTo>
                  <a:cubicBezTo>
                    <a:pt x="1122" y="287"/>
                    <a:pt x="1351" y="360"/>
                    <a:pt x="1538" y="422"/>
                  </a:cubicBezTo>
                  <a:cubicBezTo>
                    <a:pt x="1725" y="484"/>
                    <a:pt x="3122" y="936"/>
                    <a:pt x="4173" y="374"/>
                  </a:cubicBezTo>
                  <a:cubicBezTo>
                    <a:pt x="4173" y="374"/>
                    <a:pt x="4173" y="387"/>
                    <a:pt x="4173" y="306"/>
                  </a:cubicBezTo>
                  <a:cubicBezTo>
                    <a:pt x="3957" y="435"/>
                    <a:pt x="3346" y="626"/>
                    <a:pt x="2845" y="589"/>
                  </a:cubicBezTo>
                  <a:cubicBezTo>
                    <a:pt x="2344" y="552"/>
                    <a:pt x="1639" y="170"/>
                    <a:pt x="1165" y="85"/>
                  </a:cubicBezTo>
                  <a:cubicBezTo>
                    <a:pt x="691" y="0"/>
                    <a:pt x="261" y="21"/>
                    <a:pt x="0" y="77"/>
                  </a:cubicBezTo>
                  <a:cubicBezTo>
                    <a:pt x="2" y="84"/>
                    <a:pt x="261" y="92"/>
                    <a:pt x="669" y="17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  <p:sp>
          <p:nvSpPr>
            <p:cNvPr id="1041" name="Freeform 17"/>
            <p:cNvSpPr>
              <a:spLocks/>
            </p:cNvSpPr>
            <p:nvPr userDrawn="1"/>
          </p:nvSpPr>
          <p:spPr bwMode="hidden">
            <a:xfrm flipH="1">
              <a:off x="-2" y="-2"/>
              <a:ext cx="2433" cy="903"/>
            </a:xfrm>
            <a:custGeom>
              <a:avLst/>
              <a:gdLst/>
              <a:ahLst/>
              <a:cxnLst>
                <a:cxn ang="0">
                  <a:pos x="2426" y="1"/>
                </a:cxn>
                <a:cxn ang="0">
                  <a:pos x="2426" y="464"/>
                </a:cxn>
                <a:cxn ang="0">
                  <a:pos x="0" y="0"/>
                </a:cxn>
                <a:cxn ang="0">
                  <a:pos x="2426" y="1"/>
                </a:cxn>
              </a:cxnLst>
              <a:rect l="0" t="0" r="r" b="b"/>
              <a:pathLst>
                <a:path w="2426" h="1095">
                  <a:moveTo>
                    <a:pt x="2426" y="1"/>
                  </a:moveTo>
                  <a:cubicBezTo>
                    <a:pt x="2426" y="232"/>
                    <a:pt x="2426" y="464"/>
                    <a:pt x="2426" y="464"/>
                  </a:cubicBezTo>
                  <a:cubicBezTo>
                    <a:pt x="1216" y="1095"/>
                    <a:pt x="584" y="162"/>
                    <a:pt x="0" y="0"/>
                  </a:cubicBezTo>
                  <a:cubicBezTo>
                    <a:pt x="0" y="0"/>
                    <a:pt x="1213" y="0"/>
                    <a:pt x="2426" y="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</p:grp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6BE61C-2E93-45F2-A1F3-626B787585D3}" type="slidenum">
              <a:rPr lang="en-US" altLang="ru-RU" smtClean="0">
                <a:solidFill>
                  <a:srgbClr val="000000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8075" y="628650"/>
            <a:ext cx="79089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pic>
        <p:nvPicPr>
          <p:cNvPr id="1034" name="Picture 45" descr="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27888" y="877888"/>
            <a:ext cx="1751012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52" descr="1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05800" y="73025"/>
            <a:ext cx="7635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53" descr="15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55642" flipH="1">
            <a:off x="8121650" y="28575"/>
            <a:ext cx="8064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57" descr="logo(trasparance)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19153">
            <a:off x="8653463" y="130175"/>
            <a:ext cx="3429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58" descr="15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284851">
            <a:off x="85725" y="319088"/>
            <a:ext cx="1033463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18138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3" r:id="rId1"/>
    <p:sldLayoutId id="2147484114" r:id="rId2"/>
    <p:sldLayoutId id="2147484115" r:id="rId3"/>
    <p:sldLayoutId id="2147484116" r:id="rId4"/>
    <p:sldLayoutId id="2147484117" r:id="rId5"/>
    <p:sldLayoutId id="2147484118" r:id="rId6"/>
    <p:sldLayoutId id="2147484119" r:id="rId7"/>
    <p:sldLayoutId id="2147484120" r:id="rId8"/>
    <p:sldLayoutId id="2147484121" r:id="rId9"/>
    <p:sldLayoutId id="2147484122" r:id="rId10"/>
    <p:sldLayoutId id="2147484123" r:id="rId11"/>
    <p:sldLayoutId id="2147484124" r:id="rId12"/>
    <p:sldLayoutId id="2147484125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0" descr="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oup 27"/>
          <p:cNvGrpSpPr>
            <a:grpSpLocks/>
          </p:cNvGrpSpPr>
          <p:nvPr/>
        </p:nvGrpSpPr>
        <p:grpSpPr bwMode="auto">
          <a:xfrm>
            <a:off x="6692900" y="228600"/>
            <a:ext cx="2451100" cy="4038600"/>
            <a:chOff x="2964" y="0"/>
            <a:chExt cx="2796" cy="4608"/>
          </a:xfrm>
        </p:grpSpPr>
        <p:pic>
          <p:nvPicPr>
            <p:cNvPr id="1043" name="Picture 24" descr="11"/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4" y="0"/>
              <a:ext cx="2796" cy="4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4" name="Picture 25" descr="12"/>
            <p:cNvPicPr>
              <a:picLocks noChangeAspect="1" noChangeArrowheads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7" y="672"/>
              <a:ext cx="2190" cy="2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28" name="Group 44"/>
          <p:cNvGrpSpPr>
            <a:grpSpLocks/>
          </p:cNvGrpSpPr>
          <p:nvPr/>
        </p:nvGrpSpPr>
        <p:grpSpPr bwMode="auto">
          <a:xfrm flipH="1">
            <a:off x="-19050" y="-57150"/>
            <a:ext cx="9182100" cy="1349375"/>
            <a:chOff x="-12" y="-36"/>
            <a:chExt cx="5784" cy="1035"/>
          </a:xfrm>
        </p:grpSpPr>
        <p:sp>
          <p:nvSpPr>
            <p:cNvPr id="1039" name="Freeform 14"/>
            <p:cNvSpPr>
              <a:spLocks/>
            </p:cNvSpPr>
            <p:nvPr userDrawn="1"/>
          </p:nvSpPr>
          <p:spPr bwMode="gray">
            <a:xfrm>
              <a:off x="-12" y="-4"/>
              <a:ext cx="5778" cy="1003"/>
            </a:xfrm>
            <a:custGeom>
              <a:avLst/>
              <a:gdLst>
                <a:gd name="T0" fmla="*/ 5778 w 5778"/>
                <a:gd name="T1" fmla="*/ 436 h 1215"/>
                <a:gd name="T2" fmla="*/ 2656 w 5778"/>
                <a:gd name="T3" fmla="*/ 455 h 1215"/>
                <a:gd name="T4" fmla="*/ 0 w 5778"/>
                <a:gd name="T5" fmla="*/ 494 h 1215"/>
                <a:gd name="T6" fmla="*/ 12 w 5778"/>
                <a:gd name="T7" fmla="*/ 4 h 1215"/>
                <a:gd name="T8" fmla="*/ 5778 w 5778"/>
                <a:gd name="T9" fmla="*/ 0 h 1215"/>
                <a:gd name="T10" fmla="*/ 5778 w 5778"/>
                <a:gd name="T11" fmla="*/ 436 h 12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78" h="1215">
                  <a:moveTo>
                    <a:pt x="5778" y="640"/>
                  </a:moveTo>
                  <a:cubicBezTo>
                    <a:pt x="4217" y="104"/>
                    <a:pt x="3024" y="562"/>
                    <a:pt x="2656" y="668"/>
                  </a:cubicBezTo>
                  <a:cubicBezTo>
                    <a:pt x="2288" y="774"/>
                    <a:pt x="1066" y="1215"/>
                    <a:pt x="0" y="726"/>
                  </a:cubicBezTo>
                  <a:cubicBezTo>
                    <a:pt x="0" y="726"/>
                    <a:pt x="12" y="292"/>
                    <a:pt x="12" y="6"/>
                  </a:cubicBezTo>
                  <a:cubicBezTo>
                    <a:pt x="2901" y="5"/>
                    <a:pt x="5778" y="0"/>
                    <a:pt x="5778" y="0"/>
                  </a:cubicBezTo>
                  <a:cubicBezTo>
                    <a:pt x="5778" y="227"/>
                    <a:pt x="5778" y="413"/>
                    <a:pt x="5778" y="640"/>
                  </a:cubicBezTo>
                  <a:close/>
                </a:path>
              </a:pathLst>
            </a:custGeom>
            <a:solidFill>
              <a:srgbClr val="000000">
                <a:alpha val="10196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1040" name="Freeform 15"/>
            <p:cNvSpPr>
              <a:spLocks/>
            </p:cNvSpPr>
            <p:nvPr userDrawn="1"/>
          </p:nvSpPr>
          <p:spPr bwMode="gray">
            <a:xfrm flipH="1">
              <a:off x="-3" y="-36"/>
              <a:ext cx="5775" cy="970"/>
            </a:xfrm>
            <a:custGeom>
              <a:avLst/>
              <a:gdLst>
                <a:gd name="T0" fmla="*/ 0 w 5783"/>
                <a:gd name="T1" fmla="*/ 337 h 1176"/>
                <a:gd name="T2" fmla="*/ 3140 w 5783"/>
                <a:gd name="T3" fmla="*/ 450 h 1176"/>
                <a:gd name="T4" fmla="*/ 5767 w 5783"/>
                <a:gd name="T5" fmla="*/ 417 h 1176"/>
                <a:gd name="T6" fmla="*/ 5767 w 5783"/>
                <a:gd name="T7" fmla="*/ 29 h 1176"/>
                <a:gd name="T8" fmla="*/ 0 w 5783"/>
                <a:gd name="T9" fmla="*/ 29 h 1176"/>
                <a:gd name="T10" fmla="*/ 0 w 5783"/>
                <a:gd name="T11" fmla="*/ 337 h 1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83" h="1176">
                  <a:moveTo>
                    <a:pt x="0" y="496"/>
                  </a:moveTo>
                  <a:cubicBezTo>
                    <a:pt x="1405" y="0"/>
                    <a:pt x="2961" y="600"/>
                    <a:pt x="3148" y="662"/>
                  </a:cubicBezTo>
                  <a:cubicBezTo>
                    <a:pt x="3335" y="724"/>
                    <a:pt x="4732" y="1176"/>
                    <a:pt x="5783" y="614"/>
                  </a:cubicBezTo>
                  <a:cubicBezTo>
                    <a:pt x="5783" y="614"/>
                    <a:pt x="5783" y="328"/>
                    <a:pt x="5783" y="42"/>
                  </a:cubicBezTo>
                  <a:cubicBezTo>
                    <a:pt x="2891" y="42"/>
                    <a:pt x="0" y="42"/>
                    <a:pt x="0" y="42"/>
                  </a:cubicBezTo>
                  <a:cubicBezTo>
                    <a:pt x="0" y="269"/>
                    <a:pt x="0" y="269"/>
                    <a:pt x="0" y="49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2" name="Freeform 16"/>
            <p:cNvSpPr>
              <a:spLocks/>
            </p:cNvSpPr>
            <p:nvPr userDrawn="1"/>
          </p:nvSpPr>
          <p:spPr bwMode="hidden">
            <a:xfrm flipH="1">
              <a:off x="-3" y="162"/>
              <a:ext cx="4185" cy="772"/>
            </a:xfrm>
            <a:custGeom>
              <a:avLst/>
              <a:gdLst/>
              <a:ahLst/>
              <a:cxnLst>
                <a:cxn ang="0">
                  <a:pos x="669" y="179"/>
                </a:cxn>
                <a:cxn ang="0">
                  <a:pos x="1538" y="422"/>
                </a:cxn>
                <a:cxn ang="0">
                  <a:pos x="4173" y="374"/>
                </a:cxn>
                <a:cxn ang="0">
                  <a:pos x="4173" y="306"/>
                </a:cxn>
                <a:cxn ang="0">
                  <a:pos x="2845" y="589"/>
                </a:cxn>
                <a:cxn ang="0">
                  <a:pos x="1165" y="85"/>
                </a:cxn>
                <a:cxn ang="0">
                  <a:pos x="0" y="77"/>
                </a:cxn>
                <a:cxn ang="0">
                  <a:pos x="669" y="179"/>
                </a:cxn>
              </a:cxnLst>
              <a:rect l="0" t="0" r="r" b="b"/>
              <a:pathLst>
                <a:path w="4173" h="936">
                  <a:moveTo>
                    <a:pt x="669" y="179"/>
                  </a:moveTo>
                  <a:cubicBezTo>
                    <a:pt x="1122" y="287"/>
                    <a:pt x="1351" y="360"/>
                    <a:pt x="1538" y="422"/>
                  </a:cubicBezTo>
                  <a:cubicBezTo>
                    <a:pt x="1725" y="484"/>
                    <a:pt x="3122" y="936"/>
                    <a:pt x="4173" y="374"/>
                  </a:cubicBezTo>
                  <a:cubicBezTo>
                    <a:pt x="4173" y="374"/>
                    <a:pt x="4173" y="387"/>
                    <a:pt x="4173" y="306"/>
                  </a:cubicBezTo>
                  <a:cubicBezTo>
                    <a:pt x="3957" y="435"/>
                    <a:pt x="3346" y="626"/>
                    <a:pt x="2845" y="589"/>
                  </a:cubicBezTo>
                  <a:cubicBezTo>
                    <a:pt x="2344" y="552"/>
                    <a:pt x="1639" y="170"/>
                    <a:pt x="1165" y="85"/>
                  </a:cubicBezTo>
                  <a:cubicBezTo>
                    <a:pt x="691" y="0"/>
                    <a:pt x="261" y="21"/>
                    <a:pt x="0" y="77"/>
                  </a:cubicBezTo>
                  <a:cubicBezTo>
                    <a:pt x="2" y="84"/>
                    <a:pt x="261" y="92"/>
                    <a:pt x="669" y="17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  <p:sp>
          <p:nvSpPr>
            <p:cNvPr id="1041" name="Freeform 17"/>
            <p:cNvSpPr>
              <a:spLocks/>
            </p:cNvSpPr>
            <p:nvPr userDrawn="1"/>
          </p:nvSpPr>
          <p:spPr bwMode="hidden">
            <a:xfrm flipH="1">
              <a:off x="-2" y="-2"/>
              <a:ext cx="2433" cy="903"/>
            </a:xfrm>
            <a:custGeom>
              <a:avLst/>
              <a:gdLst/>
              <a:ahLst/>
              <a:cxnLst>
                <a:cxn ang="0">
                  <a:pos x="2426" y="1"/>
                </a:cxn>
                <a:cxn ang="0">
                  <a:pos x="2426" y="464"/>
                </a:cxn>
                <a:cxn ang="0">
                  <a:pos x="0" y="0"/>
                </a:cxn>
                <a:cxn ang="0">
                  <a:pos x="2426" y="1"/>
                </a:cxn>
              </a:cxnLst>
              <a:rect l="0" t="0" r="r" b="b"/>
              <a:pathLst>
                <a:path w="2426" h="1095">
                  <a:moveTo>
                    <a:pt x="2426" y="1"/>
                  </a:moveTo>
                  <a:cubicBezTo>
                    <a:pt x="2426" y="232"/>
                    <a:pt x="2426" y="464"/>
                    <a:pt x="2426" y="464"/>
                  </a:cubicBezTo>
                  <a:cubicBezTo>
                    <a:pt x="1216" y="1095"/>
                    <a:pt x="584" y="162"/>
                    <a:pt x="0" y="0"/>
                  </a:cubicBezTo>
                  <a:cubicBezTo>
                    <a:pt x="0" y="0"/>
                    <a:pt x="1213" y="0"/>
                    <a:pt x="2426" y="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</p:grp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6BE61C-2E93-45F2-A1F3-626B787585D3}" type="slidenum">
              <a:rPr lang="en-US" altLang="ru-RU" smtClean="0">
                <a:solidFill>
                  <a:srgbClr val="000000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8075" y="628650"/>
            <a:ext cx="79089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pic>
        <p:nvPicPr>
          <p:cNvPr id="1034" name="Picture 45" descr="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27888" y="877888"/>
            <a:ext cx="1751012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52" descr="1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05800" y="73025"/>
            <a:ext cx="7635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53" descr="15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55642" flipH="1">
            <a:off x="8121650" y="28575"/>
            <a:ext cx="8064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57" descr="logo(trasparance)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19153">
            <a:off x="8653463" y="130175"/>
            <a:ext cx="3429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58" descr="15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284851">
            <a:off x="85725" y="319088"/>
            <a:ext cx="1033463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16216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7" r:id="rId1"/>
    <p:sldLayoutId id="2147484128" r:id="rId2"/>
    <p:sldLayoutId id="2147484129" r:id="rId3"/>
    <p:sldLayoutId id="2147484130" r:id="rId4"/>
    <p:sldLayoutId id="2147484131" r:id="rId5"/>
    <p:sldLayoutId id="2147484132" r:id="rId6"/>
    <p:sldLayoutId id="2147484133" r:id="rId7"/>
    <p:sldLayoutId id="2147484134" r:id="rId8"/>
    <p:sldLayoutId id="2147484135" r:id="rId9"/>
    <p:sldLayoutId id="2147484136" r:id="rId10"/>
    <p:sldLayoutId id="2147484137" r:id="rId11"/>
    <p:sldLayoutId id="2147484138" r:id="rId12"/>
    <p:sldLayoutId id="2147484139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0" descr="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oup 27"/>
          <p:cNvGrpSpPr>
            <a:grpSpLocks/>
          </p:cNvGrpSpPr>
          <p:nvPr/>
        </p:nvGrpSpPr>
        <p:grpSpPr bwMode="auto">
          <a:xfrm>
            <a:off x="6692900" y="228600"/>
            <a:ext cx="2451100" cy="4038600"/>
            <a:chOff x="2964" y="0"/>
            <a:chExt cx="2796" cy="4608"/>
          </a:xfrm>
        </p:grpSpPr>
        <p:pic>
          <p:nvPicPr>
            <p:cNvPr id="1043" name="Picture 24" descr="11"/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4" y="0"/>
              <a:ext cx="2796" cy="4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4" name="Picture 25" descr="12"/>
            <p:cNvPicPr>
              <a:picLocks noChangeAspect="1" noChangeArrowheads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7" y="672"/>
              <a:ext cx="2190" cy="2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28" name="Group 44"/>
          <p:cNvGrpSpPr>
            <a:grpSpLocks/>
          </p:cNvGrpSpPr>
          <p:nvPr/>
        </p:nvGrpSpPr>
        <p:grpSpPr bwMode="auto">
          <a:xfrm flipH="1">
            <a:off x="-19050" y="-57150"/>
            <a:ext cx="9182100" cy="1349375"/>
            <a:chOff x="-12" y="-36"/>
            <a:chExt cx="5784" cy="1035"/>
          </a:xfrm>
        </p:grpSpPr>
        <p:sp>
          <p:nvSpPr>
            <p:cNvPr id="1039" name="Freeform 14"/>
            <p:cNvSpPr>
              <a:spLocks/>
            </p:cNvSpPr>
            <p:nvPr userDrawn="1"/>
          </p:nvSpPr>
          <p:spPr bwMode="gray">
            <a:xfrm>
              <a:off x="-12" y="-4"/>
              <a:ext cx="5778" cy="1003"/>
            </a:xfrm>
            <a:custGeom>
              <a:avLst/>
              <a:gdLst>
                <a:gd name="T0" fmla="*/ 5778 w 5778"/>
                <a:gd name="T1" fmla="*/ 436 h 1215"/>
                <a:gd name="T2" fmla="*/ 2656 w 5778"/>
                <a:gd name="T3" fmla="*/ 455 h 1215"/>
                <a:gd name="T4" fmla="*/ 0 w 5778"/>
                <a:gd name="T5" fmla="*/ 494 h 1215"/>
                <a:gd name="T6" fmla="*/ 12 w 5778"/>
                <a:gd name="T7" fmla="*/ 4 h 1215"/>
                <a:gd name="T8" fmla="*/ 5778 w 5778"/>
                <a:gd name="T9" fmla="*/ 0 h 1215"/>
                <a:gd name="T10" fmla="*/ 5778 w 5778"/>
                <a:gd name="T11" fmla="*/ 436 h 12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78" h="1215">
                  <a:moveTo>
                    <a:pt x="5778" y="640"/>
                  </a:moveTo>
                  <a:cubicBezTo>
                    <a:pt x="4217" y="104"/>
                    <a:pt x="3024" y="562"/>
                    <a:pt x="2656" y="668"/>
                  </a:cubicBezTo>
                  <a:cubicBezTo>
                    <a:pt x="2288" y="774"/>
                    <a:pt x="1066" y="1215"/>
                    <a:pt x="0" y="726"/>
                  </a:cubicBezTo>
                  <a:cubicBezTo>
                    <a:pt x="0" y="726"/>
                    <a:pt x="12" y="292"/>
                    <a:pt x="12" y="6"/>
                  </a:cubicBezTo>
                  <a:cubicBezTo>
                    <a:pt x="2901" y="5"/>
                    <a:pt x="5778" y="0"/>
                    <a:pt x="5778" y="0"/>
                  </a:cubicBezTo>
                  <a:cubicBezTo>
                    <a:pt x="5778" y="227"/>
                    <a:pt x="5778" y="413"/>
                    <a:pt x="5778" y="640"/>
                  </a:cubicBezTo>
                  <a:close/>
                </a:path>
              </a:pathLst>
            </a:custGeom>
            <a:solidFill>
              <a:srgbClr val="000000">
                <a:alpha val="10196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1040" name="Freeform 15"/>
            <p:cNvSpPr>
              <a:spLocks/>
            </p:cNvSpPr>
            <p:nvPr userDrawn="1"/>
          </p:nvSpPr>
          <p:spPr bwMode="gray">
            <a:xfrm flipH="1">
              <a:off x="-3" y="-36"/>
              <a:ext cx="5775" cy="970"/>
            </a:xfrm>
            <a:custGeom>
              <a:avLst/>
              <a:gdLst>
                <a:gd name="T0" fmla="*/ 0 w 5783"/>
                <a:gd name="T1" fmla="*/ 337 h 1176"/>
                <a:gd name="T2" fmla="*/ 3140 w 5783"/>
                <a:gd name="T3" fmla="*/ 450 h 1176"/>
                <a:gd name="T4" fmla="*/ 5767 w 5783"/>
                <a:gd name="T5" fmla="*/ 417 h 1176"/>
                <a:gd name="T6" fmla="*/ 5767 w 5783"/>
                <a:gd name="T7" fmla="*/ 29 h 1176"/>
                <a:gd name="T8" fmla="*/ 0 w 5783"/>
                <a:gd name="T9" fmla="*/ 29 h 1176"/>
                <a:gd name="T10" fmla="*/ 0 w 5783"/>
                <a:gd name="T11" fmla="*/ 337 h 1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83" h="1176">
                  <a:moveTo>
                    <a:pt x="0" y="496"/>
                  </a:moveTo>
                  <a:cubicBezTo>
                    <a:pt x="1405" y="0"/>
                    <a:pt x="2961" y="600"/>
                    <a:pt x="3148" y="662"/>
                  </a:cubicBezTo>
                  <a:cubicBezTo>
                    <a:pt x="3335" y="724"/>
                    <a:pt x="4732" y="1176"/>
                    <a:pt x="5783" y="614"/>
                  </a:cubicBezTo>
                  <a:cubicBezTo>
                    <a:pt x="5783" y="614"/>
                    <a:pt x="5783" y="328"/>
                    <a:pt x="5783" y="42"/>
                  </a:cubicBezTo>
                  <a:cubicBezTo>
                    <a:pt x="2891" y="42"/>
                    <a:pt x="0" y="42"/>
                    <a:pt x="0" y="42"/>
                  </a:cubicBezTo>
                  <a:cubicBezTo>
                    <a:pt x="0" y="269"/>
                    <a:pt x="0" y="269"/>
                    <a:pt x="0" y="49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2" name="Freeform 16"/>
            <p:cNvSpPr>
              <a:spLocks/>
            </p:cNvSpPr>
            <p:nvPr userDrawn="1"/>
          </p:nvSpPr>
          <p:spPr bwMode="hidden">
            <a:xfrm flipH="1">
              <a:off x="-3" y="162"/>
              <a:ext cx="4185" cy="772"/>
            </a:xfrm>
            <a:custGeom>
              <a:avLst/>
              <a:gdLst/>
              <a:ahLst/>
              <a:cxnLst>
                <a:cxn ang="0">
                  <a:pos x="669" y="179"/>
                </a:cxn>
                <a:cxn ang="0">
                  <a:pos x="1538" y="422"/>
                </a:cxn>
                <a:cxn ang="0">
                  <a:pos x="4173" y="374"/>
                </a:cxn>
                <a:cxn ang="0">
                  <a:pos x="4173" y="306"/>
                </a:cxn>
                <a:cxn ang="0">
                  <a:pos x="2845" y="589"/>
                </a:cxn>
                <a:cxn ang="0">
                  <a:pos x="1165" y="85"/>
                </a:cxn>
                <a:cxn ang="0">
                  <a:pos x="0" y="77"/>
                </a:cxn>
                <a:cxn ang="0">
                  <a:pos x="669" y="179"/>
                </a:cxn>
              </a:cxnLst>
              <a:rect l="0" t="0" r="r" b="b"/>
              <a:pathLst>
                <a:path w="4173" h="936">
                  <a:moveTo>
                    <a:pt x="669" y="179"/>
                  </a:moveTo>
                  <a:cubicBezTo>
                    <a:pt x="1122" y="287"/>
                    <a:pt x="1351" y="360"/>
                    <a:pt x="1538" y="422"/>
                  </a:cubicBezTo>
                  <a:cubicBezTo>
                    <a:pt x="1725" y="484"/>
                    <a:pt x="3122" y="936"/>
                    <a:pt x="4173" y="374"/>
                  </a:cubicBezTo>
                  <a:cubicBezTo>
                    <a:pt x="4173" y="374"/>
                    <a:pt x="4173" y="387"/>
                    <a:pt x="4173" y="306"/>
                  </a:cubicBezTo>
                  <a:cubicBezTo>
                    <a:pt x="3957" y="435"/>
                    <a:pt x="3346" y="626"/>
                    <a:pt x="2845" y="589"/>
                  </a:cubicBezTo>
                  <a:cubicBezTo>
                    <a:pt x="2344" y="552"/>
                    <a:pt x="1639" y="170"/>
                    <a:pt x="1165" y="85"/>
                  </a:cubicBezTo>
                  <a:cubicBezTo>
                    <a:pt x="691" y="0"/>
                    <a:pt x="261" y="21"/>
                    <a:pt x="0" y="77"/>
                  </a:cubicBezTo>
                  <a:cubicBezTo>
                    <a:pt x="2" y="84"/>
                    <a:pt x="261" y="92"/>
                    <a:pt x="669" y="17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  <p:sp>
          <p:nvSpPr>
            <p:cNvPr id="1041" name="Freeform 17"/>
            <p:cNvSpPr>
              <a:spLocks/>
            </p:cNvSpPr>
            <p:nvPr userDrawn="1"/>
          </p:nvSpPr>
          <p:spPr bwMode="hidden">
            <a:xfrm flipH="1">
              <a:off x="-2" y="-2"/>
              <a:ext cx="2433" cy="903"/>
            </a:xfrm>
            <a:custGeom>
              <a:avLst/>
              <a:gdLst/>
              <a:ahLst/>
              <a:cxnLst>
                <a:cxn ang="0">
                  <a:pos x="2426" y="1"/>
                </a:cxn>
                <a:cxn ang="0">
                  <a:pos x="2426" y="464"/>
                </a:cxn>
                <a:cxn ang="0">
                  <a:pos x="0" y="0"/>
                </a:cxn>
                <a:cxn ang="0">
                  <a:pos x="2426" y="1"/>
                </a:cxn>
              </a:cxnLst>
              <a:rect l="0" t="0" r="r" b="b"/>
              <a:pathLst>
                <a:path w="2426" h="1095">
                  <a:moveTo>
                    <a:pt x="2426" y="1"/>
                  </a:moveTo>
                  <a:cubicBezTo>
                    <a:pt x="2426" y="232"/>
                    <a:pt x="2426" y="464"/>
                    <a:pt x="2426" y="464"/>
                  </a:cubicBezTo>
                  <a:cubicBezTo>
                    <a:pt x="1216" y="1095"/>
                    <a:pt x="584" y="162"/>
                    <a:pt x="0" y="0"/>
                  </a:cubicBezTo>
                  <a:cubicBezTo>
                    <a:pt x="0" y="0"/>
                    <a:pt x="1213" y="0"/>
                    <a:pt x="2426" y="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</p:grp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6BE61C-2E93-45F2-A1F3-626B787585D3}" type="slidenum">
              <a:rPr lang="en-US" altLang="ru-RU" smtClean="0">
                <a:solidFill>
                  <a:srgbClr val="000000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8075" y="628650"/>
            <a:ext cx="79089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pic>
        <p:nvPicPr>
          <p:cNvPr id="1034" name="Picture 45" descr="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27888" y="877888"/>
            <a:ext cx="1751012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52" descr="1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05800" y="73025"/>
            <a:ext cx="7635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53" descr="15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55642" flipH="1">
            <a:off x="8121650" y="28575"/>
            <a:ext cx="8064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57" descr="logo(trasparance)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19153">
            <a:off x="8653463" y="130175"/>
            <a:ext cx="3429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58" descr="15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284851">
            <a:off x="85725" y="319088"/>
            <a:ext cx="1033463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1065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  <p:sldLayoutId id="2147484152" r:id="rId12"/>
    <p:sldLayoutId id="2147484153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0" descr="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oup 27"/>
          <p:cNvGrpSpPr>
            <a:grpSpLocks/>
          </p:cNvGrpSpPr>
          <p:nvPr/>
        </p:nvGrpSpPr>
        <p:grpSpPr bwMode="auto">
          <a:xfrm>
            <a:off x="6692900" y="228600"/>
            <a:ext cx="2451100" cy="4038600"/>
            <a:chOff x="2964" y="0"/>
            <a:chExt cx="2796" cy="4608"/>
          </a:xfrm>
        </p:grpSpPr>
        <p:pic>
          <p:nvPicPr>
            <p:cNvPr id="1043" name="Picture 24" descr="11"/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4" y="0"/>
              <a:ext cx="2796" cy="4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4" name="Picture 25" descr="12"/>
            <p:cNvPicPr>
              <a:picLocks noChangeAspect="1" noChangeArrowheads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7" y="672"/>
              <a:ext cx="2190" cy="2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28" name="Group 44"/>
          <p:cNvGrpSpPr>
            <a:grpSpLocks/>
          </p:cNvGrpSpPr>
          <p:nvPr/>
        </p:nvGrpSpPr>
        <p:grpSpPr bwMode="auto">
          <a:xfrm flipH="1">
            <a:off x="-19050" y="-57150"/>
            <a:ext cx="9182100" cy="1349375"/>
            <a:chOff x="-12" y="-36"/>
            <a:chExt cx="5784" cy="1035"/>
          </a:xfrm>
        </p:grpSpPr>
        <p:sp>
          <p:nvSpPr>
            <p:cNvPr id="1039" name="Freeform 14"/>
            <p:cNvSpPr>
              <a:spLocks/>
            </p:cNvSpPr>
            <p:nvPr userDrawn="1"/>
          </p:nvSpPr>
          <p:spPr bwMode="gray">
            <a:xfrm>
              <a:off x="-12" y="-4"/>
              <a:ext cx="5778" cy="1003"/>
            </a:xfrm>
            <a:custGeom>
              <a:avLst/>
              <a:gdLst>
                <a:gd name="T0" fmla="*/ 5778 w 5778"/>
                <a:gd name="T1" fmla="*/ 436 h 1215"/>
                <a:gd name="T2" fmla="*/ 2656 w 5778"/>
                <a:gd name="T3" fmla="*/ 455 h 1215"/>
                <a:gd name="T4" fmla="*/ 0 w 5778"/>
                <a:gd name="T5" fmla="*/ 494 h 1215"/>
                <a:gd name="T6" fmla="*/ 12 w 5778"/>
                <a:gd name="T7" fmla="*/ 4 h 1215"/>
                <a:gd name="T8" fmla="*/ 5778 w 5778"/>
                <a:gd name="T9" fmla="*/ 0 h 1215"/>
                <a:gd name="T10" fmla="*/ 5778 w 5778"/>
                <a:gd name="T11" fmla="*/ 436 h 12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78" h="1215">
                  <a:moveTo>
                    <a:pt x="5778" y="640"/>
                  </a:moveTo>
                  <a:cubicBezTo>
                    <a:pt x="4217" y="104"/>
                    <a:pt x="3024" y="562"/>
                    <a:pt x="2656" y="668"/>
                  </a:cubicBezTo>
                  <a:cubicBezTo>
                    <a:pt x="2288" y="774"/>
                    <a:pt x="1066" y="1215"/>
                    <a:pt x="0" y="726"/>
                  </a:cubicBezTo>
                  <a:cubicBezTo>
                    <a:pt x="0" y="726"/>
                    <a:pt x="12" y="292"/>
                    <a:pt x="12" y="6"/>
                  </a:cubicBezTo>
                  <a:cubicBezTo>
                    <a:pt x="2901" y="5"/>
                    <a:pt x="5778" y="0"/>
                    <a:pt x="5778" y="0"/>
                  </a:cubicBezTo>
                  <a:cubicBezTo>
                    <a:pt x="5778" y="227"/>
                    <a:pt x="5778" y="413"/>
                    <a:pt x="5778" y="640"/>
                  </a:cubicBezTo>
                  <a:close/>
                </a:path>
              </a:pathLst>
            </a:custGeom>
            <a:solidFill>
              <a:srgbClr val="000000">
                <a:alpha val="10196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1040" name="Freeform 15"/>
            <p:cNvSpPr>
              <a:spLocks/>
            </p:cNvSpPr>
            <p:nvPr userDrawn="1"/>
          </p:nvSpPr>
          <p:spPr bwMode="gray">
            <a:xfrm flipH="1">
              <a:off x="-3" y="-36"/>
              <a:ext cx="5775" cy="970"/>
            </a:xfrm>
            <a:custGeom>
              <a:avLst/>
              <a:gdLst>
                <a:gd name="T0" fmla="*/ 0 w 5783"/>
                <a:gd name="T1" fmla="*/ 337 h 1176"/>
                <a:gd name="T2" fmla="*/ 3140 w 5783"/>
                <a:gd name="T3" fmla="*/ 450 h 1176"/>
                <a:gd name="T4" fmla="*/ 5767 w 5783"/>
                <a:gd name="T5" fmla="*/ 417 h 1176"/>
                <a:gd name="T6" fmla="*/ 5767 w 5783"/>
                <a:gd name="T7" fmla="*/ 29 h 1176"/>
                <a:gd name="T8" fmla="*/ 0 w 5783"/>
                <a:gd name="T9" fmla="*/ 29 h 1176"/>
                <a:gd name="T10" fmla="*/ 0 w 5783"/>
                <a:gd name="T11" fmla="*/ 337 h 1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83" h="1176">
                  <a:moveTo>
                    <a:pt x="0" y="496"/>
                  </a:moveTo>
                  <a:cubicBezTo>
                    <a:pt x="1405" y="0"/>
                    <a:pt x="2961" y="600"/>
                    <a:pt x="3148" y="662"/>
                  </a:cubicBezTo>
                  <a:cubicBezTo>
                    <a:pt x="3335" y="724"/>
                    <a:pt x="4732" y="1176"/>
                    <a:pt x="5783" y="614"/>
                  </a:cubicBezTo>
                  <a:cubicBezTo>
                    <a:pt x="5783" y="614"/>
                    <a:pt x="5783" y="328"/>
                    <a:pt x="5783" y="42"/>
                  </a:cubicBezTo>
                  <a:cubicBezTo>
                    <a:pt x="2891" y="42"/>
                    <a:pt x="0" y="42"/>
                    <a:pt x="0" y="42"/>
                  </a:cubicBezTo>
                  <a:cubicBezTo>
                    <a:pt x="0" y="269"/>
                    <a:pt x="0" y="269"/>
                    <a:pt x="0" y="49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2" name="Freeform 16"/>
            <p:cNvSpPr>
              <a:spLocks/>
            </p:cNvSpPr>
            <p:nvPr userDrawn="1"/>
          </p:nvSpPr>
          <p:spPr bwMode="hidden">
            <a:xfrm flipH="1">
              <a:off x="-3" y="162"/>
              <a:ext cx="4185" cy="772"/>
            </a:xfrm>
            <a:custGeom>
              <a:avLst/>
              <a:gdLst/>
              <a:ahLst/>
              <a:cxnLst>
                <a:cxn ang="0">
                  <a:pos x="669" y="179"/>
                </a:cxn>
                <a:cxn ang="0">
                  <a:pos x="1538" y="422"/>
                </a:cxn>
                <a:cxn ang="0">
                  <a:pos x="4173" y="374"/>
                </a:cxn>
                <a:cxn ang="0">
                  <a:pos x="4173" y="306"/>
                </a:cxn>
                <a:cxn ang="0">
                  <a:pos x="2845" y="589"/>
                </a:cxn>
                <a:cxn ang="0">
                  <a:pos x="1165" y="85"/>
                </a:cxn>
                <a:cxn ang="0">
                  <a:pos x="0" y="77"/>
                </a:cxn>
                <a:cxn ang="0">
                  <a:pos x="669" y="179"/>
                </a:cxn>
              </a:cxnLst>
              <a:rect l="0" t="0" r="r" b="b"/>
              <a:pathLst>
                <a:path w="4173" h="936">
                  <a:moveTo>
                    <a:pt x="669" y="179"/>
                  </a:moveTo>
                  <a:cubicBezTo>
                    <a:pt x="1122" y="287"/>
                    <a:pt x="1351" y="360"/>
                    <a:pt x="1538" y="422"/>
                  </a:cubicBezTo>
                  <a:cubicBezTo>
                    <a:pt x="1725" y="484"/>
                    <a:pt x="3122" y="936"/>
                    <a:pt x="4173" y="374"/>
                  </a:cubicBezTo>
                  <a:cubicBezTo>
                    <a:pt x="4173" y="374"/>
                    <a:pt x="4173" y="387"/>
                    <a:pt x="4173" y="306"/>
                  </a:cubicBezTo>
                  <a:cubicBezTo>
                    <a:pt x="3957" y="435"/>
                    <a:pt x="3346" y="626"/>
                    <a:pt x="2845" y="589"/>
                  </a:cubicBezTo>
                  <a:cubicBezTo>
                    <a:pt x="2344" y="552"/>
                    <a:pt x="1639" y="170"/>
                    <a:pt x="1165" y="85"/>
                  </a:cubicBezTo>
                  <a:cubicBezTo>
                    <a:pt x="691" y="0"/>
                    <a:pt x="261" y="21"/>
                    <a:pt x="0" y="77"/>
                  </a:cubicBezTo>
                  <a:cubicBezTo>
                    <a:pt x="2" y="84"/>
                    <a:pt x="261" y="92"/>
                    <a:pt x="669" y="17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  <p:sp>
          <p:nvSpPr>
            <p:cNvPr id="1041" name="Freeform 17"/>
            <p:cNvSpPr>
              <a:spLocks/>
            </p:cNvSpPr>
            <p:nvPr userDrawn="1"/>
          </p:nvSpPr>
          <p:spPr bwMode="hidden">
            <a:xfrm flipH="1">
              <a:off x="-2" y="-2"/>
              <a:ext cx="2433" cy="903"/>
            </a:xfrm>
            <a:custGeom>
              <a:avLst/>
              <a:gdLst/>
              <a:ahLst/>
              <a:cxnLst>
                <a:cxn ang="0">
                  <a:pos x="2426" y="1"/>
                </a:cxn>
                <a:cxn ang="0">
                  <a:pos x="2426" y="464"/>
                </a:cxn>
                <a:cxn ang="0">
                  <a:pos x="0" y="0"/>
                </a:cxn>
                <a:cxn ang="0">
                  <a:pos x="2426" y="1"/>
                </a:cxn>
              </a:cxnLst>
              <a:rect l="0" t="0" r="r" b="b"/>
              <a:pathLst>
                <a:path w="2426" h="1095">
                  <a:moveTo>
                    <a:pt x="2426" y="1"/>
                  </a:moveTo>
                  <a:cubicBezTo>
                    <a:pt x="2426" y="232"/>
                    <a:pt x="2426" y="464"/>
                    <a:pt x="2426" y="464"/>
                  </a:cubicBezTo>
                  <a:cubicBezTo>
                    <a:pt x="1216" y="1095"/>
                    <a:pt x="584" y="162"/>
                    <a:pt x="0" y="0"/>
                  </a:cubicBezTo>
                  <a:cubicBezTo>
                    <a:pt x="0" y="0"/>
                    <a:pt x="1213" y="0"/>
                    <a:pt x="2426" y="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</p:grp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6BE61C-2E93-45F2-A1F3-626B787585D3}" type="slidenum">
              <a:rPr lang="en-US" altLang="ru-RU" smtClean="0">
                <a:solidFill>
                  <a:srgbClr val="000000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8075" y="628650"/>
            <a:ext cx="79089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pic>
        <p:nvPicPr>
          <p:cNvPr id="1034" name="Picture 45" descr="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27888" y="877888"/>
            <a:ext cx="1751012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52" descr="1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05800" y="73025"/>
            <a:ext cx="7635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53" descr="15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55642" flipH="1">
            <a:off x="8121650" y="28575"/>
            <a:ext cx="8064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57" descr="logo(trasparance)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19153">
            <a:off x="8653463" y="130175"/>
            <a:ext cx="3429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58" descr="15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284851">
            <a:off x="85725" y="319088"/>
            <a:ext cx="1033463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33936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9" r:id="rId1"/>
    <p:sldLayoutId id="2147484170" r:id="rId2"/>
    <p:sldLayoutId id="2147484171" r:id="rId3"/>
    <p:sldLayoutId id="2147484172" r:id="rId4"/>
    <p:sldLayoutId id="2147484173" r:id="rId5"/>
    <p:sldLayoutId id="2147484174" r:id="rId6"/>
    <p:sldLayoutId id="2147484175" r:id="rId7"/>
    <p:sldLayoutId id="2147484176" r:id="rId8"/>
    <p:sldLayoutId id="2147484177" r:id="rId9"/>
    <p:sldLayoutId id="2147484178" r:id="rId10"/>
    <p:sldLayoutId id="2147484179" r:id="rId11"/>
    <p:sldLayoutId id="2147484180" r:id="rId12"/>
    <p:sldLayoutId id="2147484181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0" descr="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oup 27"/>
          <p:cNvGrpSpPr>
            <a:grpSpLocks/>
          </p:cNvGrpSpPr>
          <p:nvPr/>
        </p:nvGrpSpPr>
        <p:grpSpPr bwMode="auto">
          <a:xfrm>
            <a:off x="6692900" y="228600"/>
            <a:ext cx="2451100" cy="4038600"/>
            <a:chOff x="2964" y="0"/>
            <a:chExt cx="2796" cy="4608"/>
          </a:xfrm>
        </p:grpSpPr>
        <p:pic>
          <p:nvPicPr>
            <p:cNvPr id="1043" name="Picture 24" descr="11"/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4" y="0"/>
              <a:ext cx="2796" cy="4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4" name="Picture 25" descr="12"/>
            <p:cNvPicPr>
              <a:picLocks noChangeAspect="1" noChangeArrowheads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7" y="672"/>
              <a:ext cx="2190" cy="2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28" name="Group 44"/>
          <p:cNvGrpSpPr>
            <a:grpSpLocks/>
          </p:cNvGrpSpPr>
          <p:nvPr/>
        </p:nvGrpSpPr>
        <p:grpSpPr bwMode="auto">
          <a:xfrm flipH="1">
            <a:off x="-19050" y="-57150"/>
            <a:ext cx="9182100" cy="1349375"/>
            <a:chOff x="-12" y="-36"/>
            <a:chExt cx="5784" cy="1035"/>
          </a:xfrm>
        </p:grpSpPr>
        <p:sp>
          <p:nvSpPr>
            <p:cNvPr id="1039" name="Freeform 14"/>
            <p:cNvSpPr>
              <a:spLocks/>
            </p:cNvSpPr>
            <p:nvPr userDrawn="1"/>
          </p:nvSpPr>
          <p:spPr bwMode="gray">
            <a:xfrm>
              <a:off x="-12" y="-4"/>
              <a:ext cx="5778" cy="1003"/>
            </a:xfrm>
            <a:custGeom>
              <a:avLst/>
              <a:gdLst>
                <a:gd name="T0" fmla="*/ 5778 w 5778"/>
                <a:gd name="T1" fmla="*/ 436 h 1215"/>
                <a:gd name="T2" fmla="*/ 2656 w 5778"/>
                <a:gd name="T3" fmla="*/ 455 h 1215"/>
                <a:gd name="T4" fmla="*/ 0 w 5778"/>
                <a:gd name="T5" fmla="*/ 494 h 1215"/>
                <a:gd name="T6" fmla="*/ 12 w 5778"/>
                <a:gd name="T7" fmla="*/ 4 h 1215"/>
                <a:gd name="T8" fmla="*/ 5778 w 5778"/>
                <a:gd name="T9" fmla="*/ 0 h 1215"/>
                <a:gd name="T10" fmla="*/ 5778 w 5778"/>
                <a:gd name="T11" fmla="*/ 436 h 12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78" h="1215">
                  <a:moveTo>
                    <a:pt x="5778" y="640"/>
                  </a:moveTo>
                  <a:cubicBezTo>
                    <a:pt x="4217" y="104"/>
                    <a:pt x="3024" y="562"/>
                    <a:pt x="2656" y="668"/>
                  </a:cubicBezTo>
                  <a:cubicBezTo>
                    <a:pt x="2288" y="774"/>
                    <a:pt x="1066" y="1215"/>
                    <a:pt x="0" y="726"/>
                  </a:cubicBezTo>
                  <a:cubicBezTo>
                    <a:pt x="0" y="726"/>
                    <a:pt x="12" y="292"/>
                    <a:pt x="12" y="6"/>
                  </a:cubicBezTo>
                  <a:cubicBezTo>
                    <a:pt x="2901" y="5"/>
                    <a:pt x="5778" y="0"/>
                    <a:pt x="5778" y="0"/>
                  </a:cubicBezTo>
                  <a:cubicBezTo>
                    <a:pt x="5778" y="227"/>
                    <a:pt x="5778" y="413"/>
                    <a:pt x="5778" y="640"/>
                  </a:cubicBezTo>
                  <a:close/>
                </a:path>
              </a:pathLst>
            </a:custGeom>
            <a:solidFill>
              <a:srgbClr val="000000">
                <a:alpha val="10196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1040" name="Freeform 15"/>
            <p:cNvSpPr>
              <a:spLocks/>
            </p:cNvSpPr>
            <p:nvPr userDrawn="1"/>
          </p:nvSpPr>
          <p:spPr bwMode="gray">
            <a:xfrm flipH="1">
              <a:off x="-3" y="-36"/>
              <a:ext cx="5775" cy="970"/>
            </a:xfrm>
            <a:custGeom>
              <a:avLst/>
              <a:gdLst>
                <a:gd name="T0" fmla="*/ 0 w 5783"/>
                <a:gd name="T1" fmla="*/ 337 h 1176"/>
                <a:gd name="T2" fmla="*/ 3140 w 5783"/>
                <a:gd name="T3" fmla="*/ 450 h 1176"/>
                <a:gd name="T4" fmla="*/ 5767 w 5783"/>
                <a:gd name="T5" fmla="*/ 417 h 1176"/>
                <a:gd name="T6" fmla="*/ 5767 w 5783"/>
                <a:gd name="T7" fmla="*/ 29 h 1176"/>
                <a:gd name="T8" fmla="*/ 0 w 5783"/>
                <a:gd name="T9" fmla="*/ 29 h 1176"/>
                <a:gd name="T10" fmla="*/ 0 w 5783"/>
                <a:gd name="T11" fmla="*/ 337 h 1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83" h="1176">
                  <a:moveTo>
                    <a:pt x="0" y="496"/>
                  </a:moveTo>
                  <a:cubicBezTo>
                    <a:pt x="1405" y="0"/>
                    <a:pt x="2961" y="600"/>
                    <a:pt x="3148" y="662"/>
                  </a:cubicBezTo>
                  <a:cubicBezTo>
                    <a:pt x="3335" y="724"/>
                    <a:pt x="4732" y="1176"/>
                    <a:pt x="5783" y="614"/>
                  </a:cubicBezTo>
                  <a:cubicBezTo>
                    <a:pt x="5783" y="614"/>
                    <a:pt x="5783" y="328"/>
                    <a:pt x="5783" y="42"/>
                  </a:cubicBezTo>
                  <a:cubicBezTo>
                    <a:pt x="2891" y="42"/>
                    <a:pt x="0" y="42"/>
                    <a:pt x="0" y="42"/>
                  </a:cubicBezTo>
                  <a:cubicBezTo>
                    <a:pt x="0" y="269"/>
                    <a:pt x="0" y="269"/>
                    <a:pt x="0" y="49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2" name="Freeform 16"/>
            <p:cNvSpPr>
              <a:spLocks/>
            </p:cNvSpPr>
            <p:nvPr userDrawn="1"/>
          </p:nvSpPr>
          <p:spPr bwMode="hidden">
            <a:xfrm flipH="1">
              <a:off x="-3" y="162"/>
              <a:ext cx="4185" cy="772"/>
            </a:xfrm>
            <a:custGeom>
              <a:avLst/>
              <a:gdLst/>
              <a:ahLst/>
              <a:cxnLst>
                <a:cxn ang="0">
                  <a:pos x="669" y="179"/>
                </a:cxn>
                <a:cxn ang="0">
                  <a:pos x="1538" y="422"/>
                </a:cxn>
                <a:cxn ang="0">
                  <a:pos x="4173" y="374"/>
                </a:cxn>
                <a:cxn ang="0">
                  <a:pos x="4173" y="306"/>
                </a:cxn>
                <a:cxn ang="0">
                  <a:pos x="2845" y="589"/>
                </a:cxn>
                <a:cxn ang="0">
                  <a:pos x="1165" y="85"/>
                </a:cxn>
                <a:cxn ang="0">
                  <a:pos x="0" y="77"/>
                </a:cxn>
                <a:cxn ang="0">
                  <a:pos x="669" y="179"/>
                </a:cxn>
              </a:cxnLst>
              <a:rect l="0" t="0" r="r" b="b"/>
              <a:pathLst>
                <a:path w="4173" h="936">
                  <a:moveTo>
                    <a:pt x="669" y="179"/>
                  </a:moveTo>
                  <a:cubicBezTo>
                    <a:pt x="1122" y="287"/>
                    <a:pt x="1351" y="360"/>
                    <a:pt x="1538" y="422"/>
                  </a:cubicBezTo>
                  <a:cubicBezTo>
                    <a:pt x="1725" y="484"/>
                    <a:pt x="3122" y="936"/>
                    <a:pt x="4173" y="374"/>
                  </a:cubicBezTo>
                  <a:cubicBezTo>
                    <a:pt x="4173" y="374"/>
                    <a:pt x="4173" y="387"/>
                    <a:pt x="4173" y="306"/>
                  </a:cubicBezTo>
                  <a:cubicBezTo>
                    <a:pt x="3957" y="435"/>
                    <a:pt x="3346" y="626"/>
                    <a:pt x="2845" y="589"/>
                  </a:cubicBezTo>
                  <a:cubicBezTo>
                    <a:pt x="2344" y="552"/>
                    <a:pt x="1639" y="170"/>
                    <a:pt x="1165" y="85"/>
                  </a:cubicBezTo>
                  <a:cubicBezTo>
                    <a:pt x="691" y="0"/>
                    <a:pt x="261" y="21"/>
                    <a:pt x="0" y="77"/>
                  </a:cubicBezTo>
                  <a:cubicBezTo>
                    <a:pt x="2" y="84"/>
                    <a:pt x="261" y="92"/>
                    <a:pt x="669" y="17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  <p:sp>
          <p:nvSpPr>
            <p:cNvPr id="1041" name="Freeform 17"/>
            <p:cNvSpPr>
              <a:spLocks/>
            </p:cNvSpPr>
            <p:nvPr userDrawn="1"/>
          </p:nvSpPr>
          <p:spPr bwMode="hidden">
            <a:xfrm flipH="1">
              <a:off x="-2" y="-2"/>
              <a:ext cx="2433" cy="903"/>
            </a:xfrm>
            <a:custGeom>
              <a:avLst/>
              <a:gdLst/>
              <a:ahLst/>
              <a:cxnLst>
                <a:cxn ang="0">
                  <a:pos x="2426" y="1"/>
                </a:cxn>
                <a:cxn ang="0">
                  <a:pos x="2426" y="464"/>
                </a:cxn>
                <a:cxn ang="0">
                  <a:pos x="0" y="0"/>
                </a:cxn>
                <a:cxn ang="0">
                  <a:pos x="2426" y="1"/>
                </a:cxn>
              </a:cxnLst>
              <a:rect l="0" t="0" r="r" b="b"/>
              <a:pathLst>
                <a:path w="2426" h="1095">
                  <a:moveTo>
                    <a:pt x="2426" y="1"/>
                  </a:moveTo>
                  <a:cubicBezTo>
                    <a:pt x="2426" y="232"/>
                    <a:pt x="2426" y="464"/>
                    <a:pt x="2426" y="464"/>
                  </a:cubicBezTo>
                  <a:cubicBezTo>
                    <a:pt x="1216" y="1095"/>
                    <a:pt x="584" y="162"/>
                    <a:pt x="0" y="0"/>
                  </a:cubicBezTo>
                  <a:cubicBezTo>
                    <a:pt x="0" y="0"/>
                    <a:pt x="1213" y="0"/>
                    <a:pt x="2426" y="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</p:grp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6BE61C-2E93-45F2-A1F3-626B787585D3}" type="slidenum">
              <a:rPr lang="en-US" altLang="ru-RU" smtClean="0">
                <a:solidFill>
                  <a:srgbClr val="000000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8075" y="628650"/>
            <a:ext cx="79089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pic>
        <p:nvPicPr>
          <p:cNvPr id="1034" name="Picture 45" descr="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27888" y="877888"/>
            <a:ext cx="1751012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52" descr="1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05800" y="73025"/>
            <a:ext cx="7635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53" descr="15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55642" flipH="1">
            <a:off x="8121650" y="28575"/>
            <a:ext cx="8064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57" descr="logo(trasparance)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19153">
            <a:off x="8653463" y="130175"/>
            <a:ext cx="3429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58" descr="15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284851">
            <a:off x="85725" y="319088"/>
            <a:ext cx="1033463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07108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0" descr="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oup 27"/>
          <p:cNvGrpSpPr>
            <a:grpSpLocks/>
          </p:cNvGrpSpPr>
          <p:nvPr/>
        </p:nvGrpSpPr>
        <p:grpSpPr bwMode="auto">
          <a:xfrm>
            <a:off x="6692900" y="228600"/>
            <a:ext cx="2451100" cy="4038600"/>
            <a:chOff x="2964" y="0"/>
            <a:chExt cx="2796" cy="4608"/>
          </a:xfrm>
        </p:grpSpPr>
        <p:pic>
          <p:nvPicPr>
            <p:cNvPr id="1043" name="Picture 24" descr="11"/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4" y="0"/>
              <a:ext cx="2796" cy="4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4" name="Picture 25" descr="12"/>
            <p:cNvPicPr>
              <a:picLocks noChangeAspect="1" noChangeArrowheads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7" y="672"/>
              <a:ext cx="2190" cy="2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28" name="Group 44"/>
          <p:cNvGrpSpPr>
            <a:grpSpLocks/>
          </p:cNvGrpSpPr>
          <p:nvPr/>
        </p:nvGrpSpPr>
        <p:grpSpPr bwMode="auto">
          <a:xfrm flipH="1">
            <a:off x="-19050" y="-57150"/>
            <a:ext cx="9182100" cy="1349375"/>
            <a:chOff x="-12" y="-36"/>
            <a:chExt cx="5784" cy="1035"/>
          </a:xfrm>
        </p:grpSpPr>
        <p:sp>
          <p:nvSpPr>
            <p:cNvPr id="1039" name="Freeform 14"/>
            <p:cNvSpPr>
              <a:spLocks/>
            </p:cNvSpPr>
            <p:nvPr userDrawn="1"/>
          </p:nvSpPr>
          <p:spPr bwMode="gray">
            <a:xfrm>
              <a:off x="-12" y="-4"/>
              <a:ext cx="5778" cy="1003"/>
            </a:xfrm>
            <a:custGeom>
              <a:avLst/>
              <a:gdLst>
                <a:gd name="T0" fmla="*/ 5778 w 5778"/>
                <a:gd name="T1" fmla="*/ 436 h 1215"/>
                <a:gd name="T2" fmla="*/ 2656 w 5778"/>
                <a:gd name="T3" fmla="*/ 455 h 1215"/>
                <a:gd name="T4" fmla="*/ 0 w 5778"/>
                <a:gd name="T5" fmla="*/ 494 h 1215"/>
                <a:gd name="T6" fmla="*/ 12 w 5778"/>
                <a:gd name="T7" fmla="*/ 4 h 1215"/>
                <a:gd name="T8" fmla="*/ 5778 w 5778"/>
                <a:gd name="T9" fmla="*/ 0 h 1215"/>
                <a:gd name="T10" fmla="*/ 5778 w 5778"/>
                <a:gd name="T11" fmla="*/ 436 h 12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78" h="1215">
                  <a:moveTo>
                    <a:pt x="5778" y="640"/>
                  </a:moveTo>
                  <a:cubicBezTo>
                    <a:pt x="4217" y="104"/>
                    <a:pt x="3024" y="562"/>
                    <a:pt x="2656" y="668"/>
                  </a:cubicBezTo>
                  <a:cubicBezTo>
                    <a:pt x="2288" y="774"/>
                    <a:pt x="1066" y="1215"/>
                    <a:pt x="0" y="726"/>
                  </a:cubicBezTo>
                  <a:cubicBezTo>
                    <a:pt x="0" y="726"/>
                    <a:pt x="12" y="292"/>
                    <a:pt x="12" y="6"/>
                  </a:cubicBezTo>
                  <a:cubicBezTo>
                    <a:pt x="2901" y="5"/>
                    <a:pt x="5778" y="0"/>
                    <a:pt x="5778" y="0"/>
                  </a:cubicBezTo>
                  <a:cubicBezTo>
                    <a:pt x="5778" y="227"/>
                    <a:pt x="5778" y="413"/>
                    <a:pt x="5778" y="640"/>
                  </a:cubicBezTo>
                  <a:close/>
                </a:path>
              </a:pathLst>
            </a:custGeom>
            <a:solidFill>
              <a:srgbClr val="000000">
                <a:alpha val="10196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1040" name="Freeform 15"/>
            <p:cNvSpPr>
              <a:spLocks/>
            </p:cNvSpPr>
            <p:nvPr userDrawn="1"/>
          </p:nvSpPr>
          <p:spPr bwMode="gray">
            <a:xfrm flipH="1">
              <a:off x="-3" y="-36"/>
              <a:ext cx="5775" cy="970"/>
            </a:xfrm>
            <a:custGeom>
              <a:avLst/>
              <a:gdLst>
                <a:gd name="T0" fmla="*/ 0 w 5783"/>
                <a:gd name="T1" fmla="*/ 337 h 1176"/>
                <a:gd name="T2" fmla="*/ 3140 w 5783"/>
                <a:gd name="T3" fmla="*/ 450 h 1176"/>
                <a:gd name="T4" fmla="*/ 5767 w 5783"/>
                <a:gd name="T5" fmla="*/ 417 h 1176"/>
                <a:gd name="T6" fmla="*/ 5767 w 5783"/>
                <a:gd name="T7" fmla="*/ 29 h 1176"/>
                <a:gd name="T8" fmla="*/ 0 w 5783"/>
                <a:gd name="T9" fmla="*/ 29 h 1176"/>
                <a:gd name="T10" fmla="*/ 0 w 5783"/>
                <a:gd name="T11" fmla="*/ 337 h 1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83" h="1176">
                  <a:moveTo>
                    <a:pt x="0" y="496"/>
                  </a:moveTo>
                  <a:cubicBezTo>
                    <a:pt x="1405" y="0"/>
                    <a:pt x="2961" y="600"/>
                    <a:pt x="3148" y="662"/>
                  </a:cubicBezTo>
                  <a:cubicBezTo>
                    <a:pt x="3335" y="724"/>
                    <a:pt x="4732" y="1176"/>
                    <a:pt x="5783" y="614"/>
                  </a:cubicBezTo>
                  <a:cubicBezTo>
                    <a:pt x="5783" y="614"/>
                    <a:pt x="5783" y="328"/>
                    <a:pt x="5783" y="42"/>
                  </a:cubicBezTo>
                  <a:cubicBezTo>
                    <a:pt x="2891" y="42"/>
                    <a:pt x="0" y="42"/>
                    <a:pt x="0" y="42"/>
                  </a:cubicBezTo>
                  <a:cubicBezTo>
                    <a:pt x="0" y="269"/>
                    <a:pt x="0" y="269"/>
                    <a:pt x="0" y="49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2" name="Freeform 16"/>
            <p:cNvSpPr>
              <a:spLocks/>
            </p:cNvSpPr>
            <p:nvPr userDrawn="1"/>
          </p:nvSpPr>
          <p:spPr bwMode="hidden">
            <a:xfrm flipH="1">
              <a:off x="-3" y="162"/>
              <a:ext cx="4185" cy="772"/>
            </a:xfrm>
            <a:custGeom>
              <a:avLst/>
              <a:gdLst/>
              <a:ahLst/>
              <a:cxnLst>
                <a:cxn ang="0">
                  <a:pos x="669" y="179"/>
                </a:cxn>
                <a:cxn ang="0">
                  <a:pos x="1538" y="422"/>
                </a:cxn>
                <a:cxn ang="0">
                  <a:pos x="4173" y="374"/>
                </a:cxn>
                <a:cxn ang="0">
                  <a:pos x="4173" y="306"/>
                </a:cxn>
                <a:cxn ang="0">
                  <a:pos x="2845" y="589"/>
                </a:cxn>
                <a:cxn ang="0">
                  <a:pos x="1165" y="85"/>
                </a:cxn>
                <a:cxn ang="0">
                  <a:pos x="0" y="77"/>
                </a:cxn>
                <a:cxn ang="0">
                  <a:pos x="669" y="179"/>
                </a:cxn>
              </a:cxnLst>
              <a:rect l="0" t="0" r="r" b="b"/>
              <a:pathLst>
                <a:path w="4173" h="936">
                  <a:moveTo>
                    <a:pt x="669" y="179"/>
                  </a:moveTo>
                  <a:cubicBezTo>
                    <a:pt x="1122" y="287"/>
                    <a:pt x="1351" y="360"/>
                    <a:pt x="1538" y="422"/>
                  </a:cubicBezTo>
                  <a:cubicBezTo>
                    <a:pt x="1725" y="484"/>
                    <a:pt x="3122" y="936"/>
                    <a:pt x="4173" y="374"/>
                  </a:cubicBezTo>
                  <a:cubicBezTo>
                    <a:pt x="4173" y="374"/>
                    <a:pt x="4173" y="387"/>
                    <a:pt x="4173" y="306"/>
                  </a:cubicBezTo>
                  <a:cubicBezTo>
                    <a:pt x="3957" y="435"/>
                    <a:pt x="3346" y="626"/>
                    <a:pt x="2845" y="589"/>
                  </a:cubicBezTo>
                  <a:cubicBezTo>
                    <a:pt x="2344" y="552"/>
                    <a:pt x="1639" y="170"/>
                    <a:pt x="1165" y="85"/>
                  </a:cubicBezTo>
                  <a:cubicBezTo>
                    <a:pt x="691" y="0"/>
                    <a:pt x="261" y="21"/>
                    <a:pt x="0" y="77"/>
                  </a:cubicBezTo>
                  <a:cubicBezTo>
                    <a:pt x="2" y="84"/>
                    <a:pt x="261" y="92"/>
                    <a:pt x="669" y="17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  <p:sp>
          <p:nvSpPr>
            <p:cNvPr id="1041" name="Freeform 17"/>
            <p:cNvSpPr>
              <a:spLocks/>
            </p:cNvSpPr>
            <p:nvPr userDrawn="1"/>
          </p:nvSpPr>
          <p:spPr bwMode="hidden">
            <a:xfrm flipH="1">
              <a:off x="-2" y="-2"/>
              <a:ext cx="2433" cy="903"/>
            </a:xfrm>
            <a:custGeom>
              <a:avLst/>
              <a:gdLst/>
              <a:ahLst/>
              <a:cxnLst>
                <a:cxn ang="0">
                  <a:pos x="2426" y="1"/>
                </a:cxn>
                <a:cxn ang="0">
                  <a:pos x="2426" y="464"/>
                </a:cxn>
                <a:cxn ang="0">
                  <a:pos x="0" y="0"/>
                </a:cxn>
                <a:cxn ang="0">
                  <a:pos x="2426" y="1"/>
                </a:cxn>
              </a:cxnLst>
              <a:rect l="0" t="0" r="r" b="b"/>
              <a:pathLst>
                <a:path w="2426" h="1095">
                  <a:moveTo>
                    <a:pt x="2426" y="1"/>
                  </a:moveTo>
                  <a:cubicBezTo>
                    <a:pt x="2426" y="232"/>
                    <a:pt x="2426" y="464"/>
                    <a:pt x="2426" y="464"/>
                  </a:cubicBezTo>
                  <a:cubicBezTo>
                    <a:pt x="1216" y="1095"/>
                    <a:pt x="584" y="162"/>
                    <a:pt x="0" y="0"/>
                  </a:cubicBezTo>
                  <a:cubicBezTo>
                    <a:pt x="0" y="0"/>
                    <a:pt x="1213" y="0"/>
                    <a:pt x="2426" y="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</p:grp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6BE61C-2E93-45F2-A1F3-626B787585D3}" type="slidenum">
              <a:rPr lang="en-US" altLang="ru-RU" smtClean="0">
                <a:solidFill>
                  <a:srgbClr val="000000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8075" y="628650"/>
            <a:ext cx="79089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pic>
        <p:nvPicPr>
          <p:cNvPr id="1034" name="Picture 45" descr="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27888" y="877888"/>
            <a:ext cx="1751012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52" descr="1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05800" y="73025"/>
            <a:ext cx="7635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53" descr="15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55642" flipH="1">
            <a:off x="8121650" y="28575"/>
            <a:ext cx="8064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57" descr="logo(trasparance)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19153">
            <a:off x="8653463" y="130175"/>
            <a:ext cx="3429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58" descr="15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284851">
            <a:off x="85725" y="319088"/>
            <a:ext cx="1033463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04317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0" descr="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oup 27"/>
          <p:cNvGrpSpPr>
            <a:grpSpLocks/>
          </p:cNvGrpSpPr>
          <p:nvPr/>
        </p:nvGrpSpPr>
        <p:grpSpPr bwMode="auto">
          <a:xfrm>
            <a:off x="6692900" y="228600"/>
            <a:ext cx="2451100" cy="4038600"/>
            <a:chOff x="2964" y="0"/>
            <a:chExt cx="2796" cy="4608"/>
          </a:xfrm>
        </p:grpSpPr>
        <p:pic>
          <p:nvPicPr>
            <p:cNvPr id="1043" name="Picture 24" descr="11"/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4" y="0"/>
              <a:ext cx="2796" cy="4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4" name="Picture 25" descr="12"/>
            <p:cNvPicPr>
              <a:picLocks noChangeAspect="1" noChangeArrowheads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7" y="672"/>
              <a:ext cx="2190" cy="2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28" name="Group 44"/>
          <p:cNvGrpSpPr>
            <a:grpSpLocks/>
          </p:cNvGrpSpPr>
          <p:nvPr/>
        </p:nvGrpSpPr>
        <p:grpSpPr bwMode="auto">
          <a:xfrm flipH="1">
            <a:off x="-19050" y="-57150"/>
            <a:ext cx="9182100" cy="1349375"/>
            <a:chOff x="-12" y="-36"/>
            <a:chExt cx="5784" cy="1035"/>
          </a:xfrm>
        </p:grpSpPr>
        <p:sp>
          <p:nvSpPr>
            <p:cNvPr id="1039" name="Freeform 14"/>
            <p:cNvSpPr>
              <a:spLocks/>
            </p:cNvSpPr>
            <p:nvPr userDrawn="1"/>
          </p:nvSpPr>
          <p:spPr bwMode="gray">
            <a:xfrm>
              <a:off x="-12" y="-4"/>
              <a:ext cx="5778" cy="1003"/>
            </a:xfrm>
            <a:custGeom>
              <a:avLst/>
              <a:gdLst>
                <a:gd name="T0" fmla="*/ 5778 w 5778"/>
                <a:gd name="T1" fmla="*/ 436 h 1215"/>
                <a:gd name="T2" fmla="*/ 2656 w 5778"/>
                <a:gd name="T3" fmla="*/ 455 h 1215"/>
                <a:gd name="T4" fmla="*/ 0 w 5778"/>
                <a:gd name="T5" fmla="*/ 494 h 1215"/>
                <a:gd name="T6" fmla="*/ 12 w 5778"/>
                <a:gd name="T7" fmla="*/ 4 h 1215"/>
                <a:gd name="T8" fmla="*/ 5778 w 5778"/>
                <a:gd name="T9" fmla="*/ 0 h 1215"/>
                <a:gd name="T10" fmla="*/ 5778 w 5778"/>
                <a:gd name="T11" fmla="*/ 436 h 12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78" h="1215">
                  <a:moveTo>
                    <a:pt x="5778" y="640"/>
                  </a:moveTo>
                  <a:cubicBezTo>
                    <a:pt x="4217" y="104"/>
                    <a:pt x="3024" y="562"/>
                    <a:pt x="2656" y="668"/>
                  </a:cubicBezTo>
                  <a:cubicBezTo>
                    <a:pt x="2288" y="774"/>
                    <a:pt x="1066" y="1215"/>
                    <a:pt x="0" y="726"/>
                  </a:cubicBezTo>
                  <a:cubicBezTo>
                    <a:pt x="0" y="726"/>
                    <a:pt x="12" y="292"/>
                    <a:pt x="12" y="6"/>
                  </a:cubicBezTo>
                  <a:cubicBezTo>
                    <a:pt x="2901" y="5"/>
                    <a:pt x="5778" y="0"/>
                    <a:pt x="5778" y="0"/>
                  </a:cubicBezTo>
                  <a:cubicBezTo>
                    <a:pt x="5778" y="227"/>
                    <a:pt x="5778" y="413"/>
                    <a:pt x="5778" y="640"/>
                  </a:cubicBezTo>
                  <a:close/>
                </a:path>
              </a:pathLst>
            </a:custGeom>
            <a:solidFill>
              <a:srgbClr val="000000">
                <a:alpha val="10196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1040" name="Freeform 15"/>
            <p:cNvSpPr>
              <a:spLocks/>
            </p:cNvSpPr>
            <p:nvPr userDrawn="1"/>
          </p:nvSpPr>
          <p:spPr bwMode="gray">
            <a:xfrm flipH="1">
              <a:off x="-3" y="-36"/>
              <a:ext cx="5775" cy="970"/>
            </a:xfrm>
            <a:custGeom>
              <a:avLst/>
              <a:gdLst>
                <a:gd name="T0" fmla="*/ 0 w 5783"/>
                <a:gd name="T1" fmla="*/ 337 h 1176"/>
                <a:gd name="T2" fmla="*/ 3140 w 5783"/>
                <a:gd name="T3" fmla="*/ 450 h 1176"/>
                <a:gd name="T4" fmla="*/ 5767 w 5783"/>
                <a:gd name="T5" fmla="*/ 417 h 1176"/>
                <a:gd name="T6" fmla="*/ 5767 w 5783"/>
                <a:gd name="T7" fmla="*/ 29 h 1176"/>
                <a:gd name="T8" fmla="*/ 0 w 5783"/>
                <a:gd name="T9" fmla="*/ 29 h 1176"/>
                <a:gd name="T10" fmla="*/ 0 w 5783"/>
                <a:gd name="T11" fmla="*/ 337 h 1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83" h="1176">
                  <a:moveTo>
                    <a:pt x="0" y="496"/>
                  </a:moveTo>
                  <a:cubicBezTo>
                    <a:pt x="1405" y="0"/>
                    <a:pt x="2961" y="600"/>
                    <a:pt x="3148" y="662"/>
                  </a:cubicBezTo>
                  <a:cubicBezTo>
                    <a:pt x="3335" y="724"/>
                    <a:pt x="4732" y="1176"/>
                    <a:pt x="5783" y="614"/>
                  </a:cubicBezTo>
                  <a:cubicBezTo>
                    <a:pt x="5783" y="614"/>
                    <a:pt x="5783" y="328"/>
                    <a:pt x="5783" y="42"/>
                  </a:cubicBezTo>
                  <a:cubicBezTo>
                    <a:pt x="2891" y="42"/>
                    <a:pt x="0" y="42"/>
                    <a:pt x="0" y="42"/>
                  </a:cubicBezTo>
                  <a:cubicBezTo>
                    <a:pt x="0" y="269"/>
                    <a:pt x="0" y="269"/>
                    <a:pt x="0" y="49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2" name="Freeform 16"/>
            <p:cNvSpPr>
              <a:spLocks/>
            </p:cNvSpPr>
            <p:nvPr userDrawn="1"/>
          </p:nvSpPr>
          <p:spPr bwMode="hidden">
            <a:xfrm flipH="1">
              <a:off x="-3" y="162"/>
              <a:ext cx="4185" cy="772"/>
            </a:xfrm>
            <a:custGeom>
              <a:avLst/>
              <a:gdLst/>
              <a:ahLst/>
              <a:cxnLst>
                <a:cxn ang="0">
                  <a:pos x="669" y="179"/>
                </a:cxn>
                <a:cxn ang="0">
                  <a:pos x="1538" y="422"/>
                </a:cxn>
                <a:cxn ang="0">
                  <a:pos x="4173" y="374"/>
                </a:cxn>
                <a:cxn ang="0">
                  <a:pos x="4173" y="306"/>
                </a:cxn>
                <a:cxn ang="0">
                  <a:pos x="2845" y="589"/>
                </a:cxn>
                <a:cxn ang="0">
                  <a:pos x="1165" y="85"/>
                </a:cxn>
                <a:cxn ang="0">
                  <a:pos x="0" y="77"/>
                </a:cxn>
                <a:cxn ang="0">
                  <a:pos x="669" y="179"/>
                </a:cxn>
              </a:cxnLst>
              <a:rect l="0" t="0" r="r" b="b"/>
              <a:pathLst>
                <a:path w="4173" h="936">
                  <a:moveTo>
                    <a:pt x="669" y="179"/>
                  </a:moveTo>
                  <a:cubicBezTo>
                    <a:pt x="1122" y="287"/>
                    <a:pt x="1351" y="360"/>
                    <a:pt x="1538" y="422"/>
                  </a:cubicBezTo>
                  <a:cubicBezTo>
                    <a:pt x="1725" y="484"/>
                    <a:pt x="3122" y="936"/>
                    <a:pt x="4173" y="374"/>
                  </a:cubicBezTo>
                  <a:cubicBezTo>
                    <a:pt x="4173" y="374"/>
                    <a:pt x="4173" y="387"/>
                    <a:pt x="4173" y="306"/>
                  </a:cubicBezTo>
                  <a:cubicBezTo>
                    <a:pt x="3957" y="435"/>
                    <a:pt x="3346" y="626"/>
                    <a:pt x="2845" y="589"/>
                  </a:cubicBezTo>
                  <a:cubicBezTo>
                    <a:pt x="2344" y="552"/>
                    <a:pt x="1639" y="170"/>
                    <a:pt x="1165" y="85"/>
                  </a:cubicBezTo>
                  <a:cubicBezTo>
                    <a:pt x="691" y="0"/>
                    <a:pt x="261" y="21"/>
                    <a:pt x="0" y="77"/>
                  </a:cubicBezTo>
                  <a:cubicBezTo>
                    <a:pt x="2" y="84"/>
                    <a:pt x="261" y="92"/>
                    <a:pt x="669" y="17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  <p:sp>
          <p:nvSpPr>
            <p:cNvPr id="1041" name="Freeform 17"/>
            <p:cNvSpPr>
              <a:spLocks/>
            </p:cNvSpPr>
            <p:nvPr userDrawn="1"/>
          </p:nvSpPr>
          <p:spPr bwMode="hidden">
            <a:xfrm flipH="1">
              <a:off x="-2" y="-2"/>
              <a:ext cx="2433" cy="903"/>
            </a:xfrm>
            <a:custGeom>
              <a:avLst/>
              <a:gdLst/>
              <a:ahLst/>
              <a:cxnLst>
                <a:cxn ang="0">
                  <a:pos x="2426" y="1"/>
                </a:cxn>
                <a:cxn ang="0">
                  <a:pos x="2426" y="464"/>
                </a:cxn>
                <a:cxn ang="0">
                  <a:pos x="0" y="0"/>
                </a:cxn>
                <a:cxn ang="0">
                  <a:pos x="2426" y="1"/>
                </a:cxn>
              </a:cxnLst>
              <a:rect l="0" t="0" r="r" b="b"/>
              <a:pathLst>
                <a:path w="2426" h="1095">
                  <a:moveTo>
                    <a:pt x="2426" y="1"/>
                  </a:moveTo>
                  <a:cubicBezTo>
                    <a:pt x="2426" y="232"/>
                    <a:pt x="2426" y="464"/>
                    <a:pt x="2426" y="464"/>
                  </a:cubicBezTo>
                  <a:cubicBezTo>
                    <a:pt x="1216" y="1095"/>
                    <a:pt x="584" y="162"/>
                    <a:pt x="0" y="0"/>
                  </a:cubicBezTo>
                  <a:cubicBezTo>
                    <a:pt x="0" y="0"/>
                    <a:pt x="1213" y="0"/>
                    <a:pt x="2426" y="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</p:grp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6BE61C-2E93-45F2-A1F3-626B787585D3}" type="slidenum">
              <a:rPr lang="en-US" altLang="ru-RU" smtClean="0">
                <a:solidFill>
                  <a:srgbClr val="000000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8075" y="628650"/>
            <a:ext cx="79089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pic>
        <p:nvPicPr>
          <p:cNvPr id="1034" name="Picture 45" descr="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27888" y="877888"/>
            <a:ext cx="1751012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52" descr="1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05800" y="73025"/>
            <a:ext cx="7635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53" descr="15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55642" flipH="1">
            <a:off x="8121650" y="28575"/>
            <a:ext cx="8064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57" descr="logo(trasparance)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19153">
            <a:off x="8653463" y="130175"/>
            <a:ext cx="3429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58" descr="15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284851">
            <a:off x="85725" y="319088"/>
            <a:ext cx="1033463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15451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0" descr="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oup 27"/>
          <p:cNvGrpSpPr>
            <a:grpSpLocks/>
          </p:cNvGrpSpPr>
          <p:nvPr/>
        </p:nvGrpSpPr>
        <p:grpSpPr bwMode="auto">
          <a:xfrm>
            <a:off x="6692900" y="228600"/>
            <a:ext cx="2451100" cy="4038600"/>
            <a:chOff x="2964" y="0"/>
            <a:chExt cx="2796" cy="4608"/>
          </a:xfrm>
        </p:grpSpPr>
        <p:pic>
          <p:nvPicPr>
            <p:cNvPr id="1043" name="Picture 24" descr="11"/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4" y="0"/>
              <a:ext cx="2796" cy="4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4" name="Picture 25" descr="12"/>
            <p:cNvPicPr>
              <a:picLocks noChangeAspect="1" noChangeArrowheads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7" y="672"/>
              <a:ext cx="2190" cy="2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28" name="Group 44"/>
          <p:cNvGrpSpPr>
            <a:grpSpLocks/>
          </p:cNvGrpSpPr>
          <p:nvPr/>
        </p:nvGrpSpPr>
        <p:grpSpPr bwMode="auto">
          <a:xfrm flipH="1">
            <a:off x="-19050" y="-57150"/>
            <a:ext cx="9182100" cy="1349375"/>
            <a:chOff x="-12" y="-36"/>
            <a:chExt cx="5784" cy="1035"/>
          </a:xfrm>
        </p:grpSpPr>
        <p:sp>
          <p:nvSpPr>
            <p:cNvPr id="1039" name="Freeform 14"/>
            <p:cNvSpPr>
              <a:spLocks/>
            </p:cNvSpPr>
            <p:nvPr userDrawn="1"/>
          </p:nvSpPr>
          <p:spPr bwMode="gray">
            <a:xfrm>
              <a:off x="-12" y="-4"/>
              <a:ext cx="5778" cy="1003"/>
            </a:xfrm>
            <a:custGeom>
              <a:avLst/>
              <a:gdLst>
                <a:gd name="T0" fmla="*/ 5778 w 5778"/>
                <a:gd name="T1" fmla="*/ 436 h 1215"/>
                <a:gd name="T2" fmla="*/ 2656 w 5778"/>
                <a:gd name="T3" fmla="*/ 455 h 1215"/>
                <a:gd name="T4" fmla="*/ 0 w 5778"/>
                <a:gd name="T5" fmla="*/ 494 h 1215"/>
                <a:gd name="T6" fmla="*/ 12 w 5778"/>
                <a:gd name="T7" fmla="*/ 4 h 1215"/>
                <a:gd name="T8" fmla="*/ 5778 w 5778"/>
                <a:gd name="T9" fmla="*/ 0 h 1215"/>
                <a:gd name="T10" fmla="*/ 5778 w 5778"/>
                <a:gd name="T11" fmla="*/ 436 h 12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78" h="1215">
                  <a:moveTo>
                    <a:pt x="5778" y="640"/>
                  </a:moveTo>
                  <a:cubicBezTo>
                    <a:pt x="4217" y="104"/>
                    <a:pt x="3024" y="562"/>
                    <a:pt x="2656" y="668"/>
                  </a:cubicBezTo>
                  <a:cubicBezTo>
                    <a:pt x="2288" y="774"/>
                    <a:pt x="1066" y="1215"/>
                    <a:pt x="0" y="726"/>
                  </a:cubicBezTo>
                  <a:cubicBezTo>
                    <a:pt x="0" y="726"/>
                    <a:pt x="12" y="292"/>
                    <a:pt x="12" y="6"/>
                  </a:cubicBezTo>
                  <a:cubicBezTo>
                    <a:pt x="2901" y="5"/>
                    <a:pt x="5778" y="0"/>
                    <a:pt x="5778" y="0"/>
                  </a:cubicBezTo>
                  <a:cubicBezTo>
                    <a:pt x="5778" y="227"/>
                    <a:pt x="5778" y="413"/>
                    <a:pt x="5778" y="640"/>
                  </a:cubicBezTo>
                  <a:close/>
                </a:path>
              </a:pathLst>
            </a:custGeom>
            <a:solidFill>
              <a:srgbClr val="000000">
                <a:alpha val="10196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1040" name="Freeform 15"/>
            <p:cNvSpPr>
              <a:spLocks/>
            </p:cNvSpPr>
            <p:nvPr userDrawn="1"/>
          </p:nvSpPr>
          <p:spPr bwMode="gray">
            <a:xfrm flipH="1">
              <a:off x="-3" y="-36"/>
              <a:ext cx="5775" cy="970"/>
            </a:xfrm>
            <a:custGeom>
              <a:avLst/>
              <a:gdLst>
                <a:gd name="T0" fmla="*/ 0 w 5783"/>
                <a:gd name="T1" fmla="*/ 337 h 1176"/>
                <a:gd name="T2" fmla="*/ 3140 w 5783"/>
                <a:gd name="T3" fmla="*/ 450 h 1176"/>
                <a:gd name="T4" fmla="*/ 5767 w 5783"/>
                <a:gd name="T5" fmla="*/ 417 h 1176"/>
                <a:gd name="T6" fmla="*/ 5767 w 5783"/>
                <a:gd name="T7" fmla="*/ 29 h 1176"/>
                <a:gd name="T8" fmla="*/ 0 w 5783"/>
                <a:gd name="T9" fmla="*/ 29 h 1176"/>
                <a:gd name="T10" fmla="*/ 0 w 5783"/>
                <a:gd name="T11" fmla="*/ 337 h 1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83" h="1176">
                  <a:moveTo>
                    <a:pt x="0" y="496"/>
                  </a:moveTo>
                  <a:cubicBezTo>
                    <a:pt x="1405" y="0"/>
                    <a:pt x="2961" y="600"/>
                    <a:pt x="3148" y="662"/>
                  </a:cubicBezTo>
                  <a:cubicBezTo>
                    <a:pt x="3335" y="724"/>
                    <a:pt x="4732" y="1176"/>
                    <a:pt x="5783" y="614"/>
                  </a:cubicBezTo>
                  <a:cubicBezTo>
                    <a:pt x="5783" y="614"/>
                    <a:pt x="5783" y="328"/>
                    <a:pt x="5783" y="42"/>
                  </a:cubicBezTo>
                  <a:cubicBezTo>
                    <a:pt x="2891" y="42"/>
                    <a:pt x="0" y="42"/>
                    <a:pt x="0" y="42"/>
                  </a:cubicBezTo>
                  <a:cubicBezTo>
                    <a:pt x="0" y="269"/>
                    <a:pt x="0" y="269"/>
                    <a:pt x="0" y="49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2" name="Freeform 16"/>
            <p:cNvSpPr>
              <a:spLocks/>
            </p:cNvSpPr>
            <p:nvPr userDrawn="1"/>
          </p:nvSpPr>
          <p:spPr bwMode="hidden">
            <a:xfrm flipH="1">
              <a:off x="-3" y="162"/>
              <a:ext cx="4185" cy="772"/>
            </a:xfrm>
            <a:custGeom>
              <a:avLst/>
              <a:gdLst/>
              <a:ahLst/>
              <a:cxnLst>
                <a:cxn ang="0">
                  <a:pos x="669" y="179"/>
                </a:cxn>
                <a:cxn ang="0">
                  <a:pos x="1538" y="422"/>
                </a:cxn>
                <a:cxn ang="0">
                  <a:pos x="4173" y="374"/>
                </a:cxn>
                <a:cxn ang="0">
                  <a:pos x="4173" y="306"/>
                </a:cxn>
                <a:cxn ang="0">
                  <a:pos x="2845" y="589"/>
                </a:cxn>
                <a:cxn ang="0">
                  <a:pos x="1165" y="85"/>
                </a:cxn>
                <a:cxn ang="0">
                  <a:pos x="0" y="77"/>
                </a:cxn>
                <a:cxn ang="0">
                  <a:pos x="669" y="179"/>
                </a:cxn>
              </a:cxnLst>
              <a:rect l="0" t="0" r="r" b="b"/>
              <a:pathLst>
                <a:path w="4173" h="936">
                  <a:moveTo>
                    <a:pt x="669" y="179"/>
                  </a:moveTo>
                  <a:cubicBezTo>
                    <a:pt x="1122" y="287"/>
                    <a:pt x="1351" y="360"/>
                    <a:pt x="1538" y="422"/>
                  </a:cubicBezTo>
                  <a:cubicBezTo>
                    <a:pt x="1725" y="484"/>
                    <a:pt x="3122" y="936"/>
                    <a:pt x="4173" y="374"/>
                  </a:cubicBezTo>
                  <a:cubicBezTo>
                    <a:pt x="4173" y="374"/>
                    <a:pt x="4173" y="387"/>
                    <a:pt x="4173" y="306"/>
                  </a:cubicBezTo>
                  <a:cubicBezTo>
                    <a:pt x="3957" y="435"/>
                    <a:pt x="3346" y="626"/>
                    <a:pt x="2845" y="589"/>
                  </a:cubicBezTo>
                  <a:cubicBezTo>
                    <a:pt x="2344" y="552"/>
                    <a:pt x="1639" y="170"/>
                    <a:pt x="1165" y="85"/>
                  </a:cubicBezTo>
                  <a:cubicBezTo>
                    <a:pt x="691" y="0"/>
                    <a:pt x="261" y="21"/>
                    <a:pt x="0" y="77"/>
                  </a:cubicBezTo>
                  <a:cubicBezTo>
                    <a:pt x="2" y="84"/>
                    <a:pt x="261" y="92"/>
                    <a:pt x="669" y="17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  <p:sp>
          <p:nvSpPr>
            <p:cNvPr id="1041" name="Freeform 17"/>
            <p:cNvSpPr>
              <a:spLocks/>
            </p:cNvSpPr>
            <p:nvPr userDrawn="1"/>
          </p:nvSpPr>
          <p:spPr bwMode="hidden">
            <a:xfrm flipH="1">
              <a:off x="-2" y="-2"/>
              <a:ext cx="2433" cy="903"/>
            </a:xfrm>
            <a:custGeom>
              <a:avLst/>
              <a:gdLst/>
              <a:ahLst/>
              <a:cxnLst>
                <a:cxn ang="0">
                  <a:pos x="2426" y="1"/>
                </a:cxn>
                <a:cxn ang="0">
                  <a:pos x="2426" y="464"/>
                </a:cxn>
                <a:cxn ang="0">
                  <a:pos x="0" y="0"/>
                </a:cxn>
                <a:cxn ang="0">
                  <a:pos x="2426" y="1"/>
                </a:cxn>
              </a:cxnLst>
              <a:rect l="0" t="0" r="r" b="b"/>
              <a:pathLst>
                <a:path w="2426" h="1095">
                  <a:moveTo>
                    <a:pt x="2426" y="1"/>
                  </a:moveTo>
                  <a:cubicBezTo>
                    <a:pt x="2426" y="232"/>
                    <a:pt x="2426" y="464"/>
                    <a:pt x="2426" y="464"/>
                  </a:cubicBezTo>
                  <a:cubicBezTo>
                    <a:pt x="1216" y="1095"/>
                    <a:pt x="584" y="162"/>
                    <a:pt x="0" y="0"/>
                  </a:cubicBezTo>
                  <a:cubicBezTo>
                    <a:pt x="0" y="0"/>
                    <a:pt x="1213" y="0"/>
                    <a:pt x="2426" y="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</p:grp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6BE61C-2E93-45F2-A1F3-626B787585D3}" type="slidenum">
              <a:rPr lang="en-US" altLang="ru-RU" smtClean="0">
                <a:solidFill>
                  <a:srgbClr val="000000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8075" y="628650"/>
            <a:ext cx="79089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pic>
        <p:nvPicPr>
          <p:cNvPr id="1034" name="Picture 45" descr="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27888" y="877888"/>
            <a:ext cx="1751012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52" descr="1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05800" y="73025"/>
            <a:ext cx="7635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53" descr="15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55642" flipH="1">
            <a:off x="8121650" y="28575"/>
            <a:ext cx="8064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57" descr="logo(trasparance)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19153">
            <a:off x="8653463" y="130175"/>
            <a:ext cx="3429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58" descr="15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284851">
            <a:off x="85725" y="319088"/>
            <a:ext cx="1033463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37184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0" descr="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oup 27"/>
          <p:cNvGrpSpPr>
            <a:grpSpLocks/>
          </p:cNvGrpSpPr>
          <p:nvPr/>
        </p:nvGrpSpPr>
        <p:grpSpPr bwMode="auto">
          <a:xfrm>
            <a:off x="6692900" y="228600"/>
            <a:ext cx="2451100" cy="4038600"/>
            <a:chOff x="2964" y="0"/>
            <a:chExt cx="2796" cy="4608"/>
          </a:xfrm>
        </p:grpSpPr>
        <p:pic>
          <p:nvPicPr>
            <p:cNvPr id="1043" name="Picture 24" descr="11"/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4" y="0"/>
              <a:ext cx="2796" cy="4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4" name="Picture 25" descr="12"/>
            <p:cNvPicPr>
              <a:picLocks noChangeAspect="1" noChangeArrowheads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7" y="672"/>
              <a:ext cx="2190" cy="2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28" name="Group 44"/>
          <p:cNvGrpSpPr>
            <a:grpSpLocks/>
          </p:cNvGrpSpPr>
          <p:nvPr/>
        </p:nvGrpSpPr>
        <p:grpSpPr bwMode="auto">
          <a:xfrm flipH="1">
            <a:off x="-19050" y="-57150"/>
            <a:ext cx="9182100" cy="1349375"/>
            <a:chOff x="-12" y="-36"/>
            <a:chExt cx="5784" cy="1035"/>
          </a:xfrm>
        </p:grpSpPr>
        <p:sp>
          <p:nvSpPr>
            <p:cNvPr id="1039" name="Freeform 14"/>
            <p:cNvSpPr>
              <a:spLocks/>
            </p:cNvSpPr>
            <p:nvPr userDrawn="1"/>
          </p:nvSpPr>
          <p:spPr bwMode="gray">
            <a:xfrm>
              <a:off x="-12" y="-4"/>
              <a:ext cx="5778" cy="1003"/>
            </a:xfrm>
            <a:custGeom>
              <a:avLst/>
              <a:gdLst>
                <a:gd name="T0" fmla="*/ 5778 w 5778"/>
                <a:gd name="T1" fmla="*/ 436 h 1215"/>
                <a:gd name="T2" fmla="*/ 2656 w 5778"/>
                <a:gd name="T3" fmla="*/ 455 h 1215"/>
                <a:gd name="T4" fmla="*/ 0 w 5778"/>
                <a:gd name="T5" fmla="*/ 494 h 1215"/>
                <a:gd name="T6" fmla="*/ 12 w 5778"/>
                <a:gd name="T7" fmla="*/ 4 h 1215"/>
                <a:gd name="T8" fmla="*/ 5778 w 5778"/>
                <a:gd name="T9" fmla="*/ 0 h 1215"/>
                <a:gd name="T10" fmla="*/ 5778 w 5778"/>
                <a:gd name="T11" fmla="*/ 436 h 12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78" h="1215">
                  <a:moveTo>
                    <a:pt x="5778" y="640"/>
                  </a:moveTo>
                  <a:cubicBezTo>
                    <a:pt x="4217" y="104"/>
                    <a:pt x="3024" y="562"/>
                    <a:pt x="2656" y="668"/>
                  </a:cubicBezTo>
                  <a:cubicBezTo>
                    <a:pt x="2288" y="774"/>
                    <a:pt x="1066" y="1215"/>
                    <a:pt x="0" y="726"/>
                  </a:cubicBezTo>
                  <a:cubicBezTo>
                    <a:pt x="0" y="726"/>
                    <a:pt x="12" y="292"/>
                    <a:pt x="12" y="6"/>
                  </a:cubicBezTo>
                  <a:cubicBezTo>
                    <a:pt x="2901" y="5"/>
                    <a:pt x="5778" y="0"/>
                    <a:pt x="5778" y="0"/>
                  </a:cubicBezTo>
                  <a:cubicBezTo>
                    <a:pt x="5778" y="227"/>
                    <a:pt x="5778" y="413"/>
                    <a:pt x="5778" y="640"/>
                  </a:cubicBezTo>
                  <a:close/>
                </a:path>
              </a:pathLst>
            </a:custGeom>
            <a:solidFill>
              <a:srgbClr val="000000">
                <a:alpha val="10196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1040" name="Freeform 15"/>
            <p:cNvSpPr>
              <a:spLocks/>
            </p:cNvSpPr>
            <p:nvPr userDrawn="1"/>
          </p:nvSpPr>
          <p:spPr bwMode="gray">
            <a:xfrm flipH="1">
              <a:off x="-3" y="-36"/>
              <a:ext cx="5775" cy="970"/>
            </a:xfrm>
            <a:custGeom>
              <a:avLst/>
              <a:gdLst>
                <a:gd name="T0" fmla="*/ 0 w 5783"/>
                <a:gd name="T1" fmla="*/ 337 h 1176"/>
                <a:gd name="T2" fmla="*/ 3140 w 5783"/>
                <a:gd name="T3" fmla="*/ 450 h 1176"/>
                <a:gd name="T4" fmla="*/ 5767 w 5783"/>
                <a:gd name="T5" fmla="*/ 417 h 1176"/>
                <a:gd name="T6" fmla="*/ 5767 w 5783"/>
                <a:gd name="T7" fmla="*/ 29 h 1176"/>
                <a:gd name="T8" fmla="*/ 0 w 5783"/>
                <a:gd name="T9" fmla="*/ 29 h 1176"/>
                <a:gd name="T10" fmla="*/ 0 w 5783"/>
                <a:gd name="T11" fmla="*/ 337 h 1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83" h="1176">
                  <a:moveTo>
                    <a:pt x="0" y="496"/>
                  </a:moveTo>
                  <a:cubicBezTo>
                    <a:pt x="1405" y="0"/>
                    <a:pt x="2961" y="600"/>
                    <a:pt x="3148" y="662"/>
                  </a:cubicBezTo>
                  <a:cubicBezTo>
                    <a:pt x="3335" y="724"/>
                    <a:pt x="4732" y="1176"/>
                    <a:pt x="5783" y="614"/>
                  </a:cubicBezTo>
                  <a:cubicBezTo>
                    <a:pt x="5783" y="614"/>
                    <a:pt x="5783" y="328"/>
                    <a:pt x="5783" y="42"/>
                  </a:cubicBezTo>
                  <a:cubicBezTo>
                    <a:pt x="2891" y="42"/>
                    <a:pt x="0" y="42"/>
                    <a:pt x="0" y="42"/>
                  </a:cubicBezTo>
                  <a:cubicBezTo>
                    <a:pt x="0" y="269"/>
                    <a:pt x="0" y="269"/>
                    <a:pt x="0" y="49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2" name="Freeform 16"/>
            <p:cNvSpPr>
              <a:spLocks/>
            </p:cNvSpPr>
            <p:nvPr userDrawn="1"/>
          </p:nvSpPr>
          <p:spPr bwMode="hidden">
            <a:xfrm flipH="1">
              <a:off x="-3" y="162"/>
              <a:ext cx="4185" cy="772"/>
            </a:xfrm>
            <a:custGeom>
              <a:avLst/>
              <a:gdLst/>
              <a:ahLst/>
              <a:cxnLst>
                <a:cxn ang="0">
                  <a:pos x="669" y="179"/>
                </a:cxn>
                <a:cxn ang="0">
                  <a:pos x="1538" y="422"/>
                </a:cxn>
                <a:cxn ang="0">
                  <a:pos x="4173" y="374"/>
                </a:cxn>
                <a:cxn ang="0">
                  <a:pos x="4173" y="306"/>
                </a:cxn>
                <a:cxn ang="0">
                  <a:pos x="2845" y="589"/>
                </a:cxn>
                <a:cxn ang="0">
                  <a:pos x="1165" y="85"/>
                </a:cxn>
                <a:cxn ang="0">
                  <a:pos x="0" y="77"/>
                </a:cxn>
                <a:cxn ang="0">
                  <a:pos x="669" y="179"/>
                </a:cxn>
              </a:cxnLst>
              <a:rect l="0" t="0" r="r" b="b"/>
              <a:pathLst>
                <a:path w="4173" h="936">
                  <a:moveTo>
                    <a:pt x="669" y="179"/>
                  </a:moveTo>
                  <a:cubicBezTo>
                    <a:pt x="1122" y="287"/>
                    <a:pt x="1351" y="360"/>
                    <a:pt x="1538" y="422"/>
                  </a:cubicBezTo>
                  <a:cubicBezTo>
                    <a:pt x="1725" y="484"/>
                    <a:pt x="3122" y="936"/>
                    <a:pt x="4173" y="374"/>
                  </a:cubicBezTo>
                  <a:cubicBezTo>
                    <a:pt x="4173" y="374"/>
                    <a:pt x="4173" y="387"/>
                    <a:pt x="4173" y="306"/>
                  </a:cubicBezTo>
                  <a:cubicBezTo>
                    <a:pt x="3957" y="435"/>
                    <a:pt x="3346" y="626"/>
                    <a:pt x="2845" y="589"/>
                  </a:cubicBezTo>
                  <a:cubicBezTo>
                    <a:pt x="2344" y="552"/>
                    <a:pt x="1639" y="170"/>
                    <a:pt x="1165" y="85"/>
                  </a:cubicBezTo>
                  <a:cubicBezTo>
                    <a:pt x="691" y="0"/>
                    <a:pt x="261" y="21"/>
                    <a:pt x="0" y="77"/>
                  </a:cubicBezTo>
                  <a:cubicBezTo>
                    <a:pt x="2" y="84"/>
                    <a:pt x="261" y="92"/>
                    <a:pt x="669" y="17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  <p:sp>
          <p:nvSpPr>
            <p:cNvPr id="1041" name="Freeform 17"/>
            <p:cNvSpPr>
              <a:spLocks/>
            </p:cNvSpPr>
            <p:nvPr userDrawn="1"/>
          </p:nvSpPr>
          <p:spPr bwMode="hidden">
            <a:xfrm flipH="1">
              <a:off x="-2" y="-2"/>
              <a:ext cx="2433" cy="903"/>
            </a:xfrm>
            <a:custGeom>
              <a:avLst/>
              <a:gdLst/>
              <a:ahLst/>
              <a:cxnLst>
                <a:cxn ang="0">
                  <a:pos x="2426" y="1"/>
                </a:cxn>
                <a:cxn ang="0">
                  <a:pos x="2426" y="464"/>
                </a:cxn>
                <a:cxn ang="0">
                  <a:pos x="0" y="0"/>
                </a:cxn>
                <a:cxn ang="0">
                  <a:pos x="2426" y="1"/>
                </a:cxn>
              </a:cxnLst>
              <a:rect l="0" t="0" r="r" b="b"/>
              <a:pathLst>
                <a:path w="2426" h="1095">
                  <a:moveTo>
                    <a:pt x="2426" y="1"/>
                  </a:moveTo>
                  <a:cubicBezTo>
                    <a:pt x="2426" y="232"/>
                    <a:pt x="2426" y="464"/>
                    <a:pt x="2426" y="464"/>
                  </a:cubicBezTo>
                  <a:cubicBezTo>
                    <a:pt x="1216" y="1095"/>
                    <a:pt x="584" y="162"/>
                    <a:pt x="0" y="0"/>
                  </a:cubicBezTo>
                  <a:cubicBezTo>
                    <a:pt x="0" y="0"/>
                    <a:pt x="1213" y="0"/>
                    <a:pt x="2426" y="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</p:grp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6BE61C-2E93-45F2-A1F3-626B787585D3}" type="slidenum">
              <a:rPr lang="en-US" altLang="ru-RU" smtClean="0">
                <a:solidFill>
                  <a:srgbClr val="000000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8075" y="628650"/>
            <a:ext cx="79089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pic>
        <p:nvPicPr>
          <p:cNvPr id="1034" name="Picture 45" descr="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27888" y="877888"/>
            <a:ext cx="1751012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52" descr="1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05800" y="73025"/>
            <a:ext cx="7635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53" descr="15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55642" flipH="1">
            <a:off x="8121650" y="28575"/>
            <a:ext cx="8064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57" descr="logo(trasparance)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19153">
            <a:off x="8653463" y="130175"/>
            <a:ext cx="3429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58" descr="15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284851">
            <a:off x="85725" y="319088"/>
            <a:ext cx="1033463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24645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0" descr="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oup 27"/>
          <p:cNvGrpSpPr>
            <a:grpSpLocks/>
          </p:cNvGrpSpPr>
          <p:nvPr/>
        </p:nvGrpSpPr>
        <p:grpSpPr bwMode="auto">
          <a:xfrm>
            <a:off x="6692900" y="228600"/>
            <a:ext cx="2451100" cy="4038600"/>
            <a:chOff x="2964" y="0"/>
            <a:chExt cx="2796" cy="4608"/>
          </a:xfrm>
        </p:grpSpPr>
        <p:pic>
          <p:nvPicPr>
            <p:cNvPr id="1043" name="Picture 24" descr="11"/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4" y="0"/>
              <a:ext cx="2796" cy="4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4" name="Picture 25" descr="12"/>
            <p:cNvPicPr>
              <a:picLocks noChangeAspect="1" noChangeArrowheads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7" y="672"/>
              <a:ext cx="2190" cy="2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28" name="Group 44"/>
          <p:cNvGrpSpPr>
            <a:grpSpLocks/>
          </p:cNvGrpSpPr>
          <p:nvPr/>
        </p:nvGrpSpPr>
        <p:grpSpPr bwMode="auto">
          <a:xfrm flipH="1">
            <a:off x="-19050" y="-57150"/>
            <a:ext cx="9182100" cy="1349375"/>
            <a:chOff x="-12" y="-36"/>
            <a:chExt cx="5784" cy="1035"/>
          </a:xfrm>
        </p:grpSpPr>
        <p:sp>
          <p:nvSpPr>
            <p:cNvPr id="1039" name="Freeform 14"/>
            <p:cNvSpPr>
              <a:spLocks/>
            </p:cNvSpPr>
            <p:nvPr userDrawn="1"/>
          </p:nvSpPr>
          <p:spPr bwMode="gray">
            <a:xfrm>
              <a:off x="-12" y="-4"/>
              <a:ext cx="5778" cy="1003"/>
            </a:xfrm>
            <a:custGeom>
              <a:avLst/>
              <a:gdLst>
                <a:gd name="T0" fmla="*/ 5778 w 5778"/>
                <a:gd name="T1" fmla="*/ 436 h 1215"/>
                <a:gd name="T2" fmla="*/ 2656 w 5778"/>
                <a:gd name="T3" fmla="*/ 455 h 1215"/>
                <a:gd name="T4" fmla="*/ 0 w 5778"/>
                <a:gd name="T5" fmla="*/ 494 h 1215"/>
                <a:gd name="T6" fmla="*/ 12 w 5778"/>
                <a:gd name="T7" fmla="*/ 4 h 1215"/>
                <a:gd name="T8" fmla="*/ 5778 w 5778"/>
                <a:gd name="T9" fmla="*/ 0 h 1215"/>
                <a:gd name="T10" fmla="*/ 5778 w 5778"/>
                <a:gd name="T11" fmla="*/ 436 h 12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78" h="1215">
                  <a:moveTo>
                    <a:pt x="5778" y="640"/>
                  </a:moveTo>
                  <a:cubicBezTo>
                    <a:pt x="4217" y="104"/>
                    <a:pt x="3024" y="562"/>
                    <a:pt x="2656" y="668"/>
                  </a:cubicBezTo>
                  <a:cubicBezTo>
                    <a:pt x="2288" y="774"/>
                    <a:pt x="1066" y="1215"/>
                    <a:pt x="0" y="726"/>
                  </a:cubicBezTo>
                  <a:cubicBezTo>
                    <a:pt x="0" y="726"/>
                    <a:pt x="12" y="292"/>
                    <a:pt x="12" y="6"/>
                  </a:cubicBezTo>
                  <a:cubicBezTo>
                    <a:pt x="2901" y="5"/>
                    <a:pt x="5778" y="0"/>
                    <a:pt x="5778" y="0"/>
                  </a:cubicBezTo>
                  <a:cubicBezTo>
                    <a:pt x="5778" y="227"/>
                    <a:pt x="5778" y="413"/>
                    <a:pt x="5778" y="640"/>
                  </a:cubicBezTo>
                  <a:close/>
                </a:path>
              </a:pathLst>
            </a:custGeom>
            <a:solidFill>
              <a:srgbClr val="000000">
                <a:alpha val="10196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1040" name="Freeform 15"/>
            <p:cNvSpPr>
              <a:spLocks/>
            </p:cNvSpPr>
            <p:nvPr userDrawn="1"/>
          </p:nvSpPr>
          <p:spPr bwMode="gray">
            <a:xfrm flipH="1">
              <a:off x="-3" y="-36"/>
              <a:ext cx="5775" cy="970"/>
            </a:xfrm>
            <a:custGeom>
              <a:avLst/>
              <a:gdLst>
                <a:gd name="T0" fmla="*/ 0 w 5783"/>
                <a:gd name="T1" fmla="*/ 337 h 1176"/>
                <a:gd name="T2" fmla="*/ 3140 w 5783"/>
                <a:gd name="T3" fmla="*/ 450 h 1176"/>
                <a:gd name="T4" fmla="*/ 5767 w 5783"/>
                <a:gd name="T5" fmla="*/ 417 h 1176"/>
                <a:gd name="T6" fmla="*/ 5767 w 5783"/>
                <a:gd name="T7" fmla="*/ 29 h 1176"/>
                <a:gd name="T8" fmla="*/ 0 w 5783"/>
                <a:gd name="T9" fmla="*/ 29 h 1176"/>
                <a:gd name="T10" fmla="*/ 0 w 5783"/>
                <a:gd name="T11" fmla="*/ 337 h 1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83" h="1176">
                  <a:moveTo>
                    <a:pt x="0" y="496"/>
                  </a:moveTo>
                  <a:cubicBezTo>
                    <a:pt x="1405" y="0"/>
                    <a:pt x="2961" y="600"/>
                    <a:pt x="3148" y="662"/>
                  </a:cubicBezTo>
                  <a:cubicBezTo>
                    <a:pt x="3335" y="724"/>
                    <a:pt x="4732" y="1176"/>
                    <a:pt x="5783" y="614"/>
                  </a:cubicBezTo>
                  <a:cubicBezTo>
                    <a:pt x="5783" y="614"/>
                    <a:pt x="5783" y="328"/>
                    <a:pt x="5783" y="42"/>
                  </a:cubicBezTo>
                  <a:cubicBezTo>
                    <a:pt x="2891" y="42"/>
                    <a:pt x="0" y="42"/>
                    <a:pt x="0" y="42"/>
                  </a:cubicBezTo>
                  <a:cubicBezTo>
                    <a:pt x="0" y="269"/>
                    <a:pt x="0" y="269"/>
                    <a:pt x="0" y="49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2" name="Freeform 16"/>
            <p:cNvSpPr>
              <a:spLocks/>
            </p:cNvSpPr>
            <p:nvPr userDrawn="1"/>
          </p:nvSpPr>
          <p:spPr bwMode="hidden">
            <a:xfrm flipH="1">
              <a:off x="-3" y="162"/>
              <a:ext cx="4185" cy="772"/>
            </a:xfrm>
            <a:custGeom>
              <a:avLst/>
              <a:gdLst/>
              <a:ahLst/>
              <a:cxnLst>
                <a:cxn ang="0">
                  <a:pos x="669" y="179"/>
                </a:cxn>
                <a:cxn ang="0">
                  <a:pos x="1538" y="422"/>
                </a:cxn>
                <a:cxn ang="0">
                  <a:pos x="4173" y="374"/>
                </a:cxn>
                <a:cxn ang="0">
                  <a:pos x="4173" y="306"/>
                </a:cxn>
                <a:cxn ang="0">
                  <a:pos x="2845" y="589"/>
                </a:cxn>
                <a:cxn ang="0">
                  <a:pos x="1165" y="85"/>
                </a:cxn>
                <a:cxn ang="0">
                  <a:pos x="0" y="77"/>
                </a:cxn>
                <a:cxn ang="0">
                  <a:pos x="669" y="179"/>
                </a:cxn>
              </a:cxnLst>
              <a:rect l="0" t="0" r="r" b="b"/>
              <a:pathLst>
                <a:path w="4173" h="936">
                  <a:moveTo>
                    <a:pt x="669" y="179"/>
                  </a:moveTo>
                  <a:cubicBezTo>
                    <a:pt x="1122" y="287"/>
                    <a:pt x="1351" y="360"/>
                    <a:pt x="1538" y="422"/>
                  </a:cubicBezTo>
                  <a:cubicBezTo>
                    <a:pt x="1725" y="484"/>
                    <a:pt x="3122" y="936"/>
                    <a:pt x="4173" y="374"/>
                  </a:cubicBezTo>
                  <a:cubicBezTo>
                    <a:pt x="4173" y="374"/>
                    <a:pt x="4173" y="387"/>
                    <a:pt x="4173" y="306"/>
                  </a:cubicBezTo>
                  <a:cubicBezTo>
                    <a:pt x="3957" y="435"/>
                    <a:pt x="3346" y="626"/>
                    <a:pt x="2845" y="589"/>
                  </a:cubicBezTo>
                  <a:cubicBezTo>
                    <a:pt x="2344" y="552"/>
                    <a:pt x="1639" y="170"/>
                    <a:pt x="1165" y="85"/>
                  </a:cubicBezTo>
                  <a:cubicBezTo>
                    <a:pt x="691" y="0"/>
                    <a:pt x="261" y="21"/>
                    <a:pt x="0" y="77"/>
                  </a:cubicBezTo>
                  <a:cubicBezTo>
                    <a:pt x="2" y="84"/>
                    <a:pt x="261" y="92"/>
                    <a:pt x="669" y="17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  <p:sp>
          <p:nvSpPr>
            <p:cNvPr id="1041" name="Freeform 17"/>
            <p:cNvSpPr>
              <a:spLocks/>
            </p:cNvSpPr>
            <p:nvPr userDrawn="1"/>
          </p:nvSpPr>
          <p:spPr bwMode="hidden">
            <a:xfrm flipH="1">
              <a:off x="-2" y="-2"/>
              <a:ext cx="2433" cy="903"/>
            </a:xfrm>
            <a:custGeom>
              <a:avLst/>
              <a:gdLst/>
              <a:ahLst/>
              <a:cxnLst>
                <a:cxn ang="0">
                  <a:pos x="2426" y="1"/>
                </a:cxn>
                <a:cxn ang="0">
                  <a:pos x="2426" y="464"/>
                </a:cxn>
                <a:cxn ang="0">
                  <a:pos x="0" y="0"/>
                </a:cxn>
                <a:cxn ang="0">
                  <a:pos x="2426" y="1"/>
                </a:cxn>
              </a:cxnLst>
              <a:rect l="0" t="0" r="r" b="b"/>
              <a:pathLst>
                <a:path w="2426" h="1095">
                  <a:moveTo>
                    <a:pt x="2426" y="1"/>
                  </a:moveTo>
                  <a:cubicBezTo>
                    <a:pt x="2426" y="232"/>
                    <a:pt x="2426" y="464"/>
                    <a:pt x="2426" y="464"/>
                  </a:cubicBezTo>
                  <a:cubicBezTo>
                    <a:pt x="1216" y="1095"/>
                    <a:pt x="584" y="162"/>
                    <a:pt x="0" y="0"/>
                  </a:cubicBezTo>
                  <a:cubicBezTo>
                    <a:pt x="0" y="0"/>
                    <a:pt x="1213" y="0"/>
                    <a:pt x="2426" y="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</p:grp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6BE61C-2E93-45F2-A1F3-626B787585D3}" type="slidenum">
              <a:rPr lang="en-US" altLang="ru-RU" smtClean="0">
                <a:solidFill>
                  <a:srgbClr val="000000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8075" y="628650"/>
            <a:ext cx="79089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pic>
        <p:nvPicPr>
          <p:cNvPr id="1034" name="Picture 45" descr="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27888" y="877888"/>
            <a:ext cx="1751012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52" descr="1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05800" y="73025"/>
            <a:ext cx="7635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53" descr="15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55642" flipH="1">
            <a:off x="8121650" y="28575"/>
            <a:ext cx="8064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57" descr="logo(trasparance)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19153">
            <a:off x="8653463" y="130175"/>
            <a:ext cx="3429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58" descr="15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284851">
            <a:off x="85725" y="319088"/>
            <a:ext cx="1033463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77098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  <p:sldLayoutId id="2147483831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0" descr="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oup 27"/>
          <p:cNvGrpSpPr>
            <a:grpSpLocks/>
          </p:cNvGrpSpPr>
          <p:nvPr/>
        </p:nvGrpSpPr>
        <p:grpSpPr bwMode="auto">
          <a:xfrm>
            <a:off x="6692900" y="228600"/>
            <a:ext cx="2451100" cy="4038600"/>
            <a:chOff x="2964" y="0"/>
            <a:chExt cx="2796" cy="4608"/>
          </a:xfrm>
        </p:grpSpPr>
        <p:pic>
          <p:nvPicPr>
            <p:cNvPr id="1043" name="Picture 24" descr="11"/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4" y="0"/>
              <a:ext cx="2796" cy="4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4" name="Picture 25" descr="12"/>
            <p:cNvPicPr>
              <a:picLocks noChangeAspect="1" noChangeArrowheads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7" y="672"/>
              <a:ext cx="2190" cy="2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28" name="Group 44"/>
          <p:cNvGrpSpPr>
            <a:grpSpLocks/>
          </p:cNvGrpSpPr>
          <p:nvPr/>
        </p:nvGrpSpPr>
        <p:grpSpPr bwMode="auto">
          <a:xfrm flipH="1">
            <a:off x="-19050" y="-57150"/>
            <a:ext cx="9182100" cy="1349375"/>
            <a:chOff x="-12" y="-36"/>
            <a:chExt cx="5784" cy="1035"/>
          </a:xfrm>
        </p:grpSpPr>
        <p:sp>
          <p:nvSpPr>
            <p:cNvPr id="1039" name="Freeform 14"/>
            <p:cNvSpPr>
              <a:spLocks/>
            </p:cNvSpPr>
            <p:nvPr userDrawn="1"/>
          </p:nvSpPr>
          <p:spPr bwMode="gray">
            <a:xfrm>
              <a:off x="-12" y="-4"/>
              <a:ext cx="5778" cy="1003"/>
            </a:xfrm>
            <a:custGeom>
              <a:avLst/>
              <a:gdLst>
                <a:gd name="T0" fmla="*/ 5778 w 5778"/>
                <a:gd name="T1" fmla="*/ 436 h 1215"/>
                <a:gd name="T2" fmla="*/ 2656 w 5778"/>
                <a:gd name="T3" fmla="*/ 455 h 1215"/>
                <a:gd name="T4" fmla="*/ 0 w 5778"/>
                <a:gd name="T5" fmla="*/ 494 h 1215"/>
                <a:gd name="T6" fmla="*/ 12 w 5778"/>
                <a:gd name="T7" fmla="*/ 4 h 1215"/>
                <a:gd name="T8" fmla="*/ 5778 w 5778"/>
                <a:gd name="T9" fmla="*/ 0 h 1215"/>
                <a:gd name="T10" fmla="*/ 5778 w 5778"/>
                <a:gd name="T11" fmla="*/ 436 h 12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78" h="1215">
                  <a:moveTo>
                    <a:pt x="5778" y="640"/>
                  </a:moveTo>
                  <a:cubicBezTo>
                    <a:pt x="4217" y="104"/>
                    <a:pt x="3024" y="562"/>
                    <a:pt x="2656" y="668"/>
                  </a:cubicBezTo>
                  <a:cubicBezTo>
                    <a:pt x="2288" y="774"/>
                    <a:pt x="1066" y="1215"/>
                    <a:pt x="0" y="726"/>
                  </a:cubicBezTo>
                  <a:cubicBezTo>
                    <a:pt x="0" y="726"/>
                    <a:pt x="12" y="292"/>
                    <a:pt x="12" y="6"/>
                  </a:cubicBezTo>
                  <a:cubicBezTo>
                    <a:pt x="2901" y="5"/>
                    <a:pt x="5778" y="0"/>
                    <a:pt x="5778" y="0"/>
                  </a:cubicBezTo>
                  <a:cubicBezTo>
                    <a:pt x="5778" y="227"/>
                    <a:pt x="5778" y="413"/>
                    <a:pt x="5778" y="640"/>
                  </a:cubicBezTo>
                  <a:close/>
                </a:path>
              </a:pathLst>
            </a:custGeom>
            <a:solidFill>
              <a:srgbClr val="000000">
                <a:alpha val="10196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1040" name="Freeform 15"/>
            <p:cNvSpPr>
              <a:spLocks/>
            </p:cNvSpPr>
            <p:nvPr userDrawn="1"/>
          </p:nvSpPr>
          <p:spPr bwMode="gray">
            <a:xfrm flipH="1">
              <a:off x="-3" y="-36"/>
              <a:ext cx="5775" cy="970"/>
            </a:xfrm>
            <a:custGeom>
              <a:avLst/>
              <a:gdLst>
                <a:gd name="T0" fmla="*/ 0 w 5783"/>
                <a:gd name="T1" fmla="*/ 337 h 1176"/>
                <a:gd name="T2" fmla="*/ 3140 w 5783"/>
                <a:gd name="T3" fmla="*/ 450 h 1176"/>
                <a:gd name="T4" fmla="*/ 5767 w 5783"/>
                <a:gd name="T5" fmla="*/ 417 h 1176"/>
                <a:gd name="T6" fmla="*/ 5767 w 5783"/>
                <a:gd name="T7" fmla="*/ 29 h 1176"/>
                <a:gd name="T8" fmla="*/ 0 w 5783"/>
                <a:gd name="T9" fmla="*/ 29 h 1176"/>
                <a:gd name="T10" fmla="*/ 0 w 5783"/>
                <a:gd name="T11" fmla="*/ 337 h 1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83" h="1176">
                  <a:moveTo>
                    <a:pt x="0" y="496"/>
                  </a:moveTo>
                  <a:cubicBezTo>
                    <a:pt x="1405" y="0"/>
                    <a:pt x="2961" y="600"/>
                    <a:pt x="3148" y="662"/>
                  </a:cubicBezTo>
                  <a:cubicBezTo>
                    <a:pt x="3335" y="724"/>
                    <a:pt x="4732" y="1176"/>
                    <a:pt x="5783" y="614"/>
                  </a:cubicBezTo>
                  <a:cubicBezTo>
                    <a:pt x="5783" y="614"/>
                    <a:pt x="5783" y="328"/>
                    <a:pt x="5783" y="42"/>
                  </a:cubicBezTo>
                  <a:cubicBezTo>
                    <a:pt x="2891" y="42"/>
                    <a:pt x="0" y="42"/>
                    <a:pt x="0" y="42"/>
                  </a:cubicBezTo>
                  <a:cubicBezTo>
                    <a:pt x="0" y="269"/>
                    <a:pt x="0" y="269"/>
                    <a:pt x="0" y="49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2" name="Freeform 16"/>
            <p:cNvSpPr>
              <a:spLocks/>
            </p:cNvSpPr>
            <p:nvPr userDrawn="1"/>
          </p:nvSpPr>
          <p:spPr bwMode="hidden">
            <a:xfrm flipH="1">
              <a:off x="-3" y="162"/>
              <a:ext cx="4185" cy="772"/>
            </a:xfrm>
            <a:custGeom>
              <a:avLst/>
              <a:gdLst/>
              <a:ahLst/>
              <a:cxnLst>
                <a:cxn ang="0">
                  <a:pos x="669" y="179"/>
                </a:cxn>
                <a:cxn ang="0">
                  <a:pos x="1538" y="422"/>
                </a:cxn>
                <a:cxn ang="0">
                  <a:pos x="4173" y="374"/>
                </a:cxn>
                <a:cxn ang="0">
                  <a:pos x="4173" y="306"/>
                </a:cxn>
                <a:cxn ang="0">
                  <a:pos x="2845" y="589"/>
                </a:cxn>
                <a:cxn ang="0">
                  <a:pos x="1165" y="85"/>
                </a:cxn>
                <a:cxn ang="0">
                  <a:pos x="0" y="77"/>
                </a:cxn>
                <a:cxn ang="0">
                  <a:pos x="669" y="179"/>
                </a:cxn>
              </a:cxnLst>
              <a:rect l="0" t="0" r="r" b="b"/>
              <a:pathLst>
                <a:path w="4173" h="936">
                  <a:moveTo>
                    <a:pt x="669" y="179"/>
                  </a:moveTo>
                  <a:cubicBezTo>
                    <a:pt x="1122" y="287"/>
                    <a:pt x="1351" y="360"/>
                    <a:pt x="1538" y="422"/>
                  </a:cubicBezTo>
                  <a:cubicBezTo>
                    <a:pt x="1725" y="484"/>
                    <a:pt x="3122" y="936"/>
                    <a:pt x="4173" y="374"/>
                  </a:cubicBezTo>
                  <a:cubicBezTo>
                    <a:pt x="4173" y="374"/>
                    <a:pt x="4173" y="387"/>
                    <a:pt x="4173" y="306"/>
                  </a:cubicBezTo>
                  <a:cubicBezTo>
                    <a:pt x="3957" y="435"/>
                    <a:pt x="3346" y="626"/>
                    <a:pt x="2845" y="589"/>
                  </a:cubicBezTo>
                  <a:cubicBezTo>
                    <a:pt x="2344" y="552"/>
                    <a:pt x="1639" y="170"/>
                    <a:pt x="1165" y="85"/>
                  </a:cubicBezTo>
                  <a:cubicBezTo>
                    <a:pt x="691" y="0"/>
                    <a:pt x="261" y="21"/>
                    <a:pt x="0" y="77"/>
                  </a:cubicBezTo>
                  <a:cubicBezTo>
                    <a:pt x="2" y="84"/>
                    <a:pt x="261" y="92"/>
                    <a:pt x="669" y="17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  <p:sp>
          <p:nvSpPr>
            <p:cNvPr id="1041" name="Freeform 17"/>
            <p:cNvSpPr>
              <a:spLocks/>
            </p:cNvSpPr>
            <p:nvPr userDrawn="1"/>
          </p:nvSpPr>
          <p:spPr bwMode="hidden">
            <a:xfrm flipH="1">
              <a:off x="-2" y="-2"/>
              <a:ext cx="2433" cy="903"/>
            </a:xfrm>
            <a:custGeom>
              <a:avLst/>
              <a:gdLst/>
              <a:ahLst/>
              <a:cxnLst>
                <a:cxn ang="0">
                  <a:pos x="2426" y="1"/>
                </a:cxn>
                <a:cxn ang="0">
                  <a:pos x="2426" y="464"/>
                </a:cxn>
                <a:cxn ang="0">
                  <a:pos x="0" y="0"/>
                </a:cxn>
                <a:cxn ang="0">
                  <a:pos x="2426" y="1"/>
                </a:cxn>
              </a:cxnLst>
              <a:rect l="0" t="0" r="r" b="b"/>
              <a:pathLst>
                <a:path w="2426" h="1095">
                  <a:moveTo>
                    <a:pt x="2426" y="1"/>
                  </a:moveTo>
                  <a:cubicBezTo>
                    <a:pt x="2426" y="232"/>
                    <a:pt x="2426" y="464"/>
                    <a:pt x="2426" y="464"/>
                  </a:cubicBezTo>
                  <a:cubicBezTo>
                    <a:pt x="1216" y="1095"/>
                    <a:pt x="584" y="162"/>
                    <a:pt x="0" y="0"/>
                  </a:cubicBezTo>
                  <a:cubicBezTo>
                    <a:pt x="0" y="0"/>
                    <a:pt x="1213" y="0"/>
                    <a:pt x="2426" y="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</p:grp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6BE61C-2E93-45F2-A1F3-626B787585D3}" type="slidenum">
              <a:rPr lang="en-US" altLang="ru-RU" smtClean="0">
                <a:solidFill>
                  <a:srgbClr val="000000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8075" y="628650"/>
            <a:ext cx="79089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pic>
        <p:nvPicPr>
          <p:cNvPr id="1034" name="Picture 45" descr="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27888" y="877888"/>
            <a:ext cx="1751012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52" descr="1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05800" y="73025"/>
            <a:ext cx="7635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53" descr="15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55642" flipH="1">
            <a:off x="8121650" y="28575"/>
            <a:ext cx="8064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57" descr="logo(trasparance)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19153">
            <a:off x="8653463" y="130175"/>
            <a:ext cx="3429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58" descr="15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284851">
            <a:off x="85725" y="319088"/>
            <a:ext cx="1033463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42394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16" r:id="rId2"/>
    <p:sldLayoutId id="2147484017" r:id="rId3"/>
    <p:sldLayoutId id="2147484018" r:id="rId4"/>
    <p:sldLayoutId id="2147484019" r:id="rId5"/>
    <p:sldLayoutId id="2147484020" r:id="rId6"/>
    <p:sldLayoutId id="2147484021" r:id="rId7"/>
    <p:sldLayoutId id="2147484022" r:id="rId8"/>
    <p:sldLayoutId id="2147484023" r:id="rId9"/>
    <p:sldLayoutId id="2147484024" r:id="rId10"/>
    <p:sldLayoutId id="2147484025" r:id="rId11"/>
    <p:sldLayoutId id="2147484026" r:id="rId12"/>
    <p:sldLayoutId id="2147484027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0" descr="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oup 27"/>
          <p:cNvGrpSpPr>
            <a:grpSpLocks/>
          </p:cNvGrpSpPr>
          <p:nvPr/>
        </p:nvGrpSpPr>
        <p:grpSpPr bwMode="auto">
          <a:xfrm>
            <a:off x="6692900" y="228600"/>
            <a:ext cx="2451100" cy="4038600"/>
            <a:chOff x="2964" y="0"/>
            <a:chExt cx="2796" cy="4608"/>
          </a:xfrm>
        </p:grpSpPr>
        <p:pic>
          <p:nvPicPr>
            <p:cNvPr id="1043" name="Picture 24" descr="11"/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4" y="0"/>
              <a:ext cx="2796" cy="4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4" name="Picture 25" descr="12"/>
            <p:cNvPicPr>
              <a:picLocks noChangeAspect="1" noChangeArrowheads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7" y="672"/>
              <a:ext cx="2190" cy="2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28" name="Group 44"/>
          <p:cNvGrpSpPr>
            <a:grpSpLocks/>
          </p:cNvGrpSpPr>
          <p:nvPr/>
        </p:nvGrpSpPr>
        <p:grpSpPr bwMode="auto">
          <a:xfrm flipH="1">
            <a:off x="-19050" y="-57150"/>
            <a:ext cx="9182100" cy="1349375"/>
            <a:chOff x="-12" y="-36"/>
            <a:chExt cx="5784" cy="1035"/>
          </a:xfrm>
        </p:grpSpPr>
        <p:sp>
          <p:nvSpPr>
            <p:cNvPr id="1039" name="Freeform 14"/>
            <p:cNvSpPr>
              <a:spLocks/>
            </p:cNvSpPr>
            <p:nvPr userDrawn="1"/>
          </p:nvSpPr>
          <p:spPr bwMode="gray">
            <a:xfrm>
              <a:off x="-12" y="-4"/>
              <a:ext cx="5778" cy="1003"/>
            </a:xfrm>
            <a:custGeom>
              <a:avLst/>
              <a:gdLst>
                <a:gd name="T0" fmla="*/ 5778 w 5778"/>
                <a:gd name="T1" fmla="*/ 436 h 1215"/>
                <a:gd name="T2" fmla="*/ 2656 w 5778"/>
                <a:gd name="T3" fmla="*/ 455 h 1215"/>
                <a:gd name="T4" fmla="*/ 0 w 5778"/>
                <a:gd name="T5" fmla="*/ 494 h 1215"/>
                <a:gd name="T6" fmla="*/ 12 w 5778"/>
                <a:gd name="T7" fmla="*/ 4 h 1215"/>
                <a:gd name="T8" fmla="*/ 5778 w 5778"/>
                <a:gd name="T9" fmla="*/ 0 h 1215"/>
                <a:gd name="T10" fmla="*/ 5778 w 5778"/>
                <a:gd name="T11" fmla="*/ 436 h 12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78" h="1215">
                  <a:moveTo>
                    <a:pt x="5778" y="640"/>
                  </a:moveTo>
                  <a:cubicBezTo>
                    <a:pt x="4217" y="104"/>
                    <a:pt x="3024" y="562"/>
                    <a:pt x="2656" y="668"/>
                  </a:cubicBezTo>
                  <a:cubicBezTo>
                    <a:pt x="2288" y="774"/>
                    <a:pt x="1066" y="1215"/>
                    <a:pt x="0" y="726"/>
                  </a:cubicBezTo>
                  <a:cubicBezTo>
                    <a:pt x="0" y="726"/>
                    <a:pt x="12" y="292"/>
                    <a:pt x="12" y="6"/>
                  </a:cubicBezTo>
                  <a:cubicBezTo>
                    <a:pt x="2901" y="5"/>
                    <a:pt x="5778" y="0"/>
                    <a:pt x="5778" y="0"/>
                  </a:cubicBezTo>
                  <a:cubicBezTo>
                    <a:pt x="5778" y="227"/>
                    <a:pt x="5778" y="413"/>
                    <a:pt x="5778" y="640"/>
                  </a:cubicBezTo>
                  <a:close/>
                </a:path>
              </a:pathLst>
            </a:custGeom>
            <a:solidFill>
              <a:srgbClr val="000000">
                <a:alpha val="10196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1040" name="Freeform 15"/>
            <p:cNvSpPr>
              <a:spLocks/>
            </p:cNvSpPr>
            <p:nvPr userDrawn="1"/>
          </p:nvSpPr>
          <p:spPr bwMode="gray">
            <a:xfrm flipH="1">
              <a:off x="-3" y="-36"/>
              <a:ext cx="5775" cy="970"/>
            </a:xfrm>
            <a:custGeom>
              <a:avLst/>
              <a:gdLst>
                <a:gd name="T0" fmla="*/ 0 w 5783"/>
                <a:gd name="T1" fmla="*/ 337 h 1176"/>
                <a:gd name="T2" fmla="*/ 3140 w 5783"/>
                <a:gd name="T3" fmla="*/ 450 h 1176"/>
                <a:gd name="T4" fmla="*/ 5767 w 5783"/>
                <a:gd name="T5" fmla="*/ 417 h 1176"/>
                <a:gd name="T6" fmla="*/ 5767 w 5783"/>
                <a:gd name="T7" fmla="*/ 29 h 1176"/>
                <a:gd name="T8" fmla="*/ 0 w 5783"/>
                <a:gd name="T9" fmla="*/ 29 h 1176"/>
                <a:gd name="T10" fmla="*/ 0 w 5783"/>
                <a:gd name="T11" fmla="*/ 337 h 11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83" h="1176">
                  <a:moveTo>
                    <a:pt x="0" y="496"/>
                  </a:moveTo>
                  <a:cubicBezTo>
                    <a:pt x="1405" y="0"/>
                    <a:pt x="2961" y="600"/>
                    <a:pt x="3148" y="662"/>
                  </a:cubicBezTo>
                  <a:cubicBezTo>
                    <a:pt x="3335" y="724"/>
                    <a:pt x="4732" y="1176"/>
                    <a:pt x="5783" y="614"/>
                  </a:cubicBezTo>
                  <a:cubicBezTo>
                    <a:pt x="5783" y="614"/>
                    <a:pt x="5783" y="328"/>
                    <a:pt x="5783" y="42"/>
                  </a:cubicBezTo>
                  <a:cubicBezTo>
                    <a:pt x="2891" y="42"/>
                    <a:pt x="0" y="42"/>
                    <a:pt x="0" y="42"/>
                  </a:cubicBezTo>
                  <a:cubicBezTo>
                    <a:pt x="0" y="269"/>
                    <a:pt x="0" y="269"/>
                    <a:pt x="0" y="49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 b="1" i="1">
                <a:solidFill>
                  <a:srgbClr val="000000"/>
                </a:solidFill>
              </a:endParaRPr>
            </a:p>
          </p:txBody>
        </p:sp>
        <p:sp>
          <p:nvSpPr>
            <p:cNvPr id="2" name="Freeform 16"/>
            <p:cNvSpPr>
              <a:spLocks/>
            </p:cNvSpPr>
            <p:nvPr userDrawn="1"/>
          </p:nvSpPr>
          <p:spPr bwMode="hidden">
            <a:xfrm flipH="1">
              <a:off x="-3" y="162"/>
              <a:ext cx="4185" cy="772"/>
            </a:xfrm>
            <a:custGeom>
              <a:avLst/>
              <a:gdLst/>
              <a:ahLst/>
              <a:cxnLst>
                <a:cxn ang="0">
                  <a:pos x="669" y="179"/>
                </a:cxn>
                <a:cxn ang="0">
                  <a:pos x="1538" y="422"/>
                </a:cxn>
                <a:cxn ang="0">
                  <a:pos x="4173" y="374"/>
                </a:cxn>
                <a:cxn ang="0">
                  <a:pos x="4173" y="306"/>
                </a:cxn>
                <a:cxn ang="0">
                  <a:pos x="2845" y="589"/>
                </a:cxn>
                <a:cxn ang="0">
                  <a:pos x="1165" y="85"/>
                </a:cxn>
                <a:cxn ang="0">
                  <a:pos x="0" y="77"/>
                </a:cxn>
                <a:cxn ang="0">
                  <a:pos x="669" y="179"/>
                </a:cxn>
              </a:cxnLst>
              <a:rect l="0" t="0" r="r" b="b"/>
              <a:pathLst>
                <a:path w="4173" h="936">
                  <a:moveTo>
                    <a:pt x="669" y="179"/>
                  </a:moveTo>
                  <a:cubicBezTo>
                    <a:pt x="1122" y="287"/>
                    <a:pt x="1351" y="360"/>
                    <a:pt x="1538" y="422"/>
                  </a:cubicBezTo>
                  <a:cubicBezTo>
                    <a:pt x="1725" y="484"/>
                    <a:pt x="3122" y="936"/>
                    <a:pt x="4173" y="374"/>
                  </a:cubicBezTo>
                  <a:cubicBezTo>
                    <a:pt x="4173" y="374"/>
                    <a:pt x="4173" y="387"/>
                    <a:pt x="4173" y="306"/>
                  </a:cubicBezTo>
                  <a:cubicBezTo>
                    <a:pt x="3957" y="435"/>
                    <a:pt x="3346" y="626"/>
                    <a:pt x="2845" y="589"/>
                  </a:cubicBezTo>
                  <a:cubicBezTo>
                    <a:pt x="2344" y="552"/>
                    <a:pt x="1639" y="170"/>
                    <a:pt x="1165" y="85"/>
                  </a:cubicBezTo>
                  <a:cubicBezTo>
                    <a:pt x="691" y="0"/>
                    <a:pt x="261" y="21"/>
                    <a:pt x="0" y="77"/>
                  </a:cubicBezTo>
                  <a:cubicBezTo>
                    <a:pt x="2" y="84"/>
                    <a:pt x="261" y="92"/>
                    <a:pt x="669" y="17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  <p:sp>
          <p:nvSpPr>
            <p:cNvPr id="1041" name="Freeform 17"/>
            <p:cNvSpPr>
              <a:spLocks/>
            </p:cNvSpPr>
            <p:nvPr userDrawn="1"/>
          </p:nvSpPr>
          <p:spPr bwMode="hidden">
            <a:xfrm flipH="1">
              <a:off x="-2" y="-2"/>
              <a:ext cx="2433" cy="903"/>
            </a:xfrm>
            <a:custGeom>
              <a:avLst/>
              <a:gdLst/>
              <a:ahLst/>
              <a:cxnLst>
                <a:cxn ang="0">
                  <a:pos x="2426" y="1"/>
                </a:cxn>
                <a:cxn ang="0">
                  <a:pos x="2426" y="464"/>
                </a:cxn>
                <a:cxn ang="0">
                  <a:pos x="0" y="0"/>
                </a:cxn>
                <a:cxn ang="0">
                  <a:pos x="2426" y="1"/>
                </a:cxn>
              </a:cxnLst>
              <a:rect l="0" t="0" r="r" b="b"/>
              <a:pathLst>
                <a:path w="2426" h="1095">
                  <a:moveTo>
                    <a:pt x="2426" y="1"/>
                  </a:moveTo>
                  <a:cubicBezTo>
                    <a:pt x="2426" y="232"/>
                    <a:pt x="2426" y="464"/>
                    <a:pt x="2426" y="464"/>
                  </a:cubicBezTo>
                  <a:cubicBezTo>
                    <a:pt x="1216" y="1095"/>
                    <a:pt x="584" y="162"/>
                    <a:pt x="0" y="0"/>
                  </a:cubicBezTo>
                  <a:cubicBezTo>
                    <a:pt x="0" y="0"/>
                    <a:pt x="1213" y="0"/>
                    <a:pt x="2426" y="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2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i="1">
                <a:solidFill>
                  <a:srgbClr val="000000"/>
                </a:solidFill>
              </a:endParaRPr>
            </a:p>
          </p:txBody>
        </p:sp>
      </p:grp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i="0">
                <a:latin typeface="Arial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6BE61C-2E93-45F2-A1F3-626B787585D3}" type="slidenum">
              <a:rPr lang="en-US" altLang="ru-RU" smtClean="0">
                <a:solidFill>
                  <a:srgbClr val="000000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ru-RU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08075" y="628650"/>
            <a:ext cx="79089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pic>
        <p:nvPicPr>
          <p:cNvPr id="1034" name="Picture 45" descr="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27888" y="877888"/>
            <a:ext cx="1751012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52" descr="1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05800" y="73025"/>
            <a:ext cx="7635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53" descr="15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55642" flipH="1">
            <a:off x="8121650" y="28575"/>
            <a:ext cx="8064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57" descr="logo(trasparance)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19153">
            <a:off x="8653463" y="130175"/>
            <a:ext cx="3429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58" descr="15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284851">
            <a:off x="85725" y="319088"/>
            <a:ext cx="1033463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43585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9" r:id="rId1"/>
    <p:sldLayoutId id="214748403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  <p:sldLayoutId id="2147484040" r:id="rId12"/>
    <p:sldLayoutId id="2147484041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E3B3CEBC88A1CC4C56F4AEF0A7CB4BB90066A26BF1574FF85EB6967FA2709A6E8BEB69EE319E680CA6F47FB5D7BFFF7CB626DF7BX2E" TargetMode="External"/><Relationship Id="rId2" Type="http://schemas.openxmlformats.org/officeDocument/2006/relationships/hyperlink" Target="consultantplus://offline/ref=E3B3CEBC88A1CC4C56F4AEF0A7CB4BB9016FAC6FF5594FF85EB6967FA2709A6E8BEB69EA3ACA394AF1F229E78DEBF360B738DFBA5E4272B87DX9E" TargetMode="External"/><Relationship Id="rId1" Type="http://schemas.openxmlformats.org/officeDocument/2006/relationships/slideLayout" Target="../slideLayouts/slideLayout77.xml"/><Relationship Id="rId5" Type="http://schemas.openxmlformats.org/officeDocument/2006/relationships/hyperlink" Target="consultantplus://offline/ref=E3B3CEBC88A1CC4C56F4AEF0A7CB4BB90066A162F1584FF85EB6967FA2709A6E99EB31E638C92749F2E77FB6C87BX7E" TargetMode="External"/><Relationship Id="rId4" Type="http://schemas.openxmlformats.org/officeDocument/2006/relationships/hyperlink" Target="consultantplus://offline/ref=E3B3CEBC88A1CC4C56F4AEF0A7CB4BB90066A26BF1574FF85EB6967FA2709A6E8BEB69EF319E680CA6F47FB5D7BFFF7CB626DF7BX2E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3214519808D0A72DF79E15315418E06BD50E96F685544CD3E9F35B1CF096F0FFFF07622EE87D1E6E94A35AF361077CE0F263E834BAC843D5U5j6E" TargetMode="External"/><Relationship Id="rId2" Type="http://schemas.openxmlformats.org/officeDocument/2006/relationships/hyperlink" Target="consultantplus://offline/ref=3214519808D0A72DF79E15315418E06BD50E96F685544CD3E9F35B1CF096F0FFFF07622EE87D1F6B92A35AF361077CE0F263E834BAC843D5U5j6E" TargetMode="External"/><Relationship Id="rId1" Type="http://schemas.openxmlformats.org/officeDocument/2006/relationships/slideLayout" Target="../slideLayouts/slideLayout77.xml"/><Relationship Id="rId5" Type="http://schemas.openxmlformats.org/officeDocument/2006/relationships/hyperlink" Target="consultantplus://offline/ref=3214519808D0A72DF79E15315418E06BD70A93F583564CD3E9F35B1CF096F0FFED073A22EA7E016B92B60CA224U5jBE" TargetMode="External"/><Relationship Id="rId4" Type="http://schemas.openxmlformats.org/officeDocument/2006/relationships/hyperlink" Target="consultantplus://offline/ref=3214519808D0A72DF79E15315418E06BD50E96F685544CD3E9F35B1CF096F0FFFF07622EE87D1E6E9BA35AF361077CE0F263E834BAC843D5U5j6E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3B809243EA6667783D9D19EA039CAD16E4AC8EE514EEFAC517D551462D73A7791FC1F4CE1A56CDC883DCDA18F7D13C1F43637475FF2F9BBCG0r0F" TargetMode="External"/><Relationship Id="rId1" Type="http://schemas.openxmlformats.org/officeDocument/2006/relationships/slideLayout" Target="../slideLayouts/slideLayout19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428604"/>
            <a:ext cx="7715272" cy="442915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Форма № 30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II.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Штаты 				               медицинской 	        	  организации</a:t>
            </a:r>
            <a:endParaRPr lang="ru-RU" dirty="0">
              <a:solidFill>
                <a:schemeClr val="accent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Леконцева Ульяна Николаевна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733425" y="146050"/>
            <a:ext cx="73580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800" i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Таблица 1100. Должности и физические лица медицинской организации</a:t>
            </a:r>
            <a:endParaRPr lang="ru-RU" altLang="ru-RU" sz="1800" b="0" i="0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222310" name="Group 102"/>
          <p:cNvGraphicFramePr>
            <a:graphicFrameLocks noGrp="1"/>
          </p:cNvGraphicFramePr>
          <p:nvPr/>
        </p:nvGraphicFramePr>
        <p:xfrm>
          <a:off x="250825" y="835025"/>
          <a:ext cx="8582025" cy="5235576"/>
        </p:xfrm>
        <a:graphic>
          <a:graphicData uri="http://schemas.openxmlformats.org/drawingml/2006/table">
            <a:tbl>
              <a:tblPr/>
              <a:tblGrid>
                <a:gridCol w="1460500">
                  <a:extLst>
                    <a:ext uri="{9D8B030D-6E8A-4147-A177-3AD203B41FA5}"/>
                  </a:extLst>
                </a:gridCol>
                <a:gridCol w="393700">
                  <a:extLst>
                    <a:ext uri="{9D8B030D-6E8A-4147-A177-3AD203B41FA5}"/>
                  </a:extLst>
                </a:gridCol>
                <a:gridCol w="808038">
                  <a:extLst>
                    <a:ext uri="{9D8B030D-6E8A-4147-A177-3AD203B41FA5}"/>
                  </a:extLst>
                </a:gridCol>
                <a:gridCol w="731837">
                  <a:extLst>
                    <a:ext uri="{9D8B030D-6E8A-4147-A177-3AD203B41FA5}"/>
                  </a:extLst>
                </a:gridCol>
                <a:gridCol w="730250">
                  <a:extLst>
                    <a:ext uri="{9D8B030D-6E8A-4147-A177-3AD203B41FA5}"/>
                  </a:extLst>
                </a:gridCol>
                <a:gridCol w="728663">
                  <a:extLst>
                    <a:ext uri="{9D8B030D-6E8A-4147-A177-3AD203B41FA5}"/>
                  </a:extLst>
                </a:gridCol>
                <a:gridCol w="749300">
                  <a:extLst>
                    <a:ext uri="{9D8B030D-6E8A-4147-A177-3AD203B41FA5}"/>
                  </a:extLst>
                </a:gridCol>
                <a:gridCol w="728662">
                  <a:extLst>
                    <a:ext uri="{9D8B030D-6E8A-4147-A177-3AD203B41FA5}"/>
                  </a:extLst>
                </a:gridCol>
                <a:gridCol w="771525">
                  <a:extLst>
                    <a:ext uri="{9D8B030D-6E8A-4147-A177-3AD203B41FA5}"/>
                  </a:extLst>
                </a:gridCol>
                <a:gridCol w="663575">
                  <a:extLst>
                    <a:ext uri="{9D8B030D-6E8A-4147-A177-3AD203B41FA5}"/>
                  </a:extLst>
                </a:gridCol>
                <a:gridCol w="815975">
                  <a:extLst>
                    <a:ext uri="{9D8B030D-6E8A-4147-A177-3AD203B41FA5}"/>
                  </a:extLst>
                </a:gridCol>
              </a:tblGrid>
              <a:tr h="1008185"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них,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них,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5191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6414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0483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28102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Врачи - всего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28260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женщин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00596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организациях, расположенных в  сельской местности (из стр.1)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19235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стр.1): руководители организаций и их заместители (организаторы здравоохранения)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11361" name="Прямоугольник 3"/>
          <p:cNvSpPr>
            <a:spLocks noChangeArrowheads="1"/>
          </p:cNvSpPr>
          <p:nvPr/>
        </p:nvSpPr>
        <p:spPr bwMode="auto">
          <a:xfrm>
            <a:off x="2197100" y="3621088"/>
            <a:ext cx="6634163" cy="1200150"/>
          </a:xfrm>
          <a:prstGeom prst="rect">
            <a:avLst/>
          </a:prstGeom>
          <a:solidFill>
            <a:srgbClr val="27737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None/>
            </a:pPr>
            <a:r>
              <a:rPr lang="ru-RU" altLang="ru-RU" sz="1800" i="0" smtClean="0">
                <a:solidFill>
                  <a:srgbClr val="EA8B00"/>
                </a:solidFill>
                <a:latin typeface="Times New Roman" panose="02020603050405020304" pitchFamily="18" charset="0"/>
              </a:rPr>
              <a:t>включаются сведения по медицинским организациям, их структурным подразделениям и филиалам, расположенным в сельских поселениях сельских муниципальных образований, а также в сельских населенных пунктах, входящих в состав городских поселений или городских округов</a:t>
            </a:r>
          </a:p>
        </p:txBody>
      </p:sp>
      <p:sp>
        <p:nvSpPr>
          <p:cNvPr id="11362" name="Rectangle 613"/>
          <p:cNvSpPr>
            <a:spLocks noChangeArrowheads="1"/>
          </p:cNvSpPr>
          <p:nvPr/>
        </p:nvSpPr>
        <p:spPr bwMode="auto">
          <a:xfrm>
            <a:off x="2241550" y="5181600"/>
            <a:ext cx="6600825" cy="8382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800" i="0" smtClean="0">
                <a:solidFill>
                  <a:srgbClr val="EA8B00"/>
                </a:solidFill>
                <a:latin typeface="Times New Roman" panose="02020603050405020304" pitchFamily="18" charset="0"/>
              </a:rPr>
              <a:t>главный врач, заместитель главного врача больничной организации показываются из граф 3, 4, 9 по графам 7, 8, 11</a:t>
            </a:r>
          </a:p>
        </p:txBody>
      </p:sp>
    </p:spTree>
    <p:extLst>
      <p:ext uri="{BB962C8B-B14F-4D97-AF65-F5344CB8AC3E}">
        <p14:creationId xmlns:p14="http://schemas.microsoft.com/office/powerpoint/2010/main" xmlns="" val="387965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600200"/>
            <a:ext cx="8480328" cy="490063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лица основных работников показываются один раз по основной должности (графы 9, 10, 11);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форму включаются лица, находящиеся в декретном и долгосрочном отпуске (дополнительно указываются в графе 17);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работник трудоустроен на неполную ставку, но место работы является основным (трудовая книжка находится в вашей организации), то его показывают как основного работника – 1 физическое лицо;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лица внешних совместителей не показываются;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Внутренние совместители показываются только один раз по основной занимаемой должности.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8551766" cy="4925144"/>
          </a:xfrm>
        </p:spPr>
        <p:txBody>
          <a:bodyPr>
            <a:noAutofit/>
          </a:bodyPr>
          <a:lstStyle/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должности врачей в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противотуберкулезных диспансерах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должностей вспомогательных отделений  - рентгеновского, физиотерапевтического, лабораторий и т.д. и специалистов-консультантов не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фтизиатров,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туберкулезных отделениях (кабинетах) больниц и поликлиник относятся к должностям фтизиатров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должности врачей в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онкологическом диспансере, кроме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должностей радиологов и других должностей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консультантов-специалистов,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онкологических отделениях и кабинетах других больниц и поликлиник относятся к должностям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врачей-онкологов.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Должности врачей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заведующих отделениями (кабинетами) показывают как специалистов в соответствующих строках (терапевтическими отделениями – как терапевтов и т.д.).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Line 3"/>
          <p:cNvSpPr>
            <a:spLocks noChangeShapeType="1"/>
          </p:cNvSpPr>
          <p:nvPr/>
        </p:nvSpPr>
        <p:spPr bwMode="auto">
          <a:xfrm>
            <a:off x="3933825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11308" name="Group 44"/>
          <p:cNvGraphicFramePr>
            <a:graphicFrameLocks noGrp="1"/>
          </p:cNvGraphicFramePr>
          <p:nvPr/>
        </p:nvGraphicFramePr>
        <p:xfrm>
          <a:off x="323850" y="1327150"/>
          <a:ext cx="8450263" cy="4530725"/>
        </p:xfrm>
        <a:graphic>
          <a:graphicData uri="http://schemas.openxmlformats.org/drawingml/2006/table">
            <a:tbl>
              <a:tblPr/>
              <a:tblGrid>
                <a:gridCol w="2682875"/>
                <a:gridCol w="527050"/>
                <a:gridCol w="731838"/>
                <a:gridCol w="709612"/>
                <a:gridCol w="788988"/>
                <a:gridCol w="1001712"/>
                <a:gridCol w="1085850"/>
                <a:gridCol w="922338"/>
              </a:tblGrid>
              <a:tr h="73158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квалификационную категорию (из гр.9)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сертификат специалиста (из гр.9)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свидетельство об аккредитации (из гр.9)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Находятся в декретном и долгосрочном отпуске (из гр.9)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</a:tr>
              <a:tr h="10669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высшую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первую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вторую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8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1" marB="457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T="45711" marB="457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T="45711" marB="457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3602">
                <a:tc gridSpan="8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графы 12-14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заполняются на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выписки из распорядительного акта органа государственной власти или организации, создавших аттестационную комиссию, о присвоении специалистам, прошедшим аттестацию, квалификационных категорий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медицинским и фармацевтическим работникам. Имеющие категории по нескольким специальностям, показываются в отчете 1 раз – по основной должности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графа 15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заполняется на основании сертификатов специалиста. Медицинские и фармацевтические работники, имеющие сертификаты по нескольким специальностям, показываются в отчете 1 раз – по основной должности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T="45711" marB="4571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444" name="Rectangle 2"/>
          <p:cNvSpPr>
            <a:spLocks noChangeArrowheads="1"/>
          </p:cNvSpPr>
          <p:nvPr/>
        </p:nvSpPr>
        <p:spPr bwMode="auto">
          <a:xfrm>
            <a:off x="1257300" y="161925"/>
            <a:ext cx="53721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838200" indent="-838200" algn="ctr" eaLnBrk="1" hangingPunct="1"/>
            <a:r>
              <a:rPr lang="ru-RU" altLang="ru-RU" sz="1800" i="0">
                <a:latin typeface="Times New Roman" pitchFamily="18" charset="0"/>
                <a:cs typeface="Arial" pitchFamily="34" charset="0"/>
              </a:rPr>
              <a:t>Таблица 1100. Должности и физические лица медицинской организации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Line 3"/>
          <p:cNvSpPr>
            <a:spLocks noChangeShapeType="1"/>
          </p:cNvSpPr>
          <p:nvPr/>
        </p:nvSpPr>
        <p:spPr bwMode="auto">
          <a:xfrm>
            <a:off x="3933825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263238" name="Group 70"/>
          <p:cNvGraphicFramePr>
            <a:graphicFrameLocks noGrp="1"/>
          </p:cNvGraphicFramePr>
          <p:nvPr/>
        </p:nvGraphicFramePr>
        <p:xfrm>
          <a:off x="374650" y="801688"/>
          <a:ext cx="8450263" cy="3273604"/>
        </p:xfrm>
        <a:graphic>
          <a:graphicData uri="http://schemas.openxmlformats.org/drawingml/2006/table">
            <a:tbl>
              <a:tblPr/>
              <a:tblGrid>
                <a:gridCol w="2682875">
                  <a:extLst>
                    <a:ext uri="{9D8B030D-6E8A-4147-A177-3AD203B41FA5}"/>
                  </a:extLst>
                </a:gridCol>
                <a:gridCol w="527050">
                  <a:extLst>
                    <a:ext uri="{9D8B030D-6E8A-4147-A177-3AD203B41FA5}"/>
                  </a:extLst>
                </a:gridCol>
                <a:gridCol w="731838">
                  <a:extLst>
                    <a:ext uri="{9D8B030D-6E8A-4147-A177-3AD203B41FA5}"/>
                  </a:extLst>
                </a:gridCol>
                <a:gridCol w="709612">
                  <a:extLst>
                    <a:ext uri="{9D8B030D-6E8A-4147-A177-3AD203B41FA5}"/>
                  </a:extLst>
                </a:gridCol>
                <a:gridCol w="788988">
                  <a:extLst>
                    <a:ext uri="{9D8B030D-6E8A-4147-A177-3AD203B41FA5}"/>
                  </a:extLst>
                </a:gridCol>
                <a:gridCol w="1001712">
                  <a:extLst>
                    <a:ext uri="{9D8B030D-6E8A-4147-A177-3AD203B41FA5}"/>
                  </a:extLst>
                </a:gridCol>
                <a:gridCol w="1085850">
                  <a:extLst>
                    <a:ext uri="{9D8B030D-6E8A-4147-A177-3AD203B41FA5}"/>
                  </a:extLst>
                </a:gridCol>
                <a:gridCol w="922338">
                  <a:extLst>
                    <a:ext uri="{9D8B030D-6E8A-4147-A177-3AD203B41FA5}"/>
                  </a:extLst>
                </a:gridCol>
              </a:tblGrid>
              <a:tr h="731414"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88" marB="456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88" marB="456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квалификационную категорию (из гр.9)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88" marB="456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сертификат специалиста (из гр.9)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88" marB="456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свидетельство об аккредитации (из гр.9)</a:t>
                      </a:r>
                    </a:p>
                  </a:txBody>
                  <a:tcPr marT="45688" marB="456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Находятся в декретном и долгосрочном отпуске (из гр.9)</a:t>
                      </a:r>
                    </a:p>
                  </a:txBody>
                  <a:tcPr marT="45688" marB="456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10667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высшую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88" marB="456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первую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88" marB="456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вторую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88" marB="4568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9032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88" marB="4568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88" marB="4568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88" marB="4568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88" marB="4568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88" marB="4568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88" marB="4568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T="45688" marB="4568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T="45688" marB="4568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084958">
                <a:tc gridSpan="6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Графа 16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заполняется на основании </a:t>
                      </a: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свидетельства об аккредитации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В Графе 17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показываются физические лица основных работников (из графы 9), находящихся в декретном и долгосрочном отпуске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45688" marB="4568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688" marB="4568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688" marB="4568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18470" name="Rectangle 538"/>
          <p:cNvSpPr>
            <a:spLocks noChangeArrowheads="1"/>
          </p:cNvSpPr>
          <p:nvPr/>
        </p:nvSpPr>
        <p:spPr bwMode="auto">
          <a:xfrm>
            <a:off x="258763" y="5651500"/>
            <a:ext cx="8499475" cy="101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ru-RU" altLang="ru-RU" sz="1400" i="0">
              <a:cs typeface="Arial" pitchFamily="34" charset="0"/>
            </a:endParaRPr>
          </a:p>
        </p:txBody>
      </p:sp>
      <p:sp>
        <p:nvSpPr>
          <p:cNvPr id="18471" name="Text Box 541"/>
          <p:cNvSpPr txBox="1">
            <a:spLocks noChangeArrowheads="1"/>
          </p:cNvSpPr>
          <p:nvPr/>
        </p:nvSpPr>
        <p:spPr bwMode="auto">
          <a:xfrm>
            <a:off x="7092950" y="3378200"/>
            <a:ext cx="1471613" cy="336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600" i="0">
                <a:solidFill>
                  <a:srgbClr val="990033"/>
                </a:solidFill>
                <a:latin typeface="Times New Roman" pitchFamily="18" charset="0"/>
                <a:cs typeface="Arial" pitchFamily="34" charset="0"/>
              </a:rPr>
              <a:t>Внимание! </a:t>
            </a:r>
          </a:p>
        </p:txBody>
      </p:sp>
      <p:sp>
        <p:nvSpPr>
          <p:cNvPr id="18472" name="Rectangle 2"/>
          <p:cNvSpPr>
            <a:spLocks noChangeArrowheads="1"/>
          </p:cNvSpPr>
          <p:nvPr/>
        </p:nvSpPr>
        <p:spPr bwMode="auto">
          <a:xfrm>
            <a:off x="1257300" y="161925"/>
            <a:ext cx="53721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838200" indent="-838200" algn="ctr" eaLnBrk="1" hangingPunct="1"/>
            <a:r>
              <a:rPr lang="ru-RU" altLang="ru-RU" sz="1800" i="0">
                <a:latin typeface="Times New Roman" pitchFamily="18" charset="0"/>
                <a:cs typeface="Arial" pitchFamily="34" charset="0"/>
              </a:rPr>
              <a:t>Таблица 1100. Должности и физические лица медицинской организации</a:t>
            </a: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257175" y="4149725"/>
            <a:ext cx="8429625" cy="2513013"/>
            <a:chOff x="7" y="1182"/>
            <a:chExt cx="5616" cy="2158"/>
          </a:xfrm>
        </p:grpSpPr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7" y="1182"/>
              <a:ext cx="5616" cy="2158"/>
              <a:chOff x="493" y="1680"/>
              <a:chExt cx="4787" cy="1028"/>
            </a:xfrm>
          </p:grpSpPr>
          <p:grpSp>
            <p:nvGrpSpPr>
              <p:cNvPr id="5" name="Group 5"/>
              <p:cNvGrpSpPr>
                <a:grpSpLocks/>
              </p:cNvGrpSpPr>
              <p:nvPr/>
            </p:nvGrpSpPr>
            <p:grpSpPr bwMode="auto">
              <a:xfrm>
                <a:off x="493" y="1680"/>
                <a:ext cx="4766" cy="1028"/>
                <a:chOff x="491" y="1296"/>
                <a:chExt cx="4862" cy="1028"/>
              </a:xfrm>
            </p:grpSpPr>
            <p:sp>
              <p:nvSpPr>
                <p:cNvPr id="18479" name="AutoShape 7"/>
                <p:cNvSpPr>
                  <a:spLocks noChangeArrowheads="1"/>
                </p:cNvSpPr>
                <p:nvPr/>
              </p:nvSpPr>
              <p:spPr bwMode="gray">
                <a:xfrm>
                  <a:off x="703" y="1296"/>
                  <a:ext cx="4620" cy="432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5499A1"/>
                    </a:gs>
                    <a:gs pos="50000">
                      <a:srgbClr val="13737D"/>
                    </a:gs>
                    <a:gs pos="100000">
                      <a:srgbClr val="5499A1"/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 eaLnBrk="1" hangingPunct="1"/>
                  <a:endParaRPr lang="ru-RU" altLang="ru-RU"/>
                </a:p>
              </p:txBody>
            </p:sp>
            <p:sp>
              <p:nvSpPr>
                <p:cNvPr id="18480" name="AutoShape 8"/>
                <p:cNvSpPr>
                  <a:spLocks noChangeArrowheads="1"/>
                </p:cNvSpPr>
                <p:nvPr/>
              </p:nvSpPr>
              <p:spPr bwMode="gray">
                <a:xfrm>
                  <a:off x="491" y="1296"/>
                  <a:ext cx="4862" cy="1028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83CFCD"/>
                    </a:gs>
                    <a:gs pos="50000">
                      <a:srgbClr val="B2E1E0"/>
                    </a:gs>
                    <a:gs pos="100000">
                      <a:srgbClr val="83CFCD"/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 eaLnBrk="1" hangingPunct="1"/>
                  <a:endParaRPr lang="ru-RU" altLang="ru-RU"/>
                </a:p>
              </p:txBody>
            </p:sp>
          </p:grpSp>
          <p:sp>
            <p:nvSpPr>
              <p:cNvPr id="18477" name="Line 9"/>
              <p:cNvSpPr>
                <a:spLocks noChangeShapeType="1"/>
              </p:cNvSpPr>
              <p:nvPr/>
            </p:nvSpPr>
            <p:spPr bwMode="gray">
              <a:xfrm>
                <a:off x="672" y="1920"/>
                <a:ext cx="384" cy="0"/>
              </a:xfrm>
              <a:prstGeom prst="line">
                <a:avLst/>
              </a:prstGeom>
              <a:noFill/>
              <a:ln w="2857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78" name="Line 10"/>
              <p:cNvSpPr>
                <a:spLocks noChangeShapeType="1"/>
              </p:cNvSpPr>
              <p:nvPr/>
            </p:nvSpPr>
            <p:spPr bwMode="gray">
              <a:xfrm>
                <a:off x="4896" y="1920"/>
                <a:ext cx="384" cy="0"/>
              </a:xfrm>
              <a:prstGeom prst="line">
                <a:avLst/>
              </a:prstGeom>
              <a:noFill/>
              <a:ln w="2857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" name="Rectangle 11"/>
            <p:cNvSpPr>
              <a:spLocks noChangeArrowheads="1"/>
            </p:cNvSpPr>
            <p:nvPr/>
          </p:nvSpPr>
          <p:spPr bwMode="gray">
            <a:xfrm>
              <a:off x="687" y="1209"/>
              <a:ext cx="4444" cy="20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 eaLnBrk="0" hangingPunct="0"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90000"/>
                </a:lnSpc>
                <a:defRPr/>
              </a:pPr>
              <a:r>
                <a:rPr lang="ru-RU" altLang="ru-RU" i="0" dirty="0" smtClean="0">
                  <a:solidFill>
                    <a:srgbClr val="CC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Контроль </a:t>
              </a:r>
            </a:p>
            <a:p>
              <a:pPr algn="ctr" eaLnBrk="1" hangingPunct="1">
                <a:lnSpc>
                  <a:spcPct val="90000"/>
                </a:lnSpc>
                <a:defRPr/>
              </a:pPr>
              <a:r>
                <a:rPr lang="ru-RU" altLang="ru-RU" sz="2000" i="0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Графа 15 + Графа 16 </a:t>
              </a:r>
            </a:p>
            <a:p>
              <a:pPr algn="ctr" eaLnBrk="1" hangingPunct="1">
                <a:lnSpc>
                  <a:spcPct val="90000"/>
                </a:lnSpc>
                <a:defRPr/>
              </a:pPr>
              <a:r>
                <a:rPr lang="ru-RU" altLang="ru-RU" sz="2000" i="0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не может быть больше Графы 9 по всем строкам.</a:t>
              </a:r>
            </a:p>
            <a:p>
              <a:pPr algn="ctr" eaLnBrk="1" hangingPunct="1">
                <a:lnSpc>
                  <a:spcPct val="90000"/>
                </a:lnSpc>
                <a:defRPr/>
              </a:pPr>
              <a:r>
                <a:rPr lang="ru-RU" altLang="ru-RU" sz="2000" i="0" dirty="0" smtClean="0">
                  <a:solidFill>
                    <a:srgbClr val="CC33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В случае если графа 15+16 не равна графе 9 </a:t>
              </a:r>
              <a:r>
                <a:rPr lang="ru-RU" altLang="ru-RU" sz="2000" i="0" u="sng" dirty="0" smtClean="0">
                  <a:solidFill>
                    <a:srgbClr val="CC33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представить пояснительную записку.</a:t>
              </a:r>
            </a:p>
            <a:p>
              <a:pPr algn="ctr" eaLnBrk="1" hangingPunct="1">
                <a:lnSpc>
                  <a:spcPct val="90000"/>
                </a:lnSpc>
                <a:defRPr/>
              </a:pPr>
              <a:r>
                <a:rPr lang="ru-RU" altLang="ru-RU" sz="2000" i="0" dirty="0" smtClean="0">
                  <a:solidFill>
                    <a:srgbClr val="CC33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При отсутствии/окончании срока действия сертификата – специалист не имеет права заниматься медицинской деятельностью.</a:t>
              </a:r>
              <a:endParaRPr lang="ru-RU" altLang="ru-RU" sz="2000" i="0" dirty="0" smtClean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Line 3"/>
          <p:cNvSpPr>
            <a:spLocks noChangeShapeType="1"/>
          </p:cNvSpPr>
          <p:nvPr/>
        </p:nvSpPr>
        <p:spPr bwMode="auto">
          <a:xfrm>
            <a:off x="3933825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b="1" i="1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268347" name="Group 59"/>
          <p:cNvGraphicFramePr>
            <a:graphicFrameLocks noGrp="1"/>
          </p:cNvGraphicFramePr>
          <p:nvPr/>
        </p:nvGraphicFramePr>
        <p:xfrm>
          <a:off x="374650" y="801688"/>
          <a:ext cx="8450263" cy="2189162"/>
        </p:xfrm>
        <a:graphic>
          <a:graphicData uri="http://schemas.openxmlformats.org/drawingml/2006/table">
            <a:tbl>
              <a:tblPr/>
              <a:tblGrid>
                <a:gridCol w="2682875">
                  <a:extLst>
                    <a:ext uri="{9D8B030D-6E8A-4147-A177-3AD203B41FA5}"/>
                  </a:extLst>
                </a:gridCol>
                <a:gridCol w="527050">
                  <a:extLst>
                    <a:ext uri="{9D8B030D-6E8A-4147-A177-3AD203B41FA5}"/>
                  </a:extLst>
                </a:gridCol>
                <a:gridCol w="731838">
                  <a:extLst>
                    <a:ext uri="{9D8B030D-6E8A-4147-A177-3AD203B41FA5}"/>
                  </a:extLst>
                </a:gridCol>
                <a:gridCol w="709612">
                  <a:extLst>
                    <a:ext uri="{9D8B030D-6E8A-4147-A177-3AD203B41FA5}"/>
                  </a:extLst>
                </a:gridCol>
                <a:gridCol w="788988">
                  <a:extLst>
                    <a:ext uri="{9D8B030D-6E8A-4147-A177-3AD203B41FA5}"/>
                  </a:extLst>
                </a:gridCol>
                <a:gridCol w="1001712">
                  <a:extLst>
                    <a:ext uri="{9D8B030D-6E8A-4147-A177-3AD203B41FA5}"/>
                  </a:extLst>
                </a:gridCol>
                <a:gridCol w="1085850">
                  <a:extLst>
                    <a:ext uri="{9D8B030D-6E8A-4147-A177-3AD203B41FA5}"/>
                  </a:extLst>
                </a:gridCol>
                <a:gridCol w="922338">
                  <a:extLst>
                    <a:ext uri="{9D8B030D-6E8A-4147-A177-3AD203B41FA5}"/>
                  </a:extLst>
                </a:gridCol>
              </a:tblGrid>
              <a:tr h="731617"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квалификационную категорию (из гр.9)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сертификат специалиста (из гр.9)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свидетельство об аккредитации (из гр.9)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Находятся в декретном и долгосрочном отпуске (из гр.9)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10669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высшую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первую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вторую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9058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14370" name="Rectangle 538"/>
          <p:cNvSpPr>
            <a:spLocks noChangeArrowheads="1"/>
          </p:cNvSpPr>
          <p:nvPr/>
        </p:nvSpPr>
        <p:spPr bwMode="auto">
          <a:xfrm>
            <a:off x="258763" y="5651500"/>
            <a:ext cx="8499475" cy="101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Font typeface="Wingdings" panose="05000000000000000000" pitchFamily="2" charset="2"/>
              <a:buChar char="n"/>
            </a:pPr>
            <a:endParaRPr lang="ru-RU" altLang="ru-RU" sz="1400" i="0" smtClean="0">
              <a:solidFill>
                <a:srgbClr val="000000"/>
              </a:solidFill>
            </a:endParaRPr>
          </a:p>
        </p:txBody>
      </p:sp>
      <p:sp>
        <p:nvSpPr>
          <p:cNvPr id="14371" name="Rectangle 2"/>
          <p:cNvSpPr>
            <a:spLocks noChangeArrowheads="1"/>
          </p:cNvSpPr>
          <p:nvPr/>
        </p:nvSpPr>
        <p:spPr bwMode="auto">
          <a:xfrm>
            <a:off x="1257300" y="161925"/>
            <a:ext cx="659923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800" i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Таблица 1100. Должности и физические лица медицинской организации</a:t>
            </a:r>
          </a:p>
        </p:txBody>
      </p:sp>
      <p:grpSp>
        <p:nvGrpSpPr>
          <p:cNvPr id="14372" name="Group 3"/>
          <p:cNvGrpSpPr>
            <a:grpSpLocks/>
          </p:cNvGrpSpPr>
          <p:nvPr/>
        </p:nvGrpSpPr>
        <p:grpSpPr bwMode="auto">
          <a:xfrm>
            <a:off x="404813" y="3570288"/>
            <a:ext cx="8348662" cy="2852737"/>
            <a:chOff x="104" y="1183"/>
            <a:chExt cx="5575" cy="907"/>
          </a:xfrm>
        </p:grpSpPr>
        <p:grpSp>
          <p:nvGrpSpPr>
            <p:cNvPr id="14373" name="Group 4"/>
            <p:cNvGrpSpPr>
              <a:grpSpLocks/>
            </p:cNvGrpSpPr>
            <p:nvPr/>
          </p:nvGrpSpPr>
          <p:grpSpPr bwMode="auto">
            <a:xfrm>
              <a:off x="104" y="1183"/>
              <a:ext cx="5575" cy="907"/>
              <a:chOff x="576" y="1680"/>
              <a:chExt cx="4752" cy="432"/>
            </a:xfrm>
          </p:grpSpPr>
          <p:grpSp>
            <p:nvGrpSpPr>
              <p:cNvPr id="14375" name="Group 5"/>
              <p:cNvGrpSpPr>
                <a:grpSpLocks/>
              </p:cNvGrpSpPr>
              <p:nvPr/>
            </p:nvGrpSpPr>
            <p:grpSpPr bwMode="auto">
              <a:xfrm>
                <a:off x="576" y="1680"/>
                <a:ext cx="4752" cy="432"/>
                <a:chOff x="576" y="1296"/>
                <a:chExt cx="4848" cy="432"/>
              </a:xfrm>
            </p:grpSpPr>
            <p:sp>
              <p:nvSpPr>
                <p:cNvPr id="14378" name="AutoShape 6"/>
                <p:cNvSpPr>
                  <a:spLocks noChangeArrowheads="1"/>
                </p:cNvSpPr>
                <p:nvPr/>
              </p:nvSpPr>
              <p:spPr bwMode="gray">
                <a:xfrm>
                  <a:off x="576" y="1296"/>
                  <a:ext cx="4848" cy="432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17416B"/>
                    </a:gs>
                    <a:gs pos="50000">
                      <a:srgbClr val="002E5C"/>
                    </a:gs>
                    <a:gs pos="100000">
                      <a:srgbClr val="17416B"/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 b="1" i="1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 sz="2400" b="1" i="1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 sz="2400" b="1" i="1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 sz="2400" b="1" i="1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 sz="2400" b="1" i="1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 i="1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 i="1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 i="1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 i="1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r"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alt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379" name="AutoShape 7"/>
                <p:cNvSpPr>
                  <a:spLocks noChangeArrowheads="1"/>
                </p:cNvSpPr>
                <p:nvPr/>
              </p:nvSpPr>
              <p:spPr bwMode="gray">
                <a:xfrm>
                  <a:off x="703" y="1296"/>
                  <a:ext cx="4620" cy="432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5499A1"/>
                    </a:gs>
                    <a:gs pos="50000">
                      <a:srgbClr val="13737D"/>
                    </a:gs>
                    <a:gs pos="100000">
                      <a:srgbClr val="5499A1"/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 b="1" i="1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 sz="2400" b="1" i="1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 sz="2400" b="1" i="1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 sz="2400" b="1" i="1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 sz="2400" b="1" i="1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 i="1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 i="1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 i="1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 i="1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r"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altLang="ru-RU" sz="20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380" name="AutoShape 8"/>
                <p:cNvSpPr>
                  <a:spLocks noChangeArrowheads="1"/>
                </p:cNvSpPr>
                <p:nvPr/>
              </p:nvSpPr>
              <p:spPr bwMode="gray">
                <a:xfrm>
                  <a:off x="829" y="1296"/>
                  <a:ext cx="4391" cy="432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83CFCD"/>
                    </a:gs>
                    <a:gs pos="50000">
                      <a:srgbClr val="B2E1E0"/>
                    </a:gs>
                    <a:gs pos="100000">
                      <a:srgbClr val="83CFCD"/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 b="1" i="1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 sz="2400" b="1" i="1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 sz="2400" b="1" i="1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 sz="2400" b="1" i="1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 sz="2400" b="1" i="1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 i="1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 i="1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 i="1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 i="1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r"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altLang="ru-RU" smtClean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4376" name="Line 9"/>
              <p:cNvSpPr>
                <a:spLocks noChangeShapeType="1"/>
              </p:cNvSpPr>
              <p:nvPr/>
            </p:nvSpPr>
            <p:spPr bwMode="gray">
              <a:xfrm>
                <a:off x="672" y="1920"/>
                <a:ext cx="384" cy="0"/>
              </a:xfrm>
              <a:prstGeom prst="line">
                <a:avLst/>
              </a:prstGeom>
              <a:noFill/>
              <a:ln w="2857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 b="1" i="1" smtClean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14377" name="Line 10"/>
              <p:cNvSpPr>
                <a:spLocks noChangeShapeType="1"/>
              </p:cNvSpPr>
              <p:nvPr/>
            </p:nvSpPr>
            <p:spPr bwMode="gray">
              <a:xfrm>
                <a:off x="4896" y="1920"/>
                <a:ext cx="384" cy="0"/>
              </a:xfrm>
              <a:prstGeom prst="line">
                <a:avLst/>
              </a:prstGeom>
              <a:noFill/>
              <a:ln w="2857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 b="1" i="1" smtClean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97995" name="Rectangle 11"/>
            <p:cNvSpPr>
              <a:spLocks noChangeArrowheads="1"/>
            </p:cNvSpPr>
            <p:nvPr/>
          </p:nvSpPr>
          <p:spPr bwMode="gray">
            <a:xfrm>
              <a:off x="500" y="1209"/>
              <a:ext cx="4693" cy="6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 eaLnBrk="0" hangingPunct="0"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altLang="ru-RU" sz="1600" i="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Графа 17: </a:t>
              </a:r>
              <a:r>
                <a:rPr lang="ru-RU" altLang="ru-RU" sz="1600" i="0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Не включаются </a:t>
              </a:r>
              <a:r>
                <a:rPr lang="ru-RU" altLang="ru-RU" sz="1600" i="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лица, находящиеся по поводу временной или частичной утраты трудоспособности.</a:t>
              </a:r>
            </a:p>
            <a:p>
              <a:pPr algn="ctr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1600" i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 eaLnBrk="1" fontAlgn="base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 </a:t>
              </a:r>
              <a:r>
                <a:rPr lang="ru-RU" sz="16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гр. 17 </a:t>
              </a:r>
              <a:r>
                <a:rPr lang="ru-RU" sz="16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учитываются </a:t>
              </a:r>
              <a:r>
                <a:rPr lang="ru-RU" sz="1600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лица </a:t>
              </a:r>
              <a:r>
                <a:rPr lang="ru-RU" sz="16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из числа основных работников, находящихся в декретном отпуске (отпуск по беременности и родам ), отпуск по уходу за ребенком  до достижения им возраста 3-х лет, </a:t>
              </a:r>
              <a:r>
                <a:rPr lang="ru-RU" sz="16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длительном отпуске </a:t>
              </a:r>
              <a:r>
                <a:rPr lang="ru-RU" sz="16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без сохранения заработной платы (по семейным и другим уважительным </a:t>
              </a:r>
              <a:r>
                <a:rPr lang="ru-RU" sz="16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причинам) в течении отчетного года</a:t>
              </a:r>
              <a:endParaRPr lang="ru-RU" altLang="ru-RU" sz="2000" i="0" dirty="0" smtClean="0">
                <a:solidFill>
                  <a:srgbClr val="A93561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37598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3"/>
          <p:cNvSpPr>
            <a:spLocks noChangeArrowheads="1"/>
          </p:cNvSpPr>
          <p:nvPr/>
        </p:nvSpPr>
        <p:spPr bwMode="auto">
          <a:xfrm>
            <a:off x="174625" y="542925"/>
            <a:ext cx="8796338" cy="17081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400" i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ЗДРАВООХРАНЕНИЯ РОССИЙСКОЙ ФЕДЕРАЦИИ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400" i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400" i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400" i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18 июля 2018 г. N 16-5/10/2-4709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400" b="0" i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…..</a:t>
            </a:r>
          </a:p>
          <a:p>
            <a:pPr algn="just" eaLnBrk="1" fontAlgn="base" hangingPunct="1">
              <a:spcBef>
                <a:spcPts val="1000"/>
              </a:spcBef>
              <a:spcAft>
                <a:spcPct val="0"/>
              </a:spcAft>
            </a:pPr>
            <a:r>
              <a:rPr lang="ru-RU" altLang="ru-RU" sz="1400" b="0" i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проведения аккредитации специалистов регламентируется приказом Минздрава России от 02.06.2016 N 334н "Об утверждении положения об аккредитации специалиста" (далее - Положение)….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01613" y="2376488"/>
            <a:ext cx="8593137" cy="402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>
            <a:lvl1pPr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lnSpc>
                <a:spcPct val="6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i="0" smtClean="0">
                <a:solidFill>
                  <a:srgbClr val="C84700"/>
                </a:solidFill>
                <a:cs typeface="Times New Roman" panose="02020603050405020304" pitchFamily="18" charset="0"/>
              </a:rPr>
              <a:t>«Врач-стоматолог» </a:t>
            </a:r>
            <a:r>
              <a:rPr lang="ru-RU" altLang="ru-RU" b="0" i="0" smtClean="0">
                <a:solidFill>
                  <a:srgbClr val="000000"/>
                </a:solidFill>
                <a:cs typeface="Times New Roman" panose="02020603050405020304" pitchFamily="18" charset="0"/>
              </a:rPr>
              <a:t>(специальность «Стоматология общей </a:t>
            </a:r>
          </a:p>
          <a:p>
            <a:pPr fontAlgn="base">
              <a:lnSpc>
                <a:spcPct val="6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b="0" i="0" smtClean="0">
                <a:solidFill>
                  <a:srgbClr val="000000"/>
                </a:solidFill>
                <a:cs typeface="Times New Roman" panose="02020603050405020304" pitchFamily="18" charset="0"/>
              </a:rPr>
              <a:t>практики»), </a:t>
            </a:r>
          </a:p>
          <a:p>
            <a:pPr fontAlgn="base">
              <a:lnSpc>
                <a:spcPct val="6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i="0" smtClean="0">
                <a:solidFill>
                  <a:srgbClr val="C84700"/>
                </a:solidFill>
                <a:cs typeface="Times New Roman" panose="02020603050405020304" pitchFamily="18" charset="0"/>
              </a:rPr>
              <a:t>«Врач-терапевт участковый» </a:t>
            </a:r>
            <a:r>
              <a:rPr lang="ru-RU" altLang="ru-RU" b="0" i="0" smtClean="0">
                <a:solidFill>
                  <a:srgbClr val="000000"/>
                </a:solidFill>
                <a:cs typeface="Times New Roman" panose="02020603050405020304" pitchFamily="18" charset="0"/>
              </a:rPr>
              <a:t>(специальность «Лечебное дело»), </a:t>
            </a:r>
          </a:p>
          <a:p>
            <a:pPr fontAlgn="base">
              <a:lnSpc>
                <a:spcPct val="6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i="0" smtClean="0">
                <a:solidFill>
                  <a:srgbClr val="C84700"/>
                </a:solidFill>
                <a:cs typeface="Times New Roman" panose="02020603050405020304" pitchFamily="18" charset="0"/>
              </a:rPr>
              <a:t>«Врач-педиатр участковый» </a:t>
            </a:r>
            <a:r>
              <a:rPr lang="ru-RU" altLang="ru-RU" b="0" i="0" smtClean="0">
                <a:solidFill>
                  <a:srgbClr val="000000"/>
                </a:solidFill>
                <a:cs typeface="Times New Roman" panose="02020603050405020304" pitchFamily="18" charset="0"/>
              </a:rPr>
              <a:t>(специальность «Педиатрия»),</a:t>
            </a:r>
            <a:r>
              <a:rPr lang="ru-RU" altLang="ru-RU" i="0" smtClean="0">
                <a:solidFill>
                  <a:srgbClr val="C84700"/>
                </a:solidFill>
                <a:cs typeface="Times New Roman" panose="02020603050405020304" pitchFamily="18" charset="0"/>
              </a:rPr>
              <a:t> </a:t>
            </a:r>
          </a:p>
          <a:p>
            <a:pPr fontAlgn="base">
              <a:lnSpc>
                <a:spcPct val="6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i="0" smtClean="0">
                <a:solidFill>
                  <a:srgbClr val="C84700"/>
                </a:solidFill>
                <a:cs typeface="Times New Roman" panose="02020603050405020304" pitchFamily="18" charset="0"/>
              </a:rPr>
              <a:t>«Врач клинической лабораторной диагностики» </a:t>
            </a:r>
            <a:r>
              <a:rPr lang="ru-RU" altLang="ru-RU" b="0" i="0" smtClean="0">
                <a:solidFill>
                  <a:srgbClr val="000000"/>
                </a:solidFill>
                <a:cs typeface="Times New Roman" panose="02020603050405020304" pitchFamily="18" charset="0"/>
              </a:rPr>
              <a:t>(специальность «Медицинская биохимия»),</a:t>
            </a:r>
            <a:r>
              <a:rPr lang="ru-RU" altLang="ru-RU" i="0" smtClean="0">
                <a:solidFill>
                  <a:srgbClr val="C84700"/>
                </a:solidFill>
                <a:cs typeface="Times New Roman" panose="02020603050405020304" pitchFamily="18" charset="0"/>
              </a:rPr>
              <a:t> </a:t>
            </a:r>
          </a:p>
          <a:p>
            <a:pPr fontAlgn="base">
              <a:lnSpc>
                <a:spcPct val="6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i="0" smtClean="0">
                <a:solidFill>
                  <a:srgbClr val="C84700"/>
                </a:solidFill>
                <a:cs typeface="Times New Roman" panose="02020603050405020304" pitchFamily="18" charset="0"/>
              </a:rPr>
              <a:t>«Врач функциональной диагностики» </a:t>
            </a:r>
            <a:r>
              <a:rPr lang="ru-RU" altLang="ru-RU" b="0" i="0" smtClean="0">
                <a:solidFill>
                  <a:srgbClr val="000000"/>
                </a:solidFill>
                <a:cs typeface="Times New Roman" panose="02020603050405020304" pitchFamily="18" charset="0"/>
              </a:rPr>
              <a:t>(специальность «Медицинская биофизика»), </a:t>
            </a:r>
          </a:p>
          <a:p>
            <a:pPr fontAlgn="base">
              <a:lnSpc>
                <a:spcPct val="6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i="0" smtClean="0">
                <a:solidFill>
                  <a:srgbClr val="C84700"/>
                </a:solidFill>
                <a:cs typeface="Times New Roman" panose="02020603050405020304" pitchFamily="18" charset="0"/>
              </a:rPr>
              <a:t>«Врач-статистик» </a:t>
            </a:r>
            <a:r>
              <a:rPr lang="ru-RU" altLang="ru-RU" b="0" i="0" smtClean="0">
                <a:solidFill>
                  <a:srgbClr val="000000"/>
                </a:solidFill>
                <a:cs typeface="Times New Roman" panose="02020603050405020304" pitchFamily="18" charset="0"/>
              </a:rPr>
              <a:t>(специальность «Медицинская кибернетика»), </a:t>
            </a:r>
          </a:p>
          <a:p>
            <a:pPr fontAlgn="base">
              <a:lnSpc>
                <a:spcPct val="6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i="0" smtClean="0">
                <a:solidFill>
                  <a:srgbClr val="C84700"/>
                </a:solidFill>
                <a:cs typeface="Times New Roman" panose="02020603050405020304" pitchFamily="18" charset="0"/>
              </a:rPr>
              <a:t>«Врач-эпидемиолог» и «Врач по общей гигиене» </a:t>
            </a:r>
            <a:r>
              <a:rPr lang="ru-RU" altLang="ru-RU" b="0" i="0" smtClean="0">
                <a:solidFill>
                  <a:srgbClr val="000000"/>
                </a:solidFill>
                <a:cs typeface="Times New Roman" panose="02020603050405020304" pitchFamily="18" charset="0"/>
              </a:rPr>
              <a:t>(специальность «Медико-профилактическое дело»)</a:t>
            </a:r>
            <a:r>
              <a:rPr lang="ru-RU" altLang="ru-RU" i="0" smtClean="0">
                <a:solidFill>
                  <a:srgbClr val="C84700"/>
                </a:solidFill>
                <a:cs typeface="Times New Roman" panose="02020603050405020304" pitchFamily="18" charset="0"/>
              </a:rPr>
              <a:t> </a:t>
            </a:r>
          </a:p>
          <a:p>
            <a:pPr fontAlgn="base">
              <a:lnSpc>
                <a:spcPct val="6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i="0" smtClean="0">
                <a:solidFill>
                  <a:srgbClr val="C84700"/>
                </a:solidFill>
                <a:cs typeface="Times New Roman" panose="02020603050405020304" pitchFamily="18" charset="0"/>
              </a:rPr>
              <a:t>«Провизор» и «Провизор-технолог» </a:t>
            </a:r>
            <a:r>
              <a:rPr lang="ru-RU" altLang="ru-RU" b="0" i="0" smtClean="0">
                <a:solidFill>
                  <a:srgbClr val="000000"/>
                </a:solidFill>
                <a:cs typeface="Times New Roman" panose="02020603050405020304" pitchFamily="18" charset="0"/>
              </a:rPr>
              <a:t>(специальность «Фармация»)</a:t>
            </a:r>
          </a:p>
        </p:txBody>
      </p:sp>
    </p:spTree>
    <p:extLst>
      <p:ext uri="{BB962C8B-B14F-4D97-AF65-F5344CB8AC3E}">
        <p14:creationId xmlns:p14="http://schemas.microsoft.com/office/powerpoint/2010/main" xmlns="" val="147737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42976" y="0"/>
            <a:ext cx="6900862" cy="904875"/>
          </a:xfrm>
        </p:spPr>
        <p:txBody>
          <a:bodyPr anchor="b">
            <a:normAutofit fontScale="90000"/>
          </a:bodyPr>
          <a:lstStyle/>
          <a:p>
            <a:pPr algn="ctr">
              <a:defRPr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Аккредитация специалистов со средним медицинским и фармацевтическим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образованием</a:t>
            </a:r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03213" y="1196975"/>
            <a:ext cx="8599487" cy="5494338"/>
          </a:xfrm>
        </p:spPr>
        <p:txBody>
          <a:bodyPr lIns="0" rIns="0">
            <a:normAutofit fontScale="92500" lnSpcReduction="10000"/>
          </a:bodyPr>
          <a:lstStyle/>
          <a:p>
            <a:pPr marL="0" indent="0">
              <a:lnSpc>
                <a:spcPct val="60000"/>
              </a:lnSpc>
              <a:buFontTx/>
              <a:buNone/>
              <a:defRPr/>
            </a:pPr>
            <a:r>
              <a:rPr lang="ru-RU" altLang="ru-RU" sz="2400" b="1" dirty="0" smtClean="0">
                <a:solidFill>
                  <a:srgbClr val="C140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«Фельдшер» 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(специальность «Лечебное дело»),</a:t>
            </a:r>
            <a:r>
              <a:rPr lang="ru-RU" altLang="ru-RU" sz="2400" b="1" dirty="0" smtClean="0">
                <a:solidFill>
                  <a:srgbClr val="C140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60000"/>
              </a:lnSpc>
              <a:defRPr/>
            </a:pPr>
            <a:r>
              <a:rPr lang="ru-RU" altLang="ru-RU" sz="2400" b="1" dirty="0" smtClean="0">
                <a:solidFill>
                  <a:srgbClr val="C140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«Медицинская сестра», «Медицинская сестра участковая»,</a:t>
            </a:r>
          </a:p>
          <a:p>
            <a:pPr marL="0" indent="0">
              <a:lnSpc>
                <a:spcPct val="60000"/>
              </a:lnSpc>
              <a:defRPr/>
            </a:pPr>
            <a:r>
              <a:rPr lang="ru-RU" altLang="ru-RU" sz="2400" b="1" dirty="0" smtClean="0">
                <a:solidFill>
                  <a:srgbClr val="C140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«Медицинская сестра патронажная», </a:t>
            </a:r>
          </a:p>
          <a:p>
            <a:pPr marL="0" indent="0">
              <a:lnSpc>
                <a:spcPct val="60000"/>
              </a:lnSpc>
              <a:defRPr/>
            </a:pPr>
            <a:r>
              <a:rPr lang="ru-RU" altLang="ru-RU" sz="2400" b="1" dirty="0" smtClean="0">
                <a:solidFill>
                  <a:srgbClr val="C140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«Медицинская сестра приемного отделения», </a:t>
            </a:r>
          </a:p>
          <a:p>
            <a:pPr marL="0" indent="0">
              <a:lnSpc>
                <a:spcPct val="60000"/>
              </a:lnSpc>
              <a:defRPr/>
            </a:pPr>
            <a:r>
              <a:rPr lang="ru-RU" altLang="ru-RU" sz="2400" b="1" dirty="0" smtClean="0">
                <a:solidFill>
                  <a:srgbClr val="C140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«Медицинская сестра палатная (постовая)», </a:t>
            </a:r>
          </a:p>
          <a:p>
            <a:pPr marL="0" indent="0">
              <a:lnSpc>
                <a:spcPct val="60000"/>
              </a:lnSpc>
              <a:defRPr/>
            </a:pPr>
            <a:r>
              <a:rPr lang="ru-RU" altLang="ru-RU" sz="2400" b="1" dirty="0" smtClean="0">
                <a:solidFill>
                  <a:srgbClr val="C140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«Медицинская сестра перевязочной», </a:t>
            </a:r>
          </a:p>
          <a:p>
            <a:pPr marL="0" indent="0">
              <a:lnSpc>
                <a:spcPct val="60000"/>
              </a:lnSpc>
              <a:defRPr/>
            </a:pPr>
            <a:r>
              <a:rPr lang="ru-RU" altLang="ru-RU" sz="2400" b="1" dirty="0" smtClean="0">
                <a:solidFill>
                  <a:srgbClr val="C140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«Медицинская сестра процедурной», </a:t>
            </a:r>
          </a:p>
          <a:p>
            <a:pPr marL="0" indent="0">
              <a:lnSpc>
                <a:spcPct val="60000"/>
              </a:lnSpc>
              <a:defRPr/>
            </a:pPr>
            <a:r>
              <a:rPr lang="ru-RU" altLang="ru-RU" sz="2400" b="1" dirty="0" smtClean="0">
                <a:solidFill>
                  <a:srgbClr val="C140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«Медицинская сестра стерилизационной» 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(специальность «Сестринское дело»),</a:t>
            </a:r>
            <a:r>
              <a:rPr lang="ru-RU" altLang="ru-RU" sz="2400" b="1" dirty="0" smtClean="0">
                <a:solidFill>
                  <a:srgbClr val="C140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60000"/>
              </a:lnSpc>
              <a:defRPr/>
            </a:pPr>
            <a:r>
              <a:rPr lang="ru-RU" altLang="ru-RU" sz="2400" b="1" dirty="0" smtClean="0">
                <a:solidFill>
                  <a:srgbClr val="C140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«Фармацевт» 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(специальность «Фармация»),</a:t>
            </a:r>
            <a:r>
              <a:rPr lang="ru-RU" altLang="ru-RU" sz="2400" dirty="0" smtClean="0">
                <a:solidFill>
                  <a:srgbClr val="C140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60000"/>
              </a:lnSpc>
              <a:defRPr/>
            </a:pPr>
            <a:r>
              <a:rPr lang="ru-RU" altLang="ru-RU" sz="2400" b="1" dirty="0" smtClean="0">
                <a:solidFill>
                  <a:srgbClr val="C140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«Акушерка» 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(специальность «Акушерское дело»),</a:t>
            </a:r>
            <a:r>
              <a:rPr lang="ru-RU" altLang="ru-RU" sz="2400" b="1" dirty="0" smtClean="0">
                <a:solidFill>
                  <a:srgbClr val="C140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60000"/>
              </a:lnSpc>
              <a:defRPr/>
            </a:pPr>
            <a:r>
              <a:rPr lang="ru-RU" altLang="ru-RU" sz="2400" b="1" dirty="0" smtClean="0">
                <a:solidFill>
                  <a:srgbClr val="C140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«Медицинская сестра по массажу/медицинский брат по массажу» </a:t>
            </a:r>
            <a:r>
              <a:rPr lang="ru-RU" altLang="ru-RU" sz="2400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(специальность «Медицинский массаж»),</a:t>
            </a:r>
            <a:r>
              <a:rPr lang="ru-RU" altLang="ru-RU" sz="2400" b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60000"/>
              </a:lnSpc>
              <a:defRPr/>
            </a:pPr>
            <a:r>
              <a:rPr lang="ru-RU" altLang="ru-RU" sz="2400" b="1" dirty="0" smtClean="0">
                <a:solidFill>
                  <a:srgbClr val="C140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«Зубной техник» 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(специальность «Стоматология ортопедическая»), </a:t>
            </a:r>
          </a:p>
          <a:p>
            <a:pPr marL="0" indent="0">
              <a:lnSpc>
                <a:spcPct val="60000"/>
              </a:lnSpc>
              <a:defRPr/>
            </a:pPr>
            <a:r>
              <a:rPr lang="ru-RU" altLang="ru-RU" sz="2400" b="1" dirty="0" smtClean="0">
                <a:solidFill>
                  <a:srgbClr val="C140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«Медицинский технолог», </a:t>
            </a:r>
          </a:p>
          <a:p>
            <a:pPr marL="0" indent="0">
              <a:lnSpc>
                <a:spcPct val="60000"/>
              </a:lnSpc>
              <a:defRPr/>
            </a:pPr>
            <a:r>
              <a:rPr lang="ru-RU" altLang="ru-RU" sz="2400" b="1" dirty="0" smtClean="0">
                <a:solidFill>
                  <a:srgbClr val="C140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«Медицинский лабораторный техник (фельдшер-лаборант)» и «Лаборант» 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(специальность «Лабораторная диагностика»),</a:t>
            </a:r>
          </a:p>
          <a:p>
            <a:pPr marL="0" indent="0">
              <a:lnSpc>
                <a:spcPct val="60000"/>
              </a:lnSpc>
              <a:defRPr/>
            </a:pPr>
            <a:r>
              <a:rPr lang="ru-RU" altLang="ru-RU" sz="2400" b="1" dirty="0" smtClean="0">
                <a:solidFill>
                  <a:srgbClr val="C140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«Гигиенист стоматологический» 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(специальность «Стоматология профилактическая»),</a:t>
            </a:r>
          </a:p>
          <a:p>
            <a:pPr marL="0" indent="0">
              <a:lnSpc>
                <a:spcPct val="60000"/>
              </a:lnSpc>
              <a:defRPr/>
            </a:pPr>
            <a:r>
              <a:rPr lang="ru-RU" altLang="ru-RU" sz="2400" b="1" dirty="0" smtClean="0">
                <a:solidFill>
                  <a:srgbClr val="C140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«Медицинский оптик-</a:t>
            </a:r>
            <a:r>
              <a:rPr lang="ru-RU" altLang="ru-RU" sz="2400" b="1" dirty="0" err="1" smtClean="0">
                <a:solidFill>
                  <a:srgbClr val="C140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оптометрист</a:t>
            </a:r>
            <a:r>
              <a:rPr lang="ru-RU" altLang="ru-RU" sz="2400" b="1" dirty="0" smtClean="0">
                <a:solidFill>
                  <a:srgbClr val="C140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(специальность «Медицинская оптика»),</a:t>
            </a:r>
          </a:p>
          <a:p>
            <a:pPr marL="0" indent="0">
              <a:lnSpc>
                <a:spcPct val="60000"/>
              </a:lnSpc>
              <a:defRPr/>
            </a:pPr>
            <a:r>
              <a:rPr lang="ru-RU" altLang="ru-RU" sz="2400" b="1" dirty="0" smtClean="0">
                <a:solidFill>
                  <a:srgbClr val="C1401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«Помощник врача по эпидемиологии» и «Помощник врача по гигиене» 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(специальность «Медико-профилактическое дело»).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3875" y="1227138"/>
            <a:ext cx="8399463" cy="4525962"/>
          </a:xfrm>
          <a:noFill/>
          <a:ln w="19050">
            <a:solidFill>
              <a:schemeClr val="tx1"/>
            </a:solidFill>
          </a:ln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b="1" smtClean="0"/>
              <a:t>МИНИСТЕРСТВО ЗДРАВООХРАНЕНИЯ РОССИЙСКОЙ ФЕДЕРАЦИИ ПРИКАЗ от 22 декабря 2017 г. N 1043н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altLang="ru-RU" b="1" smtClean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2800" b="1" smtClean="0">
                <a:solidFill>
                  <a:schemeClr val="tx2"/>
                </a:solidFill>
              </a:rPr>
              <a:t>ОБ УТВЕРЖДЕНИИ СРОКОВ И ЭТАПОВ АККРЕДИТАЦИИ СПЕЦИАЛИСТОВ, А ТАКЖЕ КАТЕГОРИЙ ЛИЦ, ИМЕЮЩИХ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2800" b="1" smtClean="0">
                <a:solidFill>
                  <a:schemeClr val="tx2"/>
                </a:solidFill>
              </a:rPr>
              <a:t>МЕДИЦИНСКОЕ, ФАРМАЦЕВТИЧЕСКОЕ ИЛИ ИНОЕ ОБРАЗОВАНИЕ И ПОДЛЕЖАЩИХ АККРЕДИТАЦИИ СПЕЦИАЛИСТОВ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812" name="Group 36"/>
          <p:cNvGraphicFramePr>
            <a:graphicFrameLocks noGrp="1"/>
          </p:cNvGraphicFramePr>
          <p:nvPr>
            <p:ph idx="1"/>
          </p:nvPr>
        </p:nvGraphicFramePr>
        <p:xfrm>
          <a:off x="357188" y="1125538"/>
          <a:ext cx="8339137" cy="5151438"/>
        </p:xfrm>
        <a:graphic>
          <a:graphicData uri="http://schemas.openxmlformats.org/drawingml/2006/table">
            <a:tbl>
              <a:tblPr/>
              <a:tblGrid>
                <a:gridCol w="938212"/>
                <a:gridCol w="7400925"/>
              </a:tblGrid>
              <a:tr h="2529996">
                <a:tc rowSpan="2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1 января 2019 года</a:t>
                      </a:r>
                      <a:endParaRPr kumimoji="0" lang="ru-RU" alt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лица, получившие после 1 января 2019 года высшее образование по основным образовательным программам в соответствии с федеральными государственными образовательными стандартами в области образования "Здравоохранение и медицинские науки" </a:t>
                      </a:r>
                      <a:r>
                        <a:rPr kumimoji="0" lang="ru-RU" alt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(уровень ординатуры),</a:t>
                      </a:r>
                      <a:r>
                        <a:rPr kumimoji="0" lang="ru-RU" alt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требования к результатам освоения основных образовательных программ профессионального образования в части профессиональной компетенции которых сформированы на основе соответствующих профессиональных стандартов (при наличии) </a:t>
                      </a:r>
                      <a:r>
                        <a:rPr kumimoji="0" lang="ru-RU" alt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&lt;2&gt;</a:t>
                      </a:r>
                      <a:r>
                        <a:rPr kumimoji="0" lang="ru-RU" alt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alt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специальностям: "Неврология", "Кардиология", "Общая врачебная практика (семейная медицина)", "Онкология", "Педиатрия", "Терапия"</a:t>
                      </a:r>
                      <a:endParaRPr kumimoji="0" lang="ru-RU" alt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1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лица, получившие после 1 января 2019 года дополнительное профессиональное образование по программам профессиональной переподготовки, разработанным на основании установленных квалификационных требований, профессиональных стандартов и требований соответствующих федеральных государственных образовательных стандартов высшего образования </a:t>
                      </a:r>
                      <a:r>
                        <a:rPr kumimoji="0" lang="ru-RU" alt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(уровень ординатуры)</a:t>
                      </a:r>
                      <a:r>
                        <a:rPr kumimoji="0" lang="ru-RU" alt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результатам освоения образовательных программ </a:t>
                      </a:r>
                      <a:r>
                        <a:rPr kumimoji="0" lang="ru-RU" alt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&lt;3&gt;</a:t>
                      </a:r>
                      <a:r>
                        <a:rPr kumimoji="0" lang="ru-RU" alt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alt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специальностям: "Неврология", "Кардиология", "Общая врачебная практика (семейная медицина)", "Онкология", "Педиатрия", "Терапия"</a:t>
                      </a:r>
                      <a:endParaRPr kumimoji="0" lang="ru-RU" alt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01">
                <a:tc gridSpan="2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ред. </a:t>
                      </a:r>
                      <a:r>
                        <a:rPr kumimoji="0" lang="ru-RU" alt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/>
                        </a:rPr>
                        <a:t>Приказа</a:t>
                      </a:r>
                      <a:r>
                        <a:rPr kumimoji="0" lang="ru-RU" alt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Минздрава России от 21.12.2018 N 898н)</a:t>
                      </a:r>
                      <a:endParaRPr kumimoji="0" lang="ru-RU" altLang="ru-RU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1100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857364"/>
            <a:ext cx="8480328" cy="473998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1100 включает сведения о должностях врачей, специалистов с высшим немедицинским образованием, провизоров, среднего медицинского персонала, фармацевтов и младшего персонала (в соответствии с Номенклатурой должностей медицинских и фармацевтических работников, утвержденной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 Минздрава России от 20.12.2012 № 1183н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а также прочего персонала медицинской организации по соответствующим строкам должностей.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355600"/>
            <a:ext cx="8450263" cy="6262688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000" b="1" smtClean="0">
                <a:latin typeface="Times New Roman" pitchFamily="18" charset="0"/>
              </a:rPr>
              <a:t>Минздрав пересмотрел категории выпускников-медиков, подлежащих аккредитации с 2019 и 2020 годов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900" smtClean="0">
                <a:latin typeface="Times New Roman" pitchFamily="18" charset="0"/>
              </a:rPr>
              <a:t>Медорганизации не должны принимать на работу без свидетельства об аккредитации тех, кто в 2019 году или позже завершит обучение в ординатуре в рамках высшего или дополнительного образования по следующим специальностям: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900" b="1" smtClean="0">
                <a:latin typeface="Times New Roman" pitchFamily="18" charset="0"/>
              </a:rPr>
              <a:t>- неврология;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900" b="1" smtClean="0">
                <a:latin typeface="Times New Roman" pitchFamily="18" charset="0"/>
              </a:rPr>
              <a:t>- кардиология;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900" b="1" smtClean="0">
                <a:latin typeface="Times New Roman" pitchFamily="18" charset="0"/>
              </a:rPr>
              <a:t>- общая врачебная практика (семейная медицина);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900" b="1" smtClean="0">
                <a:latin typeface="Times New Roman" pitchFamily="18" charset="0"/>
              </a:rPr>
              <a:t>- онкология;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900" b="1" smtClean="0">
                <a:latin typeface="Times New Roman" pitchFamily="18" charset="0"/>
              </a:rPr>
              <a:t>- педиатрия;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altLang="ru-RU" sz="1900" b="1" smtClean="0">
                <a:latin typeface="Times New Roman" pitchFamily="18" charset="0"/>
              </a:rPr>
              <a:t>терапия.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900" smtClean="0">
                <a:latin typeface="Times New Roman" pitchFamily="18" charset="0"/>
                <a:hlinkClick r:id="rId2"/>
              </a:rPr>
              <a:t>По ранее действовавшим правилам</a:t>
            </a:r>
            <a:r>
              <a:rPr lang="ru-RU" altLang="ru-RU" sz="1900" smtClean="0">
                <a:latin typeface="Times New Roman" pitchFamily="18" charset="0"/>
              </a:rPr>
              <a:t> аккредитации с 2019 года подлежали и те, кто получит допобразование по программам профпереподготовки, основанным на квалификационных требованиях, профстандартах и ФГОС среднего профессионального и (или) высшего образования. Теперь </a:t>
            </a:r>
            <a:r>
              <a:rPr lang="ru-RU" altLang="ru-RU" sz="1900" smtClean="0">
                <a:latin typeface="Times New Roman" pitchFamily="18" charset="0"/>
                <a:hlinkClick r:id="rId3"/>
              </a:rPr>
              <a:t>эта группа выпускников</a:t>
            </a:r>
            <a:r>
              <a:rPr lang="ru-RU" altLang="ru-RU" sz="1900" smtClean="0">
                <a:latin typeface="Times New Roman" pitchFamily="18" charset="0"/>
              </a:rPr>
              <a:t> должна получать свидетельства об аккредитации только с 2020 года.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900" smtClean="0">
                <a:latin typeface="Times New Roman" pitchFamily="18" charset="0"/>
              </a:rPr>
              <a:t>С 2020 года аккредитацию предстоит пройти и </a:t>
            </a:r>
            <a:r>
              <a:rPr lang="ru-RU" altLang="ru-RU" sz="1900" smtClean="0">
                <a:latin typeface="Times New Roman" pitchFamily="18" charset="0"/>
                <a:hlinkClick r:id="rId4"/>
              </a:rPr>
              <a:t>тем</a:t>
            </a:r>
            <a:r>
              <a:rPr lang="ru-RU" altLang="ru-RU" sz="1900" smtClean="0">
                <a:latin typeface="Times New Roman" pitchFamily="18" charset="0"/>
              </a:rPr>
              <a:t>, кто после 1 января 2020 года получит высшее образование по основным образовательным программам "Здравоохранение и медицинские науки" (уровень бакалавриата, магистратуры, ординатуры).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900" b="1" i="1" smtClean="0">
                <a:latin typeface="Times New Roman" pitchFamily="18" charset="0"/>
              </a:rPr>
              <a:t>Документ: </a:t>
            </a:r>
            <a:r>
              <a:rPr lang="ru-RU" altLang="ru-RU" sz="1900" b="1" i="1" smtClean="0">
                <a:latin typeface="Times New Roman" pitchFamily="18" charset="0"/>
                <a:hlinkClick r:id="rId5"/>
              </a:rPr>
              <a:t>Приказ</a:t>
            </a:r>
            <a:r>
              <a:rPr lang="ru-RU" altLang="ru-RU" sz="1900" b="1" i="1" smtClean="0">
                <a:latin typeface="Times New Roman" pitchFamily="18" charset="0"/>
              </a:rPr>
              <a:t> Минздрава России от 21.12.2018 N 898н</a:t>
            </a:r>
            <a:endParaRPr lang="ru-RU" altLang="ru-RU" sz="1900" b="1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spcBef>
                <a:spcPts val="1000"/>
              </a:spcBef>
              <a:buFontTx/>
              <a:buNone/>
            </a:pPr>
            <a:endParaRPr lang="ru-RU" altLang="ru-RU" sz="1900" b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altLang="ru-RU" sz="19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930275" y="384175"/>
            <a:ext cx="7908925" cy="990600"/>
          </a:xfrm>
        </p:spPr>
        <p:txBody>
          <a:bodyPr/>
          <a:lstStyle/>
          <a:p>
            <a:pPr>
              <a:defRPr/>
            </a:pPr>
            <a:r>
              <a:rPr lang="ru-RU" altLang="ru-RU" sz="2000" smtClean="0"/>
              <a:t>МИНИСТЕРСТВО ЗДРАВООХРАНЕНИЯ РОССИЙСКОЙ ФЕДЕРАЦИИ ПИСЬМО от 8 августа 2019 г. N 16-7/И/2-7280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2125" y="1406525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1600" smtClean="0">
                <a:latin typeface="Times New Roman" pitchFamily="18" charset="0"/>
              </a:rPr>
              <a:t>Вместе с тем </a:t>
            </a:r>
            <a:r>
              <a:rPr lang="ru-RU" altLang="ru-RU" sz="1600" smtClean="0">
                <a:latin typeface="Times New Roman" pitchFamily="18" charset="0"/>
                <a:hlinkClick r:id="rId2"/>
              </a:rPr>
              <a:t>Положением</a:t>
            </a:r>
            <a:r>
              <a:rPr lang="ru-RU" altLang="ru-RU" sz="1600" smtClean="0">
                <a:latin typeface="Times New Roman" pitchFamily="18" charset="0"/>
              </a:rPr>
              <a:t> наряду с выдачей свидетельства об аккредитации специалиста также предусмотрен еще один механизм подтверждения факта успешного прохождения процедуры аккредитации специалиста - выдача в течение трех дней </a:t>
            </a:r>
            <a:r>
              <a:rPr lang="ru-RU" altLang="ru-RU" sz="1600" b="1" smtClean="0">
                <a:latin typeface="Times New Roman" pitchFamily="18" charset="0"/>
              </a:rPr>
              <a:t>выписки из итогового протокола</a:t>
            </a:r>
            <a:r>
              <a:rPr lang="ru-RU" altLang="ru-RU" sz="1600" smtClean="0">
                <a:latin typeface="Times New Roman" pitchFamily="18" charset="0"/>
              </a:rPr>
              <a:t>, содержащей соответствующее решение (</a:t>
            </a:r>
            <a:r>
              <a:rPr lang="ru-RU" altLang="ru-RU" sz="1600" smtClean="0">
                <a:latin typeface="Times New Roman" pitchFamily="18" charset="0"/>
                <a:hlinkClick r:id="rId3"/>
              </a:rPr>
              <a:t>пункт 52</a:t>
            </a:r>
            <a:r>
              <a:rPr lang="ru-RU" altLang="ru-RU" sz="1600" smtClean="0">
                <a:latin typeface="Times New Roman" pitchFamily="18" charset="0"/>
              </a:rPr>
              <a:t> Положения).</a:t>
            </a:r>
          </a:p>
          <a:p>
            <a:pPr>
              <a:lnSpc>
                <a:spcPct val="80000"/>
              </a:lnSpc>
            </a:pPr>
            <a:r>
              <a:rPr lang="ru-RU" altLang="ru-RU" sz="1600" smtClean="0">
                <a:latin typeface="Times New Roman" pitchFamily="18" charset="0"/>
              </a:rPr>
              <a:t>В связи с изложенным в настоящее время в медицинских и фармацевтических организациях, независимо от их формы собственности и ведомственной принадлежности, могут осуществлять медицинскую или фармацевтическую деятельность лица, успешно прошедшие в 2019 году процедуру первичной и первичной специализированной аккредитации специалистов, </a:t>
            </a:r>
            <a:r>
              <a:rPr lang="ru-RU" altLang="ru-RU" sz="1600" b="1" smtClean="0">
                <a:latin typeface="Times New Roman" pitchFamily="18" charset="0"/>
              </a:rPr>
              <a:t>имеющие выписку из итогового протокола и не имеющие до настоящего времени на руках свидетельства об аккредитации специалиста.</a:t>
            </a:r>
          </a:p>
          <a:p>
            <a:pPr>
              <a:lnSpc>
                <a:spcPct val="80000"/>
              </a:lnSpc>
            </a:pPr>
            <a:r>
              <a:rPr lang="ru-RU" altLang="ru-RU" sz="1600" smtClean="0">
                <a:latin typeface="Times New Roman" pitchFamily="18" charset="0"/>
              </a:rPr>
              <a:t>Одновременно с этим, учитывая, что в соответствии с </a:t>
            </a:r>
            <a:r>
              <a:rPr lang="ru-RU" altLang="ru-RU" sz="1600" smtClean="0">
                <a:latin typeface="Times New Roman" pitchFamily="18" charset="0"/>
                <a:hlinkClick r:id="rId4"/>
              </a:rPr>
              <a:t>пунктом 53</a:t>
            </a:r>
            <a:r>
              <a:rPr lang="ru-RU" altLang="ru-RU" sz="1600" smtClean="0">
                <a:latin typeface="Times New Roman" pitchFamily="18" charset="0"/>
              </a:rPr>
              <a:t> Положения сведения о лицах, признанных прошедшими аккредитацию специалиста, вносятся в Федеральный регистр медицинских работников (далее - ФРМР), ведение которого предусмотрено </a:t>
            </a:r>
            <a:r>
              <a:rPr lang="ru-RU" altLang="ru-RU" sz="1600" smtClean="0">
                <a:latin typeface="Times New Roman" pitchFamily="18" charset="0"/>
                <a:hlinkClick r:id="rId5"/>
              </a:rPr>
              <a:t>приказом</a:t>
            </a:r>
            <a:r>
              <a:rPr lang="ru-RU" altLang="ru-RU" sz="1600" smtClean="0">
                <a:latin typeface="Times New Roman" pitchFamily="18" charset="0"/>
              </a:rPr>
              <a:t> Минздрава России от 31.12.2013 N 1159н, осуществление проверки факта успешного прохождения процедуры аккредитации специалистом может осуществляться </a:t>
            </a:r>
            <a:r>
              <a:rPr lang="ru-RU" altLang="ru-RU" sz="1600" b="1" smtClean="0">
                <a:latin typeface="Times New Roman" pitchFamily="18" charset="0"/>
              </a:rPr>
              <a:t>путем получения соответствующей информации из ФРМР</a:t>
            </a:r>
            <a:r>
              <a:rPr lang="ru-RU" altLang="ru-RU" sz="1600" smtClean="0">
                <a:latin typeface="Times New Roman" pitchFamily="18" charset="0"/>
              </a:rPr>
              <a:t> в процессе формирования личного дела при трудоустройстве указанного лица в медицинскую организацию.</a:t>
            </a:r>
          </a:p>
          <a:p>
            <a:pPr>
              <a:lnSpc>
                <a:spcPct val="80000"/>
              </a:lnSpc>
            </a:pPr>
            <a:r>
              <a:rPr lang="ru-RU" altLang="ru-RU" sz="1600" smtClean="0">
                <a:latin typeface="Times New Roman" pitchFamily="18" charset="0"/>
              </a:rPr>
              <a:t>Дополнительно сообщаем, что факт успешного прохождения лицом аккредитации специалиста также может быть проверен на официальном сайте образовательной и (или) научной организаций в информационно-телекоммуникационной сети "Интернет", на базе которой проводилась аккредитация специалиста, путем сверки данных в выписке с данными в итоговом протоколе.</a:t>
            </a:r>
          </a:p>
          <a:p>
            <a:pPr>
              <a:lnSpc>
                <a:spcPct val="80000"/>
              </a:lnSpc>
            </a:pPr>
            <a:endParaRPr lang="ru-RU" altLang="ru-RU" sz="16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5838" y="327025"/>
            <a:ext cx="7772400" cy="785813"/>
          </a:xfrm>
        </p:spPr>
        <p:txBody>
          <a:bodyPr/>
          <a:lstStyle/>
          <a:p>
            <a:pPr>
              <a:defRPr/>
            </a:pPr>
            <a:r>
              <a:rPr lang="ru-RU" sz="2400" dirty="0" smtClean="0"/>
              <a:t>Обратить внимание АНАЛОГИЧНО ПО ОСТАЛЬНЫМ ДОЛЖНОСТЯМ!!!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0225" y="1331913"/>
          <a:ext cx="8297863" cy="4205287"/>
        </p:xfrm>
        <a:graphic>
          <a:graphicData uri="http://schemas.openxmlformats.org/drawingml/2006/table">
            <a:tbl>
              <a:tblPr/>
              <a:tblGrid>
                <a:gridCol w="1624013"/>
                <a:gridCol w="476250"/>
                <a:gridCol w="636587"/>
                <a:gridCol w="709613"/>
                <a:gridCol w="709612"/>
                <a:gridCol w="711200"/>
                <a:gridCol w="709613"/>
                <a:gridCol w="636587"/>
                <a:gridCol w="665163"/>
                <a:gridCol w="754062"/>
                <a:gridCol w="665163"/>
              </a:tblGrid>
              <a:tr h="365788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(специальности)</a:t>
                      </a:r>
                    </a:p>
                  </a:txBody>
                  <a:tcPr marL="55920" marR="55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стр.</a:t>
                      </a:r>
                    </a:p>
                  </a:txBody>
                  <a:tcPr marL="55920" marR="55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физи-ческих лиц основ-ных работ-ников на занятых долж-ностях</a:t>
                      </a:r>
                    </a:p>
                  </a:txBody>
                  <a:tcPr marL="55920" marR="55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</a:p>
                  </a:txBody>
                  <a:tcPr marL="55920" marR="55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квалификационную категорию (из гр.9)</a:t>
                      </a:r>
                    </a:p>
                  </a:txBody>
                  <a:tcPr marL="55920" marR="55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серти-фикат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алиста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гр.9)</a:t>
                      </a:r>
                    </a:p>
                  </a:txBody>
                  <a:tcPr marL="55920" marR="55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свиде-тельство об аккреди-тации </a:t>
                      </a:r>
                      <a:b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гр. 9), </a:t>
                      </a:r>
                      <a:b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</a:t>
                      </a:r>
                    </a:p>
                  </a:txBody>
                  <a:tcPr marL="55920" marR="55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CEDB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Нахо-дятся в декрет-ном и долгос-рочном отпуске (из гр. 9), чел</a:t>
                      </a:r>
                    </a:p>
                  </a:txBody>
                  <a:tcPr marL="55920" marR="55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7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подраз-делениях, оказыва-ющих меди-цинскую помощь в амбула-торных условиях</a:t>
                      </a:r>
                    </a:p>
                  </a:txBody>
                  <a:tcPr marL="55920" marR="55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подраз-делениях, оказыва-ющих меди-цинскую помощь в стацио-нарных условиях</a:t>
                      </a:r>
                    </a:p>
                  </a:txBody>
                  <a:tcPr marL="55920" marR="55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высшую</a:t>
                      </a:r>
                    </a:p>
                  </a:txBody>
                  <a:tcPr marL="55920" marR="55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первую</a:t>
                      </a:r>
                    </a:p>
                  </a:txBody>
                  <a:tcPr marL="55920" marR="55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вторую</a:t>
                      </a:r>
                    </a:p>
                  </a:txBody>
                  <a:tcPr marL="55920" marR="55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28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5920" marR="55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5920" marR="55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55920" marR="55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55920" marR="55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55920" marR="55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55920" marR="55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55920" marR="55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55920" marR="55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55920" marR="55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55920" marR="55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CED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55920" marR="5592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52">
                <a:tc>
                  <a:txBody>
                    <a:bodyPr/>
                    <a:lstStyle>
                      <a:lvl1pPr marL="85725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85725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педиатры – всего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48904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41916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5358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12087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5316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1169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45447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3071 </a:t>
                      </a: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3197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CED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3349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53">
                <a:tc>
                  <a:txBody>
                    <a:bodyPr/>
                    <a:lstStyle>
                      <a:lvl1pPr marL="85725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85725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из них:     педиатры участковые</a:t>
                      </a:r>
                    </a:p>
                    <a:p>
                      <a:pPr marL="85725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(включая педиатров </a:t>
                      </a:r>
                    </a:p>
                    <a:p>
                      <a:pPr marL="85725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участковых припис-</a:t>
                      </a:r>
                    </a:p>
                    <a:p>
                      <a:pPr marL="85725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ных участков)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27593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27593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5233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2934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24376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3071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CED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2189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75">
                <a:tc>
                  <a:txBody>
                    <a:bodyPr/>
                    <a:lstStyle>
                      <a:lvl1pPr marL="85725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85725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педиатры городские</a:t>
                      </a:r>
                    </a:p>
                    <a:p>
                      <a:pPr marL="85725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(районные)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426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426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CED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728" name="Line 67"/>
          <p:cNvSpPr>
            <a:spLocks noChangeShapeType="1"/>
          </p:cNvSpPr>
          <p:nvPr/>
        </p:nvSpPr>
        <p:spPr bwMode="auto">
          <a:xfrm flipH="1">
            <a:off x="7945438" y="5373688"/>
            <a:ext cx="188912" cy="1635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prstShdw prst="shdw17" dist="17961" dir="2700000">
              <a:srgbClr val="990000">
                <a:alpha val="50000"/>
              </a:srgbClr>
            </a:prstShdw>
          </a:effectLst>
        </p:spPr>
        <p:txBody>
          <a:bodyPr/>
          <a:lstStyle/>
          <a:p>
            <a:endParaRPr lang="ru-RU"/>
          </a:p>
        </p:txBody>
      </p:sp>
      <p:sp>
        <p:nvSpPr>
          <p:cNvPr id="27729" name="Line 67"/>
          <p:cNvSpPr>
            <a:spLocks noChangeShapeType="1"/>
          </p:cNvSpPr>
          <p:nvPr/>
        </p:nvSpPr>
        <p:spPr bwMode="auto">
          <a:xfrm flipH="1">
            <a:off x="7847013" y="4335463"/>
            <a:ext cx="190500" cy="161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prstShdw prst="shdw17" dist="17961" dir="2700000">
              <a:srgbClr val="990000">
                <a:alpha val="50000"/>
              </a:srgbClr>
            </a:prstShdw>
          </a:effectLst>
        </p:spPr>
        <p:txBody>
          <a:bodyPr/>
          <a:lstStyle/>
          <a:p>
            <a:endParaRPr lang="ru-RU"/>
          </a:p>
        </p:txBody>
      </p:sp>
      <p:sp>
        <p:nvSpPr>
          <p:cNvPr id="13" name="AutoShape 17"/>
          <p:cNvSpPr txBox="1">
            <a:spLocks noChangeArrowheads="1"/>
          </p:cNvSpPr>
          <p:nvPr/>
        </p:nvSpPr>
        <p:spPr bwMode="auto">
          <a:xfrm>
            <a:off x="447675" y="5756275"/>
            <a:ext cx="8380413" cy="655638"/>
          </a:xfrm>
          <a:prstGeom prst="roundRect">
            <a:avLst>
              <a:gd name="adj" fmla="val 16667"/>
            </a:avLst>
          </a:prstGeom>
          <a:noFill/>
          <a:ln w="63500">
            <a:solidFill>
              <a:srgbClr val="FF0000"/>
            </a:solidFill>
            <a:round/>
            <a:headEnd/>
            <a:tailEnd/>
          </a:ln>
          <a:effectLst>
            <a:prstShdw prst="shdw17" dist="17961" dir="2700000">
              <a:schemeClr val="folHlink">
                <a:gamma/>
                <a:shade val="60000"/>
                <a:invGamma/>
                <a:alpha val="50000"/>
              </a:schemeClr>
            </a:prstShdw>
          </a:effectLst>
          <a:extLst/>
        </p:spPr>
        <p:txBody>
          <a:bodyPr wrap="none" anchor="ctr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rgbClr val="000000"/>
                </a:solidFill>
                <a:latin typeface="+mn-lt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rgbClr val="000000"/>
                </a:solidFill>
                <a:latin typeface="+mn-lt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000000"/>
                </a:solidFill>
                <a:latin typeface="+mn-lt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000000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000000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000000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000000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000000"/>
                </a:solidFill>
                <a:latin typeface="+mn-lt"/>
              </a:defRPr>
            </a:lvl9pPr>
          </a:lstStyle>
          <a:p>
            <a:pPr>
              <a:lnSpc>
                <a:spcPct val="60000"/>
              </a:lnSpc>
              <a:defRPr/>
            </a:pPr>
            <a:endParaRPr lang="ru-RU" altLang="ru-RU" sz="1800" i="0" dirty="0" smtClean="0">
              <a:solidFill>
                <a:schemeClr val="tx2"/>
              </a:solidFill>
              <a:cs typeface="Times New Roman" panose="02020603050405020304" pitchFamily="18" charset="0"/>
            </a:endParaRPr>
          </a:p>
          <a:p>
            <a:pPr>
              <a:lnSpc>
                <a:spcPct val="60000"/>
              </a:lnSpc>
              <a:defRPr/>
            </a:pPr>
            <a:r>
              <a:rPr lang="ru-RU" altLang="ru-RU" sz="1800" i="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Аккредитация: «Врач-педиатр </a:t>
            </a:r>
            <a:r>
              <a:rPr lang="ru-RU" altLang="ru-RU" sz="1800" i="0" dirty="0">
                <a:solidFill>
                  <a:schemeClr val="tx2"/>
                </a:solidFill>
                <a:cs typeface="Times New Roman" panose="02020603050405020304" pitchFamily="18" charset="0"/>
              </a:rPr>
              <a:t>участковый» </a:t>
            </a:r>
            <a:r>
              <a:rPr lang="ru-RU" altLang="ru-RU" sz="1800" b="0" i="0" dirty="0">
                <a:cs typeface="Times New Roman" panose="02020603050405020304" pitchFamily="18" charset="0"/>
              </a:rPr>
              <a:t>(специальность «Педиатрия</a:t>
            </a:r>
            <a:r>
              <a:rPr lang="ru-RU" altLang="ru-RU" sz="1800" b="0" i="0" dirty="0" smtClean="0">
                <a:cs typeface="Times New Roman" panose="02020603050405020304" pitchFamily="18" charset="0"/>
              </a:rPr>
              <a:t>»)</a:t>
            </a:r>
            <a:r>
              <a:rPr lang="ru-RU" altLang="ru-RU" sz="1800" i="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 </a:t>
            </a:r>
            <a:endParaRPr lang="ru-RU" altLang="ru-RU" sz="1800" i="0" dirty="0">
              <a:solidFill>
                <a:schemeClr val="tx2"/>
              </a:solidFill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1800" i="0" kern="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6025" y="290513"/>
            <a:ext cx="6684963" cy="1008062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1800" smtClean="0">
                <a:solidFill>
                  <a:srgbClr val="953735"/>
                </a:solidFill>
              </a:rPr>
              <a:t>Формирование списка сотрудников, имеющих удостоверение об аккредитации</a:t>
            </a:r>
          </a:p>
        </p:txBody>
      </p:sp>
      <p:pic>
        <p:nvPicPr>
          <p:cNvPr id="28675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484313"/>
            <a:ext cx="8351837" cy="5040312"/>
          </a:xfrm>
          <a:solidFill>
            <a:srgbClr val="FF0000"/>
          </a:solidFill>
          <a:ln>
            <a:solidFill>
              <a:srgbClr val="FF0000"/>
            </a:solidFill>
          </a:ln>
        </p:spPr>
      </p:pic>
      <p:sp>
        <p:nvSpPr>
          <p:cNvPr id="3" name="Прямоугольная выноска 2"/>
          <p:cNvSpPr/>
          <p:nvPr/>
        </p:nvSpPr>
        <p:spPr>
          <a:xfrm>
            <a:off x="684213" y="5516563"/>
            <a:ext cx="1800225" cy="576262"/>
          </a:xfrm>
          <a:prstGeom prst="wedgeRectCallou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200" b="0" i="0" dirty="0"/>
              <a:t>Диапазон дат -  с 2016 года по  настоящее время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755650" y="6381750"/>
            <a:ext cx="136842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940425" y="1665288"/>
            <a:ext cx="2808288" cy="16017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marL="342900" indent="-342900" eaLnBrk="1" hangingPunct="1">
              <a:buFontTx/>
              <a:buAutoNum type="arabicPeriod"/>
              <a:defRPr/>
            </a:pPr>
            <a:r>
              <a:rPr lang="ru-RU" sz="1400" b="0" i="0" dirty="0">
                <a:latin typeface="Calibri" pitchFamily="34" charset="0"/>
                <a:cs typeface="Arial" charset="0"/>
              </a:rPr>
              <a:t>Ввести дату проведения аккредитации в диапазоне</a:t>
            </a: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ru-RU" sz="1400" b="0" i="0" dirty="0">
                <a:latin typeface="Calibri" pitchFamily="34" charset="0"/>
                <a:cs typeface="Arial" charset="0"/>
              </a:rPr>
              <a:t>Статус работника –работающие</a:t>
            </a: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ru-RU" sz="1400" b="0" i="0" dirty="0">
                <a:latin typeface="Calibri" pitchFamily="34" charset="0"/>
                <a:cs typeface="Arial" charset="0"/>
              </a:rPr>
              <a:t>Тип занятия должности – основная должность</a:t>
            </a: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ru-RU" sz="1400" b="0" i="0" dirty="0">
                <a:latin typeface="Calibri" pitchFamily="34" charset="0"/>
                <a:cs typeface="Arial" charset="0"/>
              </a:rPr>
              <a:t>Поиск</a:t>
            </a:r>
          </a:p>
        </p:txBody>
      </p:sp>
      <p:sp>
        <p:nvSpPr>
          <p:cNvPr id="28679" name="TextBox 8"/>
          <p:cNvSpPr txBox="1">
            <a:spLocks noChangeArrowheads="1"/>
          </p:cNvSpPr>
          <p:nvPr/>
        </p:nvSpPr>
        <p:spPr bwMode="auto">
          <a:xfrm>
            <a:off x="2916238" y="6153150"/>
            <a:ext cx="2873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800" b="0" i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1</a:t>
            </a:r>
          </a:p>
        </p:txBody>
      </p:sp>
      <p:sp>
        <p:nvSpPr>
          <p:cNvPr id="10" name="Стрелка вправо 9"/>
          <p:cNvSpPr/>
          <p:nvPr/>
        </p:nvSpPr>
        <p:spPr>
          <a:xfrm>
            <a:off x="6164263" y="4105275"/>
            <a:ext cx="360362" cy="7302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1800" b="0" i="0"/>
          </a:p>
        </p:txBody>
      </p:sp>
      <p:sp>
        <p:nvSpPr>
          <p:cNvPr id="11" name="Стрелка вправо 10"/>
          <p:cNvSpPr/>
          <p:nvPr/>
        </p:nvSpPr>
        <p:spPr>
          <a:xfrm>
            <a:off x="6164263" y="4302125"/>
            <a:ext cx="360362" cy="7143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1800" b="0" i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787900" y="4302125"/>
            <a:ext cx="79216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683" name="Рисунок 1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4437063"/>
            <a:ext cx="811213" cy="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4" name="TextBox 14"/>
          <p:cNvSpPr txBox="1">
            <a:spLocks noChangeArrowheads="1"/>
          </p:cNvSpPr>
          <p:nvPr/>
        </p:nvSpPr>
        <p:spPr bwMode="auto">
          <a:xfrm>
            <a:off x="5884863" y="3943350"/>
            <a:ext cx="1444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800" b="0" i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2</a:t>
            </a:r>
          </a:p>
        </p:txBody>
      </p:sp>
      <p:sp>
        <p:nvSpPr>
          <p:cNvPr id="28685" name="TextBox 15"/>
          <p:cNvSpPr txBox="1">
            <a:spLocks noChangeArrowheads="1"/>
          </p:cNvSpPr>
          <p:nvPr/>
        </p:nvSpPr>
        <p:spPr bwMode="auto">
          <a:xfrm>
            <a:off x="5876925" y="4189413"/>
            <a:ext cx="3476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800" b="0" i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0738" name="Group 402"/>
          <p:cNvGraphicFramePr>
            <a:graphicFrameLocks noGrp="1"/>
          </p:cNvGraphicFramePr>
          <p:nvPr/>
        </p:nvGraphicFramePr>
        <p:xfrm>
          <a:off x="455613" y="468313"/>
          <a:ext cx="8442325" cy="5394582"/>
        </p:xfrm>
        <a:graphic>
          <a:graphicData uri="http://schemas.openxmlformats.org/drawingml/2006/table">
            <a:tbl>
              <a:tblPr/>
              <a:tblGrid>
                <a:gridCol w="1576387">
                  <a:extLst>
                    <a:ext uri="{9D8B030D-6E8A-4147-A177-3AD203B41FA5}"/>
                  </a:extLst>
                </a:gridCol>
                <a:gridCol w="465138">
                  <a:extLst>
                    <a:ext uri="{9D8B030D-6E8A-4147-A177-3AD203B41FA5}"/>
                  </a:extLst>
                </a:gridCol>
                <a:gridCol w="627062">
                  <a:extLst>
                    <a:ext uri="{9D8B030D-6E8A-4147-A177-3AD203B41FA5}"/>
                  </a:extLst>
                </a:gridCol>
                <a:gridCol w="722313">
                  <a:extLst>
                    <a:ext uri="{9D8B030D-6E8A-4147-A177-3AD203B41FA5}"/>
                  </a:extLst>
                </a:gridCol>
                <a:gridCol w="720725">
                  <a:extLst>
                    <a:ext uri="{9D8B030D-6E8A-4147-A177-3AD203B41FA5}"/>
                  </a:extLst>
                </a:gridCol>
                <a:gridCol w="565150">
                  <a:extLst>
                    <a:ext uri="{9D8B030D-6E8A-4147-A177-3AD203B41FA5}"/>
                  </a:extLst>
                </a:gridCol>
                <a:gridCol w="592137">
                  <a:extLst>
                    <a:ext uri="{9D8B030D-6E8A-4147-A177-3AD203B41FA5}"/>
                  </a:extLst>
                </a:gridCol>
                <a:gridCol w="501650">
                  <a:extLst>
                    <a:ext uri="{9D8B030D-6E8A-4147-A177-3AD203B41FA5}"/>
                  </a:extLst>
                </a:gridCol>
                <a:gridCol w="819150">
                  <a:extLst>
                    <a:ext uri="{9D8B030D-6E8A-4147-A177-3AD203B41FA5}"/>
                  </a:extLst>
                </a:gridCol>
                <a:gridCol w="827088">
                  <a:extLst>
                    <a:ext uri="{9D8B030D-6E8A-4147-A177-3AD203B41FA5}"/>
                  </a:extLst>
                </a:gridCol>
                <a:gridCol w="1025525">
                  <a:extLst>
                    <a:ext uri="{9D8B030D-6E8A-4147-A177-3AD203B41FA5}"/>
                  </a:extLst>
                </a:gridCol>
              </a:tblGrid>
              <a:tr h="1005736"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физических лиц основных работников на занятых должностях</a:t>
                      </a:r>
                    </a:p>
                  </a:txBody>
                  <a:tcPr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квалификационную категорию (из гр.9)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сертификат специалиста (из гр.9)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Разница между гр.9 и гр. 15</a:t>
                      </a:r>
                    </a:p>
                  </a:txBody>
                  <a:tcPr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14629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стационарных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высшую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первую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вторую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7425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6569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лаборанты</a:t>
                      </a:r>
                    </a:p>
                  </a:txBody>
                  <a:tcPr marT="45693" marB="456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D4A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159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D4A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45712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</a:p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лабораторное дело</a:t>
                      </a:r>
                    </a:p>
                  </a:txBody>
                  <a:tcPr marT="45693" marB="456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6569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гистология</a:t>
                      </a:r>
                    </a:p>
                  </a:txBody>
                  <a:tcPr marT="45693" marB="456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45712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лабораторная диагностика</a:t>
                      </a:r>
                    </a:p>
                  </a:txBody>
                  <a:tcPr marT="45693" marB="456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162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00573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Медицинские лабораторные техники (фельдшеры-лаборанты)</a:t>
                      </a:r>
                    </a:p>
                  </a:txBody>
                  <a:tcPr marT="45693" marB="456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D4A9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163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D4A9"/>
                    </a:solidFill>
                  </a:tcPr>
                </a:tc>
                <a:tc gridSpan="9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Аналогичный контроль по строкам 45-47,67-68,69-70, 71-72, 73-74, 96-100, 109-110, 127-138, 139-142, 150-151, 152-153, 163-166, 198-201, 202-206, 208-211</a:t>
                      </a:r>
                    </a:p>
                  </a:txBody>
                  <a:tcPr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490513" name="AutoShape 17"/>
          <p:cNvSpPr>
            <a:spLocks noChangeArrowheads="1"/>
          </p:cNvSpPr>
          <p:nvPr/>
        </p:nvSpPr>
        <p:spPr bwMode="auto">
          <a:xfrm>
            <a:off x="7154863" y="3195638"/>
            <a:ext cx="557212" cy="812800"/>
          </a:xfrm>
          <a:prstGeom prst="roundRect">
            <a:avLst>
              <a:gd name="adj" fmla="val 16667"/>
            </a:avLst>
          </a:prstGeom>
          <a:noFill/>
          <a:ln w="63500">
            <a:solidFill>
              <a:schemeClr val="folHlink"/>
            </a:solidFill>
            <a:round/>
            <a:headEnd/>
            <a:tailEnd/>
          </a:ln>
          <a:effectLst>
            <a:prstShdw prst="shdw17" dist="17961" dir="2700000">
              <a:schemeClr val="folHlink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anchor="ctr"/>
          <a:lstStyle/>
          <a:p>
            <a:pPr algn="r" eaLnBrk="1" hangingPunct="1">
              <a:defRPr/>
            </a:pPr>
            <a:endParaRPr lang="ru-RU"/>
          </a:p>
        </p:txBody>
      </p:sp>
      <p:sp>
        <p:nvSpPr>
          <p:cNvPr id="49248" name="Стрелка влево 1"/>
          <p:cNvSpPr>
            <a:spLocks noChangeArrowheads="1"/>
          </p:cNvSpPr>
          <p:nvPr/>
        </p:nvSpPr>
        <p:spPr bwMode="auto">
          <a:xfrm>
            <a:off x="7712075" y="3017838"/>
            <a:ext cx="1390650" cy="1598612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r>
              <a:rPr lang="ru-RU" altLang="ru-RU" sz="1400" i="0">
                <a:latin typeface="Times New Roman" pitchFamily="18" charset="0"/>
                <a:cs typeface="Times New Roman" pitchFamily="18" charset="0"/>
              </a:rPr>
              <a:t>Ошибка!</a:t>
            </a:r>
            <a:r>
              <a:rPr lang="ru-RU" altLang="ru-RU" sz="1200" i="0">
                <a:latin typeface="Times New Roman" pitchFamily="18" charset="0"/>
                <a:cs typeface="Times New Roman" pitchFamily="18" charset="0"/>
              </a:rPr>
              <a:t> Стр.160 </a:t>
            </a:r>
            <a:r>
              <a:rPr lang="en-US" altLang="ru-RU" sz="1200" i="0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ru-RU" altLang="ru-RU" sz="1200" i="0">
                <a:latin typeface="Times New Roman" pitchFamily="18" charset="0"/>
                <a:cs typeface="Times New Roman" pitchFamily="18" charset="0"/>
              </a:rPr>
              <a:t>или = стр.159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1540" name="Group 116"/>
          <p:cNvGraphicFramePr>
            <a:graphicFrameLocks noGrp="1"/>
          </p:cNvGraphicFramePr>
          <p:nvPr/>
        </p:nvGraphicFramePr>
        <p:xfrm>
          <a:off x="354013" y="620713"/>
          <a:ext cx="8532812" cy="6102351"/>
        </p:xfrm>
        <a:graphic>
          <a:graphicData uri="http://schemas.openxmlformats.org/drawingml/2006/table">
            <a:tbl>
              <a:tblPr/>
              <a:tblGrid>
                <a:gridCol w="1563687">
                  <a:extLst>
                    <a:ext uri="{9D8B030D-6E8A-4147-A177-3AD203B41FA5}"/>
                  </a:extLst>
                </a:gridCol>
                <a:gridCol w="479425">
                  <a:extLst>
                    <a:ext uri="{9D8B030D-6E8A-4147-A177-3AD203B41FA5}"/>
                  </a:extLst>
                </a:gridCol>
                <a:gridCol w="590550">
                  <a:extLst>
                    <a:ext uri="{9D8B030D-6E8A-4147-A177-3AD203B41FA5}"/>
                  </a:extLst>
                </a:gridCol>
                <a:gridCol w="628650">
                  <a:extLst>
                    <a:ext uri="{9D8B030D-6E8A-4147-A177-3AD203B41FA5}"/>
                  </a:extLst>
                </a:gridCol>
                <a:gridCol w="676275">
                  <a:extLst>
                    <a:ext uri="{9D8B030D-6E8A-4147-A177-3AD203B41FA5}"/>
                  </a:extLst>
                </a:gridCol>
                <a:gridCol w="611188">
                  <a:extLst>
                    <a:ext uri="{9D8B030D-6E8A-4147-A177-3AD203B41FA5}"/>
                  </a:extLst>
                </a:gridCol>
                <a:gridCol w="661987">
                  <a:extLst>
                    <a:ext uri="{9D8B030D-6E8A-4147-A177-3AD203B41FA5}"/>
                  </a:extLst>
                </a:gridCol>
                <a:gridCol w="596900">
                  <a:extLst>
                    <a:ext uri="{9D8B030D-6E8A-4147-A177-3AD203B41FA5}"/>
                  </a:extLst>
                </a:gridCol>
                <a:gridCol w="827088">
                  <a:extLst>
                    <a:ext uri="{9D8B030D-6E8A-4147-A177-3AD203B41FA5}"/>
                  </a:extLst>
                </a:gridCol>
                <a:gridCol w="949325">
                  <a:extLst>
                    <a:ext uri="{9D8B030D-6E8A-4147-A177-3AD203B41FA5}"/>
                  </a:extLst>
                </a:gridCol>
                <a:gridCol w="947737">
                  <a:extLst>
                    <a:ext uri="{9D8B030D-6E8A-4147-A177-3AD203B41FA5}"/>
                  </a:extLst>
                </a:gridCol>
              </a:tblGrid>
              <a:tr h="1228746"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7763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стационарных условиях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508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3009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2226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терапевты - всего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20 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20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15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15 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5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5 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20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14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5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5087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терапевты участковые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15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15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15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15 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15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14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22874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терапевты участковые цеховых врачебных участков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4928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терапевты амбулаторий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6516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терапевты подростковые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7737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 bwMode="auto">
          <a:xfrm>
            <a:off x="4092575" y="4811713"/>
            <a:ext cx="2876550" cy="5683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sz="1800" i="0" dirty="0">
                <a:solidFill>
                  <a:schemeClr val="tx1"/>
                </a:solidFill>
              </a:rPr>
              <a:t>Гр.9 = гр. (10+11)</a:t>
            </a:r>
          </a:p>
        </p:txBody>
      </p:sp>
      <p:sp>
        <p:nvSpPr>
          <p:cNvPr id="50285" name="Стрелка влево 5"/>
          <p:cNvSpPr>
            <a:spLocks noChangeArrowheads="1"/>
          </p:cNvSpPr>
          <p:nvPr/>
        </p:nvSpPr>
        <p:spPr bwMode="auto">
          <a:xfrm>
            <a:off x="7750175" y="3697288"/>
            <a:ext cx="1393825" cy="849312"/>
          </a:xfrm>
          <a:prstGeom prst="leftArrow">
            <a:avLst>
              <a:gd name="adj1" fmla="val 50000"/>
              <a:gd name="adj2" fmla="val 49963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r>
              <a:rPr lang="ru-RU" altLang="ru-RU" sz="1800" i="0">
                <a:latin typeface="Times New Roman" pitchFamily="18" charset="0"/>
                <a:cs typeface="Times New Roman" pitchFamily="18" charset="0"/>
              </a:rPr>
              <a:t>Ошибка!</a:t>
            </a:r>
          </a:p>
        </p:txBody>
      </p:sp>
      <p:sp>
        <p:nvSpPr>
          <p:cNvPr id="490513" name="AutoShape 17"/>
          <p:cNvSpPr>
            <a:spLocks noChangeArrowheads="1"/>
          </p:cNvSpPr>
          <p:nvPr/>
        </p:nvSpPr>
        <p:spPr bwMode="auto">
          <a:xfrm>
            <a:off x="2576513" y="3940175"/>
            <a:ext cx="2182812" cy="506413"/>
          </a:xfrm>
          <a:prstGeom prst="roundRect">
            <a:avLst>
              <a:gd name="adj" fmla="val 16667"/>
            </a:avLst>
          </a:prstGeom>
          <a:noFill/>
          <a:ln w="63500">
            <a:solidFill>
              <a:schemeClr val="folHlink"/>
            </a:solidFill>
            <a:round/>
            <a:headEnd/>
            <a:tailEnd/>
          </a:ln>
          <a:effectLst>
            <a:prstShdw prst="shdw17" dist="17961" dir="2700000">
              <a:schemeClr val="folHlink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anchor="ctr"/>
          <a:lstStyle/>
          <a:p>
            <a:pPr algn="r" eaLnBrk="1" hangingPunct="1">
              <a:defRPr/>
            </a:pPr>
            <a:endParaRPr lang="ru-RU"/>
          </a:p>
        </p:txBody>
      </p:sp>
      <p:sp>
        <p:nvSpPr>
          <p:cNvPr id="6" name="AutoShape 17"/>
          <p:cNvSpPr>
            <a:spLocks noChangeArrowheads="1"/>
          </p:cNvSpPr>
          <p:nvPr/>
        </p:nvSpPr>
        <p:spPr bwMode="auto">
          <a:xfrm>
            <a:off x="6134100" y="3868738"/>
            <a:ext cx="1616075" cy="508000"/>
          </a:xfrm>
          <a:prstGeom prst="roundRect">
            <a:avLst>
              <a:gd name="adj" fmla="val 16667"/>
            </a:avLst>
          </a:prstGeom>
          <a:noFill/>
          <a:ln w="63500">
            <a:solidFill>
              <a:schemeClr val="folHlink"/>
            </a:solidFill>
            <a:round/>
            <a:headEnd/>
            <a:tailEnd/>
          </a:ln>
          <a:effectLst>
            <a:prstShdw prst="shdw17" dist="17961" dir="2700000">
              <a:schemeClr val="folHlink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anchor="ctr"/>
          <a:lstStyle/>
          <a:p>
            <a:pPr algn="r" eaLnBrk="1" hangingPunct="1">
              <a:defRPr/>
            </a:pPr>
            <a:endParaRPr lang="ru-RU"/>
          </a:p>
        </p:txBody>
      </p:sp>
      <p:sp>
        <p:nvSpPr>
          <p:cNvPr id="50288" name="Стрелка влево 5"/>
          <p:cNvSpPr>
            <a:spLocks noChangeArrowheads="1"/>
          </p:cNvSpPr>
          <p:nvPr/>
        </p:nvSpPr>
        <p:spPr bwMode="auto">
          <a:xfrm>
            <a:off x="7750175" y="3698875"/>
            <a:ext cx="1393825" cy="849313"/>
          </a:xfrm>
          <a:prstGeom prst="leftArrow">
            <a:avLst>
              <a:gd name="adj1" fmla="val 50000"/>
              <a:gd name="adj2" fmla="val 49963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r>
              <a:rPr lang="ru-RU" altLang="ru-RU" sz="1800" i="0">
                <a:latin typeface="Times New Roman" pitchFamily="18" charset="0"/>
                <a:cs typeface="Times New Roman" pitchFamily="18" charset="0"/>
              </a:rPr>
              <a:t>Ошибка!</a:t>
            </a:r>
          </a:p>
        </p:txBody>
      </p:sp>
      <p:sp>
        <p:nvSpPr>
          <p:cNvPr id="50289" name="Стрелка влево 5"/>
          <p:cNvSpPr>
            <a:spLocks noChangeArrowheads="1"/>
          </p:cNvSpPr>
          <p:nvPr/>
        </p:nvSpPr>
        <p:spPr bwMode="auto">
          <a:xfrm>
            <a:off x="7750175" y="3697288"/>
            <a:ext cx="1393825" cy="849312"/>
          </a:xfrm>
          <a:prstGeom prst="leftArrow">
            <a:avLst>
              <a:gd name="adj1" fmla="val 50000"/>
              <a:gd name="adj2" fmla="val 49963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r>
              <a:rPr lang="ru-RU" altLang="ru-RU" sz="1800" i="0">
                <a:latin typeface="Times New Roman" pitchFamily="18" charset="0"/>
                <a:cs typeface="Times New Roman" pitchFamily="18" charset="0"/>
              </a:rPr>
              <a:t>Ошибка!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0778" name="Group 138"/>
          <p:cNvGraphicFramePr>
            <a:graphicFrameLocks noGrp="1"/>
          </p:cNvGraphicFramePr>
          <p:nvPr/>
        </p:nvGraphicFramePr>
        <p:xfrm>
          <a:off x="269875" y="323850"/>
          <a:ext cx="8601075" cy="6242051"/>
        </p:xfrm>
        <a:graphic>
          <a:graphicData uri="http://schemas.openxmlformats.org/drawingml/2006/table">
            <a:tbl>
              <a:tblPr/>
              <a:tblGrid>
                <a:gridCol w="1757363">
                  <a:extLst>
                    <a:ext uri="{9D8B030D-6E8A-4147-A177-3AD203B41FA5}"/>
                  </a:extLst>
                </a:gridCol>
                <a:gridCol w="414337">
                  <a:extLst>
                    <a:ext uri="{9D8B030D-6E8A-4147-A177-3AD203B41FA5}"/>
                  </a:extLst>
                </a:gridCol>
                <a:gridCol w="633413">
                  <a:extLst>
                    <a:ext uri="{9D8B030D-6E8A-4147-A177-3AD203B41FA5}"/>
                  </a:extLst>
                </a:gridCol>
                <a:gridCol w="617537">
                  <a:extLst>
                    <a:ext uri="{9D8B030D-6E8A-4147-A177-3AD203B41FA5}"/>
                  </a:extLst>
                </a:gridCol>
                <a:gridCol w="806450">
                  <a:extLst>
                    <a:ext uri="{9D8B030D-6E8A-4147-A177-3AD203B41FA5}"/>
                  </a:extLst>
                </a:gridCol>
                <a:gridCol w="728663">
                  <a:extLst>
                    <a:ext uri="{9D8B030D-6E8A-4147-A177-3AD203B41FA5}"/>
                  </a:extLst>
                </a:gridCol>
                <a:gridCol w="655637">
                  <a:extLst>
                    <a:ext uri="{9D8B030D-6E8A-4147-A177-3AD203B41FA5}"/>
                  </a:extLst>
                </a:gridCol>
                <a:gridCol w="582613">
                  <a:extLst>
                    <a:ext uri="{9D8B030D-6E8A-4147-A177-3AD203B41FA5}"/>
                  </a:extLst>
                </a:gridCol>
                <a:gridCol w="803275">
                  <a:extLst>
                    <a:ext uri="{9D8B030D-6E8A-4147-A177-3AD203B41FA5}"/>
                  </a:extLst>
                </a:gridCol>
                <a:gridCol w="801687">
                  <a:extLst>
                    <a:ext uri="{9D8B030D-6E8A-4147-A177-3AD203B41FA5}"/>
                  </a:extLst>
                </a:gridCol>
                <a:gridCol w="800100">
                  <a:extLst>
                    <a:ext uri="{9D8B030D-6E8A-4147-A177-3AD203B41FA5}"/>
                  </a:extLst>
                </a:gridCol>
              </a:tblGrid>
              <a:tr h="1006475"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стационарных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952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0480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медицинские сестры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9175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сестринское дело с высшим медицинским образованием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168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0480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бакалавры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94456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управление сестрин ской деятельностью с высшим медицинс ким образованием 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7318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специальности: организация сестринского дела     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0480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сестринское дело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175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сестринское дело в педиатрии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38020" name="Rectangle 859"/>
          <p:cNvSpPr>
            <a:spLocks noChangeArrowheads="1"/>
          </p:cNvSpPr>
          <p:nvPr/>
        </p:nvSpPr>
        <p:spPr bwMode="auto">
          <a:xfrm>
            <a:off x="2490788" y="4408488"/>
            <a:ext cx="6345237" cy="9144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800" i="0" smtClean="0">
                <a:solidFill>
                  <a:srgbClr val="EA8B00"/>
                </a:solidFill>
                <a:latin typeface="Times New Roman" panose="02020603050405020304" pitchFamily="18" charset="0"/>
              </a:rPr>
              <a:t>Строка 167 должна быть больше суммы строк с 168 по 170. То есть специалисты с высшим медицинским образованием</a:t>
            </a:r>
          </a:p>
        </p:txBody>
      </p:sp>
      <p:sp>
        <p:nvSpPr>
          <p:cNvPr id="38021" name="Rectangle 862"/>
          <p:cNvSpPr>
            <a:spLocks noChangeArrowheads="1"/>
          </p:cNvSpPr>
          <p:nvPr/>
        </p:nvSpPr>
        <p:spPr bwMode="auto">
          <a:xfrm>
            <a:off x="2474913" y="2462213"/>
            <a:ext cx="6370637" cy="11430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600" i="0" smtClean="0">
                <a:solidFill>
                  <a:srgbClr val="EA8B00"/>
                </a:solidFill>
                <a:latin typeface="Times New Roman" panose="02020603050405020304" pitchFamily="18" charset="0"/>
              </a:rPr>
              <a:t>В строках 168-173 указываются физические лица с высшим и средним медицинским образованием независимо от того, какую фактически должность они занимают в категории среднего медперсонала</a:t>
            </a:r>
          </a:p>
        </p:txBody>
      </p:sp>
      <p:sp>
        <p:nvSpPr>
          <p:cNvPr id="38022" name="Rectangle 863"/>
          <p:cNvSpPr>
            <a:spLocks noChangeArrowheads="1"/>
          </p:cNvSpPr>
          <p:nvPr/>
        </p:nvSpPr>
        <p:spPr bwMode="auto">
          <a:xfrm>
            <a:off x="2482850" y="5414963"/>
            <a:ext cx="6337300" cy="9144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800" i="0" smtClean="0">
                <a:solidFill>
                  <a:srgbClr val="EA8B00"/>
                </a:solidFill>
                <a:latin typeface="Times New Roman" panose="02020603050405020304" pitchFamily="18" charset="0"/>
              </a:rPr>
              <a:t>Строка 167 должна быть больше суммы строк с 171 по 173. То есть специалисты со средним медицинским образованием</a:t>
            </a:r>
          </a:p>
        </p:txBody>
      </p:sp>
      <p:sp>
        <p:nvSpPr>
          <p:cNvPr id="38023" name="Rectangle 880"/>
          <p:cNvSpPr>
            <a:spLocks noChangeArrowheads="1"/>
          </p:cNvSpPr>
          <p:nvPr/>
        </p:nvSpPr>
        <p:spPr bwMode="auto">
          <a:xfrm>
            <a:off x="2490788" y="3705225"/>
            <a:ext cx="6345237" cy="6096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800" i="0" smtClean="0">
                <a:solidFill>
                  <a:srgbClr val="EA8B00"/>
                </a:solidFill>
                <a:latin typeface="Times New Roman" panose="02020603050405020304" pitchFamily="18" charset="0"/>
              </a:rPr>
              <a:t>Строка 167 может быть больше или равна сумме строк с 168 по 173</a:t>
            </a:r>
          </a:p>
        </p:txBody>
      </p:sp>
    </p:spTree>
    <p:extLst>
      <p:ext uri="{BB962C8B-B14F-4D97-AF65-F5344CB8AC3E}">
        <p14:creationId xmlns:p14="http://schemas.microsoft.com/office/powerpoint/2010/main" xmlns="" val="289233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87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42660668"/>
              </p:ext>
            </p:extLst>
          </p:nvPr>
        </p:nvGraphicFramePr>
        <p:xfrm>
          <a:off x="107504" y="260648"/>
          <a:ext cx="8915400" cy="6269355"/>
        </p:xfrm>
        <a:graphic>
          <a:graphicData uri="http://schemas.openxmlformats.org/drawingml/2006/table">
            <a:tbl>
              <a:tblPr/>
              <a:tblGrid>
                <a:gridCol w="1819275"/>
                <a:gridCol w="431800"/>
                <a:gridCol w="657225"/>
                <a:gridCol w="638175"/>
                <a:gridCol w="836613"/>
                <a:gridCol w="755650"/>
                <a:gridCol w="679450"/>
                <a:gridCol w="604837"/>
                <a:gridCol w="830263"/>
                <a:gridCol w="831850"/>
                <a:gridCol w="830262"/>
              </a:tblGrid>
              <a:tr h="549275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68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52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медицинские сестры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167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сестринское дело с высшим медицинским образованием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168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бакалавры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6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управление сестрин ской деятельностью с высшим медицинс ким образованием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170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специальности: организация сестринского дела    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сестринское дело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172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сестринское дело в педиатрии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173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862"/>
          <p:cNvSpPr>
            <a:spLocks noChangeArrowheads="1"/>
          </p:cNvSpPr>
          <p:nvPr/>
        </p:nvSpPr>
        <p:spPr bwMode="auto">
          <a:xfrm>
            <a:off x="2428860" y="2492896"/>
            <a:ext cx="6527254" cy="400793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6000" algn="just">
              <a:buNone/>
            </a:pPr>
            <a:r>
              <a:rPr lang="ru-RU" altLang="ru-RU" sz="1700" b="1" dirty="0" smtClean="0">
                <a:latin typeface="Times New Roman" pitchFamily="18" charset="0"/>
                <a:cs typeface="Times New Roman" pitchFamily="18" charset="0"/>
              </a:rPr>
              <a:t>Строка 168 -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медицинские сестры из строки 167, имеющие диплом о ВСО.</a:t>
            </a:r>
          </a:p>
          <a:p>
            <a:pPr marL="36000" algn="just"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Строка 169 </a:t>
            </a:r>
            <a:r>
              <a:rPr lang="ru-RU" sz="1700" b="1" u="sng" dirty="0" smtClean="0">
                <a:latin typeface="Times New Roman" pitchFamily="18" charset="0"/>
                <a:cs typeface="Times New Roman" pitchFamily="18" charset="0"/>
              </a:rPr>
              <a:t>не заполняется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000" algn="just"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Строка 170 – медицинские сестры, имеющие диплом о ВСО и сертификат по специальности «управление сестринской деятельностью», в строках 168 и 170 не дублировать людей.</a:t>
            </a:r>
          </a:p>
          <a:p>
            <a:pPr marL="36000" algn="just"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Строка 171 – медицинские сестры, имеющие сертификат и работающие по специальности «организация сестринского дела».</a:t>
            </a:r>
          </a:p>
          <a:p>
            <a:pPr marL="36000" algn="just"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Строка 172 – медицинские сестры, имеющие сертификат и работающие по специальности «сестринское дело».</a:t>
            </a:r>
          </a:p>
          <a:p>
            <a:pPr marL="36000" algn="just"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Строка 173 – медицинские сестры, имеющие сертификат и работающие по специальности «сестринское дело в педиатрии».</a:t>
            </a:r>
          </a:p>
          <a:p>
            <a:pPr marL="36000" indent="0"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000" indent="0"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551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0778" name="Group 138"/>
          <p:cNvGraphicFramePr>
            <a:graphicFrameLocks noGrp="1"/>
          </p:cNvGraphicFramePr>
          <p:nvPr/>
        </p:nvGraphicFramePr>
        <p:xfrm>
          <a:off x="269875" y="323850"/>
          <a:ext cx="8601075" cy="6242051"/>
        </p:xfrm>
        <a:graphic>
          <a:graphicData uri="http://schemas.openxmlformats.org/drawingml/2006/table">
            <a:tbl>
              <a:tblPr/>
              <a:tblGrid>
                <a:gridCol w="1757363"/>
                <a:gridCol w="414337"/>
                <a:gridCol w="633413"/>
                <a:gridCol w="617537"/>
                <a:gridCol w="806450"/>
                <a:gridCol w="728663"/>
                <a:gridCol w="655637"/>
                <a:gridCol w="582613"/>
                <a:gridCol w="803275"/>
                <a:gridCol w="801687"/>
                <a:gridCol w="800100"/>
              </a:tblGrid>
              <a:tr h="1006475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стационарных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5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медицинские сестры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75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сестринское дело с высшим медицинским образованием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168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бакалавры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управление сестрин ской деятельностью с высшим медицинским образованием 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специальности: организация сестринского дела     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сестринское дело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сестринское дело в педиатрии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2356" name="Rectangle 862"/>
          <p:cNvSpPr>
            <a:spLocks noChangeArrowheads="1"/>
          </p:cNvSpPr>
          <p:nvPr/>
        </p:nvSpPr>
        <p:spPr bwMode="auto">
          <a:xfrm>
            <a:off x="2559050" y="1198563"/>
            <a:ext cx="6370638" cy="155098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eaLnBrk="1" hangingPunct="1"/>
            <a:r>
              <a:rPr lang="ru-RU" altLang="ru-RU" sz="1400" i="0">
                <a:solidFill>
                  <a:srgbClr val="FFFFFF"/>
                </a:solidFill>
                <a:latin typeface="Times New Roman" pitchFamily="18" charset="0"/>
              </a:rPr>
              <a:t>Высшее образование - специалитет по специальности "Сестринское дело»</a:t>
            </a:r>
          </a:p>
          <a:p>
            <a:pPr marL="342900" indent="-342900" algn="just" eaLnBrk="1" hangingPunct="1"/>
            <a:r>
              <a:rPr lang="ru-RU" altLang="ru-RU" sz="1400" b="0" i="0">
                <a:solidFill>
                  <a:srgbClr val="FFFFFF"/>
                </a:solidFill>
                <a:latin typeface="Times New Roman" pitchFamily="18" charset="0"/>
              </a:rPr>
              <a:t>Например: К профессиональной деятельности в качестве медицинской сестры врача общей практики допускаются лица, получившие высшее медицинское образование по специальности "Сестринское дело" и сертификат по специальности "Общая практика".</a:t>
            </a:r>
          </a:p>
          <a:p>
            <a:pPr marL="342900" indent="-342900" eaLnBrk="1" hangingPunct="1"/>
            <a:endParaRPr lang="ru-RU" altLang="ru-RU" sz="1400" i="0">
              <a:solidFill>
                <a:srgbClr val="FFFFFF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2357" name="Rectangle 863"/>
          <p:cNvSpPr>
            <a:spLocks noChangeArrowheads="1"/>
          </p:cNvSpPr>
          <p:nvPr/>
        </p:nvSpPr>
        <p:spPr bwMode="auto">
          <a:xfrm>
            <a:off x="2584450" y="4221163"/>
            <a:ext cx="6337300" cy="24003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ru-RU" altLang="ru-RU" sz="1400" b="0" i="0">
                <a:solidFill>
                  <a:srgbClr val="FFFFFF"/>
                </a:solidFill>
                <a:latin typeface="Times New Roman" pitchFamily="18" charset="0"/>
              </a:rPr>
              <a:t>Высшее образование - специалитет по специальности "Сестринское дело« и подготовка в интернатуре </a:t>
            </a:r>
            <a:r>
              <a:rPr lang="ru-RU" altLang="ru-RU" sz="1400" i="0">
                <a:solidFill>
                  <a:srgbClr val="FFFFFF"/>
                </a:solidFill>
                <a:latin typeface="Times New Roman" pitchFamily="18" charset="0"/>
              </a:rPr>
              <a:t>по специальности "Управление сестринской деятельностью»</a:t>
            </a:r>
          </a:p>
          <a:p>
            <a:pPr marL="342900" indent="-342900" algn="just"/>
            <a:r>
              <a:rPr lang="ru-RU" altLang="ru-RU" sz="1400" i="0">
                <a:solidFill>
                  <a:srgbClr val="FFFFFF"/>
                </a:solidFill>
                <a:latin typeface="Times New Roman" pitchFamily="18" charset="0"/>
              </a:rPr>
              <a:t>Должности:</a:t>
            </a:r>
            <a:r>
              <a:rPr lang="ru-RU" altLang="ru-RU" sz="1400" b="0" i="0">
                <a:solidFill>
                  <a:srgbClr val="FFFFFF"/>
                </a:solidFill>
                <a:latin typeface="Times New Roman" pitchFamily="18" charset="0"/>
              </a:rPr>
              <a:t> Заместитель руководителя МО; главная медицинская сестра (главная акушерка, главный фельдшер); директор больницы (дома) сестринского ухода, хосписа; заведующий (начальник) структурного подразделения (отдела, отделения, лаборатории, кабинета, отряда и другое) медицинской организации - врач-статистик; заведующий (начальник) структурного подразделения (отдела, отделения, лаборатории, кабинета, отряда и другое) медицинской организации - врач-методист; врач-статистик; врач-методист</a:t>
            </a:r>
          </a:p>
          <a:p>
            <a:pPr marL="342900" indent="-342900"/>
            <a:r>
              <a:rPr lang="ru-RU" altLang="ru-RU" sz="1400" b="0" i="0">
                <a:solidFill>
                  <a:srgbClr val="FFFFFF"/>
                </a:solidFill>
                <a:latin typeface="Times New Roman" pitchFamily="18" charset="0"/>
              </a:rPr>
              <a:t>	</a:t>
            </a:r>
          </a:p>
          <a:p>
            <a:pPr marL="342900" indent="-342900" eaLnBrk="1" hangingPunct="1"/>
            <a:endParaRPr lang="ru-RU" altLang="ru-RU" sz="1400" i="0">
              <a:solidFill>
                <a:srgbClr val="FFFFFF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2358" name="Rectangle 880"/>
          <p:cNvSpPr>
            <a:spLocks noChangeArrowheads="1"/>
          </p:cNvSpPr>
          <p:nvPr/>
        </p:nvSpPr>
        <p:spPr bwMode="auto">
          <a:xfrm>
            <a:off x="2574925" y="2901950"/>
            <a:ext cx="6251575" cy="12446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eaLnBrk="1" hangingPunct="1"/>
            <a:r>
              <a:rPr lang="ru-RU" altLang="ru-RU" sz="1400" i="0">
                <a:solidFill>
                  <a:srgbClr val="FFFFFF"/>
                </a:solidFill>
                <a:latin typeface="Times New Roman" pitchFamily="18" charset="0"/>
              </a:rPr>
              <a:t>Высшее образование - бакалавриат</a:t>
            </a:r>
            <a:r>
              <a:rPr lang="ru-RU" altLang="ru-RU" sz="1400" b="0" i="0">
                <a:solidFill>
                  <a:srgbClr val="FFFFFF"/>
                </a:solidFill>
                <a:latin typeface="Times New Roman" pitchFamily="18" charset="0"/>
              </a:rPr>
              <a:t> по направлению подготовки "Сестринское дело</a:t>
            </a:r>
          </a:p>
          <a:p>
            <a:pPr marL="342900" indent="-342900" algn="just" eaLnBrk="1" hangingPunct="1"/>
            <a:r>
              <a:rPr lang="ru-RU" altLang="ru-RU" sz="1400" i="0">
                <a:solidFill>
                  <a:srgbClr val="FFFFFF"/>
                </a:solidFill>
                <a:latin typeface="Times New Roman" pitchFamily="18" charset="0"/>
              </a:rPr>
              <a:t>Должности:</a:t>
            </a:r>
            <a:r>
              <a:rPr lang="ru-RU" altLang="ru-RU" sz="1400" b="0" i="0">
                <a:solidFill>
                  <a:srgbClr val="FFFFFF"/>
                </a:solidFill>
                <a:latin typeface="Times New Roman" pitchFamily="18" charset="0"/>
              </a:rPr>
              <a:t> «Медицинская сестра общей практики, медицинская сестра по паллиативной помощи, медицинская сестра по профилактике, медицинская сестра по реабилитации</a:t>
            </a:r>
          </a:p>
          <a:p>
            <a:pPr marL="342900" indent="-342900" algn="just" eaLnBrk="1" hangingPunct="1"/>
            <a:endParaRPr lang="ru-RU" altLang="ru-RU" sz="1400" b="0" i="0">
              <a:latin typeface="Times New Roman" pitchFamily="18" charset="0"/>
            </a:endParaRPr>
          </a:p>
          <a:p>
            <a:pPr marL="342900" indent="-342900" eaLnBrk="1" hangingPunct="1"/>
            <a:endParaRPr lang="ru-RU" altLang="ru-RU" sz="1400" i="0">
              <a:solidFill>
                <a:schemeClr val="bg1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2359" name="Line 720"/>
          <p:cNvSpPr>
            <a:spLocks noChangeShapeType="1"/>
          </p:cNvSpPr>
          <p:nvPr/>
        </p:nvSpPr>
        <p:spPr bwMode="auto">
          <a:xfrm flipV="1">
            <a:off x="2216150" y="2362200"/>
            <a:ext cx="560388" cy="877888"/>
          </a:xfrm>
          <a:prstGeom prst="line">
            <a:avLst/>
          </a:prstGeom>
          <a:noFill/>
          <a:ln w="730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2360" name="Line 720"/>
          <p:cNvSpPr>
            <a:spLocks noChangeShapeType="1"/>
          </p:cNvSpPr>
          <p:nvPr/>
        </p:nvSpPr>
        <p:spPr bwMode="auto">
          <a:xfrm>
            <a:off x="2376488" y="3908425"/>
            <a:ext cx="425450" cy="3175"/>
          </a:xfrm>
          <a:prstGeom prst="line">
            <a:avLst/>
          </a:prstGeom>
          <a:noFill/>
          <a:ln w="730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2361" name="Line 720"/>
          <p:cNvSpPr>
            <a:spLocks noChangeShapeType="1"/>
          </p:cNvSpPr>
          <p:nvPr/>
        </p:nvSpPr>
        <p:spPr bwMode="auto">
          <a:xfrm>
            <a:off x="2132013" y="4391025"/>
            <a:ext cx="654050" cy="333375"/>
          </a:xfrm>
          <a:prstGeom prst="line">
            <a:avLst/>
          </a:prstGeom>
          <a:noFill/>
          <a:ln w="730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1801" name="Group 137"/>
          <p:cNvGraphicFramePr>
            <a:graphicFrameLocks noGrp="1"/>
          </p:cNvGraphicFramePr>
          <p:nvPr/>
        </p:nvGraphicFramePr>
        <p:xfrm>
          <a:off x="292100" y="193675"/>
          <a:ext cx="8629650" cy="6216653"/>
        </p:xfrm>
        <a:graphic>
          <a:graphicData uri="http://schemas.openxmlformats.org/drawingml/2006/table">
            <a:tbl>
              <a:tblPr/>
              <a:tblGrid>
                <a:gridCol w="1643063">
                  <a:extLst>
                    <a:ext uri="{9D8B030D-6E8A-4147-A177-3AD203B41FA5}"/>
                  </a:extLst>
                </a:gridCol>
                <a:gridCol w="531812">
                  <a:extLst>
                    <a:ext uri="{9D8B030D-6E8A-4147-A177-3AD203B41FA5}"/>
                  </a:extLst>
                </a:gridCol>
                <a:gridCol w="538163">
                  <a:extLst>
                    <a:ext uri="{9D8B030D-6E8A-4147-A177-3AD203B41FA5}"/>
                  </a:extLst>
                </a:gridCol>
                <a:gridCol w="633412">
                  <a:extLst>
                    <a:ext uri="{9D8B030D-6E8A-4147-A177-3AD203B41FA5}"/>
                  </a:extLst>
                </a:gridCol>
                <a:gridCol w="676275">
                  <a:extLst>
                    <a:ext uri="{9D8B030D-6E8A-4147-A177-3AD203B41FA5}"/>
                  </a:extLst>
                </a:gridCol>
                <a:gridCol w="615950">
                  <a:extLst>
                    <a:ext uri="{9D8B030D-6E8A-4147-A177-3AD203B41FA5}"/>
                  </a:extLst>
                </a:gridCol>
                <a:gridCol w="661988">
                  <a:extLst>
                    <a:ext uri="{9D8B030D-6E8A-4147-A177-3AD203B41FA5}"/>
                  </a:extLst>
                </a:gridCol>
                <a:gridCol w="601662">
                  <a:extLst>
                    <a:ext uri="{9D8B030D-6E8A-4147-A177-3AD203B41FA5}"/>
                  </a:extLst>
                </a:gridCol>
                <a:gridCol w="723900">
                  <a:extLst>
                    <a:ext uri="{9D8B030D-6E8A-4147-A177-3AD203B41FA5}"/>
                  </a:extLst>
                </a:gridCol>
                <a:gridCol w="992188">
                  <a:extLst>
                    <a:ext uri="{9D8B030D-6E8A-4147-A177-3AD203B41FA5}"/>
                  </a:extLst>
                </a:gridCol>
                <a:gridCol w="1011237">
                  <a:extLst>
                    <a:ext uri="{9D8B030D-6E8A-4147-A177-3AD203B41FA5}"/>
                  </a:extLst>
                </a:gridCol>
              </a:tblGrid>
              <a:tr h="944562"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физичес-ких лиц основных работ-ников на занятых должно-стях 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457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амбула-торных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стацио-нарных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8842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0480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175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медицинские сестры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175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из строки 167: анестезисты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73183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врачей общей практики  (семейных врачей)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0480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диетические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73183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медико-социальной помощи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0480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175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 функциональ ной диагностике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39044" name="Rectangle 885"/>
          <p:cNvSpPr>
            <a:spLocks noChangeArrowheads="1"/>
          </p:cNvSpPr>
          <p:nvPr/>
        </p:nvSpPr>
        <p:spPr bwMode="auto">
          <a:xfrm>
            <a:off x="2516188" y="2886075"/>
            <a:ext cx="6321425" cy="3810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600" i="0" smtClean="0">
                <a:solidFill>
                  <a:srgbClr val="EA8B00"/>
                </a:solidFill>
                <a:latin typeface="Times New Roman" panose="02020603050405020304" pitchFamily="18" charset="0"/>
              </a:rPr>
              <a:t>Строка 167 может быть больше суммы строк с 174 по 193</a:t>
            </a:r>
          </a:p>
        </p:txBody>
      </p:sp>
      <p:sp>
        <p:nvSpPr>
          <p:cNvPr id="39045" name="Rectangle 885"/>
          <p:cNvSpPr>
            <a:spLocks noChangeArrowheads="1"/>
          </p:cNvSpPr>
          <p:nvPr/>
        </p:nvSpPr>
        <p:spPr bwMode="auto">
          <a:xfrm>
            <a:off x="2490788" y="3455988"/>
            <a:ext cx="6346824" cy="396875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0" i="0" smtClean="0">
                <a:solidFill>
                  <a:srgbClr val="EA8B00"/>
                </a:solidFill>
                <a:latin typeface="Times New Roman" panose="02020603050405020304" pitchFamily="18" charset="0"/>
              </a:rPr>
              <a:t>Главная медсестра включается только в строку 167</a:t>
            </a:r>
          </a:p>
        </p:txBody>
      </p:sp>
      <p:sp>
        <p:nvSpPr>
          <p:cNvPr id="6" name="Rectangle 885"/>
          <p:cNvSpPr>
            <a:spLocks noChangeArrowheads="1"/>
          </p:cNvSpPr>
          <p:nvPr/>
        </p:nvSpPr>
        <p:spPr bwMode="auto">
          <a:xfrm>
            <a:off x="2586809" y="4293096"/>
            <a:ext cx="6250803" cy="1944216"/>
          </a:xfrm>
          <a:prstGeom prst="rect">
            <a:avLst/>
          </a:prstGeom>
          <a:solidFill>
            <a:srgbClr val="53548A">
              <a:lumMod val="40000"/>
              <a:lumOff val="60000"/>
            </a:srgbClr>
          </a:solidFill>
          <a:ln>
            <a:noFill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6000" marR="0" lvl="0" indent="0" algn="just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Далее все медицинские сестры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должны быть разнесены по строкам в соответствии с фактической занимаемой должностью, при этом медицинские сестры, не разнесенные по данным строкам, должны быть включены в 167 строку.</a:t>
            </a:r>
          </a:p>
        </p:txBody>
      </p:sp>
    </p:spTree>
    <p:extLst>
      <p:ext uri="{BB962C8B-B14F-4D97-AF65-F5344CB8AC3E}">
        <p14:creationId xmlns:p14="http://schemas.microsoft.com/office/powerpoint/2010/main" xmlns="" val="364502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ru-RU" sz="2400" smtClean="0">
                <a:latin typeface="Times New Roman" pitchFamily="18" charset="0"/>
              </a:rPr>
              <a:t>Приказ Минздрава России от 20.12.2012 г. № 1183н «Номенклатура должностей медицинских и фармацевтических работников»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828800"/>
            <a:ext cx="8382000" cy="86995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sz="2400" b="1" smtClean="0">
                <a:solidFill>
                  <a:schemeClr val="hlink"/>
                </a:solidFill>
              </a:rPr>
              <a:t>Специальность</a:t>
            </a:r>
            <a:r>
              <a:rPr lang="ru-RU" sz="2000" b="1" smtClean="0">
                <a:solidFill>
                  <a:srgbClr val="3F20F6"/>
                </a:solidFill>
              </a:rPr>
              <a:t>             </a:t>
            </a:r>
            <a:r>
              <a:rPr lang="ru-RU" sz="2400" b="1" smtClean="0">
                <a:solidFill>
                  <a:schemeClr val="hlink"/>
                </a:solidFill>
              </a:rPr>
              <a:t>                            Должность                                                </a:t>
            </a:r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3490913" y="1846263"/>
            <a:ext cx="1905000" cy="528637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b="1" i="1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8294" name="Group 102"/>
          <p:cNvGraphicFramePr>
            <a:graphicFrameLocks noGrp="1"/>
          </p:cNvGraphicFramePr>
          <p:nvPr>
            <p:ph sz="half" idx="2"/>
          </p:nvPr>
        </p:nvGraphicFramePr>
        <p:xfrm>
          <a:off x="465138" y="3151188"/>
          <a:ext cx="8305800" cy="2804080"/>
        </p:xfrm>
        <a:graphic>
          <a:graphicData uri="http://schemas.openxmlformats.org/drawingml/2006/table">
            <a:tbl>
              <a:tblPr/>
              <a:tblGrid>
                <a:gridCol w="3109913"/>
                <a:gridCol w="5195887"/>
              </a:tblGrid>
              <a:tr h="39615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Должность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Специальность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5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акушеры-гинекологи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Акушерство и гинекология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881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 – иммунологи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Аллергология и иммунология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0343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Врач клинической лабораторной диагностики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Клиническая лабораторная диагностика, 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Медицинская биохимия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Овал 6">
            <a:extLst>
              <a:ext uri="{FF2B5EF4-FFF2-40B4-BE49-F238E27FC236}"/>
            </a:extLst>
          </p:cNvPr>
          <p:cNvSpPr/>
          <p:nvPr/>
        </p:nvSpPr>
        <p:spPr>
          <a:xfrm>
            <a:off x="403225" y="1670050"/>
            <a:ext cx="2667000" cy="838200"/>
          </a:xfrm>
          <a:prstGeom prst="ellipse">
            <a:avLst/>
          </a:prstGeom>
          <a:noFill/>
          <a:ln w="317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2400" b="1" i="1">
              <a:solidFill>
                <a:srgbClr val="EA8B00"/>
              </a:solidFill>
            </a:endParaRPr>
          </a:p>
        </p:txBody>
      </p:sp>
      <p:sp>
        <p:nvSpPr>
          <p:cNvPr id="2" name="Овал 6">
            <a:extLst>
              <a:ext uri="{FF2B5EF4-FFF2-40B4-BE49-F238E27FC236}"/>
            </a:extLst>
          </p:cNvPr>
          <p:cNvSpPr/>
          <p:nvPr/>
        </p:nvSpPr>
        <p:spPr>
          <a:xfrm>
            <a:off x="5627688" y="1660525"/>
            <a:ext cx="2819400" cy="990600"/>
          </a:xfrm>
          <a:prstGeom prst="ellipse">
            <a:avLst/>
          </a:prstGeom>
          <a:noFill/>
          <a:ln w="317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2400" b="1" i="1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4900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2803" name="Group 115"/>
          <p:cNvGraphicFramePr>
            <a:graphicFrameLocks noGrp="1"/>
          </p:cNvGraphicFramePr>
          <p:nvPr/>
        </p:nvGraphicFramePr>
        <p:xfrm>
          <a:off x="219075" y="217488"/>
          <a:ext cx="8691563" cy="6145214"/>
        </p:xfrm>
        <a:graphic>
          <a:graphicData uri="http://schemas.openxmlformats.org/drawingml/2006/table">
            <a:tbl>
              <a:tblPr/>
              <a:tblGrid>
                <a:gridCol w="1798638">
                  <a:extLst>
                    <a:ext uri="{9D8B030D-6E8A-4147-A177-3AD203B41FA5}"/>
                  </a:extLst>
                </a:gridCol>
                <a:gridCol w="523875">
                  <a:extLst>
                    <a:ext uri="{9D8B030D-6E8A-4147-A177-3AD203B41FA5}"/>
                  </a:extLst>
                </a:gridCol>
                <a:gridCol w="598487">
                  <a:extLst>
                    <a:ext uri="{9D8B030D-6E8A-4147-A177-3AD203B41FA5}"/>
                  </a:extLst>
                </a:gridCol>
                <a:gridCol w="674688">
                  <a:extLst>
                    <a:ext uri="{9D8B030D-6E8A-4147-A177-3AD203B41FA5}"/>
                  </a:extLst>
                </a:gridCol>
                <a:gridCol w="598487">
                  <a:extLst>
                    <a:ext uri="{9D8B030D-6E8A-4147-A177-3AD203B41FA5}"/>
                  </a:extLst>
                </a:gridCol>
                <a:gridCol w="676275">
                  <a:extLst>
                    <a:ext uri="{9D8B030D-6E8A-4147-A177-3AD203B41FA5}"/>
                  </a:extLst>
                </a:gridCol>
                <a:gridCol w="600075">
                  <a:extLst>
                    <a:ext uri="{9D8B030D-6E8A-4147-A177-3AD203B41FA5}"/>
                  </a:extLst>
                </a:gridCol>
                <a:gridCol w="600075">
                  <a:extLst>
                    <a:ext uri="{9D8B030D-6E8A-4147-A177-3AD203B41FA5}"/>
                  </a:extLst>
                </a:gridCol>
                <a:gridCol w="898525">
                  <a:extLst>
                    <a:ext uri="{9D8B030D-6E8A-4147-A177-3AD203B41FA5}"/>
                  </a:extLst>
                </a:gridCol>
                <a:gridCol w="822325">
                  <a:extLst>
                    <a:ext uri="{9D8B030D-6E8A-4147-A177-3AD203B41FA5}"/>
                  </a:extLst>
                </a:gridCol>
                <a:gridCol w="900113">
                  <a:extLst>
                    <a:ext uri="{9D8B030D-6E8A-4147-A177-3AD203B41FA5}"/>
                  </a:extLst>
                </a:gridCol>
              </a:tblGrid>
              <a:tr h="1158938"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6401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стационарных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080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0481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0481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Фармацевты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00588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работают на основной работе в организациях подчинения: федерального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214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3339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субъектов РФ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1755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аптечных организациях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216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37167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40044" name="Rectangle 1245"/>
          <p:cNvSpPr>
            <a:spLocks noChangeArrowheads="1"/>
          </p:cNvSpPr>
          <p:nvPr/>
        </p:nvSpPr>
        <p:spPr bwMode="auto">
          <a:xfrm>
            <a:off x="2613025" y="2876550"/>
            <a:ext cx="6192838" cy="4572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800" i="0" smtClean="0">
                <a:solidFill>
                  <a:srgbClr val="EA8B00"/>
                </a:solidFill>
                <a:latin typeface="Times New Roman" panose="02020603050405020304" pitchFamily="18" charset="0"/>
              </a:rPr>
              <a:t>Строка 213 должна быть равна сумме строк 214 и 215</a:t>
            </a:r>
          </a:p>
        </p:txBody>
      </p:sp>
      <p:sp>
        <p:nvSpPr>
          <p:cNvPr id="40045" name="Rectangle 1249"/>
          <p:cNvSpPr>
            <a:spLocks noChangeArrowheads="1"/>
          </p:cNvSpPr>
          <p:nvPr/>
        </p:nvSpPr>
        <p:spPr bwMode="auto">
          <a:xfrm>
            <a:off x="2581275" y="3617913"/>
            <a:ext cx="6259513" cy="9144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800" i="0" smtClean="0">
                <a:solidFill>
                  <a:srgbClr val="EA8B00"/>
                </a:solidFill>
                <a:latin typeface="Times New Roman" panose="02020603050405020304" pitchFamily="18" charset="0"/>
              </a:rPr>
              <a:t>По строке 216 указываются сведения в случае, если такие организации есть в подчинении субъекта или в подчинении Минздрава России</a:t>
            </a:r>
          </a:p>
        </p:txBody>
      </p:sp>
      <p:sp>
        <p:nvSpPr>
          <p:cNvPr id="40046" name="Rectangle 1252"/>
          <p:cNvSpPr>
            <a:spLocks noChangeArrowheads="1"/>
          </p:cNvSpPr>
          <p:nvPr/>
        </p:nvSpPr>
        <p:spPr bwMode="auto">
          <a:xfrm>
            <a:off x="446088" y="5267325"/>
            <a:ext cx="8361362" cy="769938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800" i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 </a:t>
            </a:r>
            <a:r>
              <a:rPr lang="ru-RU" altLang="ru-RU" sz="1800" i="0" dirty="0" smtClean="0">
                <a:solidFill>
                  <a:srgbClr val="EA8B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Удалена строка «Инструкторы по лечебной физкультуре (без среднего медицинского образования)»</a:t>
            </a:r>
            <a:endParaRPr lang="ru-RU" altLang="ru-RU" sz="1800" i="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047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849" name="Group 89"/>
          <p:cNvGraphicFramePr>
            <a:graphicFrameLocks noGrp="1"/>
          </p:cNvGraphicFramePr>
          <p:nvPr/>
        </p:nvGraphicFramePr>
        <p:xfrm>
          <a:off x="258763" y="273050"/>
          <a:ext cx="8602662" cy="4038602"/>
        </p:xfrm>
        <a:graphic>
          <a:graphicData uri="http://schemas.openxmlformats.org/drawingml/2006/table">
            <a:tbl>
              <a:tblPr/>
              <a:tblGrid>
                <a:gridCol w="1636712">
                  <a:extLst>
                    <a:ext uri="{9D8B030D-6E8A-4147-A177-3AD203B41FA5}"/>
                  </a:extLst>
                </a:gridCol>
                <a:gridCol w="425450">
                  <a:extLst>
                    <a:ext uri="{9D8B030D-6E8A-4147-A177-3AD203B41FA5}"/>
                  </a:extLst>
                </a:gridCol>
                <a:gridCol w="642938">
                  <a:extLst>
                    <a:ext uri="{9D8B030D-6E8A-4147-A177-3AD203B41FA5}"/>
                  </a:extLst>
                </a:gridCol>
                <a:gridCol w="630237">
                  <a:extLst>
                    <a:ext uri="{9D8B030D-6E8A-4147-A177-3AD203B41FA5}"/>
                  </a:extLst>
                </a:gridCol>
                <a:gridCol w="674688">
                  <a:extLst>
                    <a:ext uri="{9D8B030D-6E8A-4147-A177-3AD203B41FA5}"/>
                  </a:extLst>
                </a:gridCol>
                <a:gridCol w="612775">
                  <a:extLst>
                    <a:ext uri="{9D8B030D-6E8A-4147-A177-3AD203B41FA5}"/>
                  </a:extLst>
                </a:gridCol>
                <a:gridCol w="658812">
                  <a:extLst>
                    <a:ext uri="{9D8B030D-6E8A-4147-A177-3AD203B41FA5}"/>
                  </a:extLst>
                </a:gridCol>
                <a:gridCol w="600075">
                  <a:extLst>
                    <a:ext uri="{9D8B030D-6E8A-4147-A177-3AD203B41FA5}"/>
                  </a:extLst>
                </a:gridCol>
                <a:gridCol w="722313">
                  <a:extLst>
                    <a:ext uri="{9D8B030D-6E8A-4147-A177-3AD203B41FA5}"/>
                  </a:extLst>
                </a:gridCol>
                <a:gridCol w="990600">
                  <a:extLst>
                    <a:ext uri="{9D8B030D-6E8A-4147-A177-3AD203B41FA5}"/>
                  </a:extLst>
                </a:gridCol>
                <a:gridCol w="1008062">
                  <a:extLst>
                    <a:ext uri="{9D8B030D-6E8A-4147-A177-3AD203B41FA5}"/>
                  </a:extLst>
                </a:gridCol>
              </a:tblGrid>
              <a:tr h="823913"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560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стационарных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397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746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1911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Младший медперсонал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94615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младшие медицинские сестры по уходу за больным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218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7465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санитары 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219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41044" name="Rectangle 550"/>
          <p:cNvSpPr>
            <a:spLocks noChangeArrowheads="1"/>
          </p:cNvSpPr>
          <p:nvPr/>
        </p:nvSpPr>
        <p:spPr bwMode="auto">
          <a:xfrm>
            <a:off x="2438400" y="2522538"/>
            <a:ext cx="6237288" cy="917575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800" i="0" dirty="0" smtClean="0">
                <a:solidFill>
                  <a:srgbClr val="EA8B00"/>
                </a:solidFill>
                <a:latin typeface="Times New Roman" panose="02020603050405020304" pitchFamily="18" charset="0"/>
              </a:rPr>
              <a:t>Строка 217 может быть больше суммы строк 218, 219 за счет санитаров-водителей, сестры-хозяйки, фасовщика</a:t>
            </a:r>
          </a:p>
        </p:txBody>
      </p:sp>
      <p:sp>
        <p:nvSpPr>
          <p:cNvPr id="41045" name="Rectangle 552"/>
          <p:cNvSpPr>
            <a:spLocks noChangeArrowheads="1"/>
          </p:cNvSpPr>
          <p:nvPr/>
        </p:nvSpPr>
        <p:spPr bwMode="auto">
          <a:xfrm>
            <a:off x="327025" y="4311650"/>
            <a:ext cx="8575675" cy="126206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300" i="0" smtClean="0">
                <a:solidFill>
                  <a:srgbClr val="EA8B00"/>
                </a:solidFill>
                <a:latin typeface="Times New Roman" panose="02020603050405020304" pitchFamily="18" charset="0"/>
              </a:rPr>
              <a:t>На должность младшей медицинской сестры по  уходу  за  больными назначается лицо, имеющее: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altLang="ru-RU" sz="1300" i="0" smtClean="0">
                <a:solidFill>
                  <a:srgbClr val="EA8B00"/>
                </a:solidFill>
                <a:latin typeface="Times New Roman" panose="02020603050405020304" pitchFamily="18" charset="0"/>
              </a:rPr>
              <a:t>среднее (полное) общее образование и дополнительную подготовку на курсах младших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300" i="0" smtClean="0">
                <a:solidFill>
                  <a:srgbClr val="EA8B00"/>
                </a:solidFill>
                <a:latin typeface="Times New Roman" panose="02020603050405020304" pitchFamily="18" charset="0"/>
              </a:rPr>
              <a:t>       медицинских  сестер по уходу за больными без предъявления требований к стажу работы;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300" i="0" smtClean="0">
                <a:solidFill>
                  <a:srgbClr val="EA8B00"/>
                </a:solidFill>
                <a:latin typeface="Times New Roman" panose="02020603050405020304" pitchFamily="18" charset="0"/>
              </a:rPr>
              <a:t>- Среднее профессиональное образование по специальностям "Сестринское дело", "Лечебное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300" i="0" smtClean="0">
                <a:solidFill>
                  <a:srgbClr val="EA8B00"/>
                </a:solidFill>
                <a:latin typeface="Times New Roman" panose="02020603050405020304" pitchFamily="18" charset="0"/>
              </a:rPr>
              <a:t>дело", "Акушерское дело" – образовательные программы подготовки квалифицированных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300" i="0" smtClean="0">
                <a:solidFill>
                  <a:srgbClr val="EA8B00"/>
                </a:solidFill>
                <a:latin typeface="Times New Roman" panose="02020603050405020304" pitchFamily="18" charset="0"/>
              </a:rPr>
              <a:t>рабочих (служащих) по должности "Младшая медицинская сестра по уходу за больными"</a:t>
            </a:r>
          </a:p>
        </p:txBody>
      </p:sp>
      <p:sp>
        <p:nvSpPr>
          <p:cNvPr id="41046" name="Rectangle 553"/>
          <p:cNvSpPr>
            <a:spLocks noChangeArrowheads="1"/>
          </p:cNvSpPr>
          <p:nvPr/>
        </p:nvSpPr>
        <p:spPr bwMode="auto">
          <a:xfrm>
            <a:off x="292100" y="5673725"/>
            <a:ext cx="8542338" cy="949325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400" i="0" smtClean="0">
                <a:solidFill>
                  <a:srgbClr val="EA8B00"/>
                </a:solidFill>
                <a:latin typeface="Times New Roman" panose="02020603050405020304" pitchFamily="18" charset="0"/>
              </a:rPr>
              <a:t>Санитар — младший медицинский работник, выполняющий вспомогательные функции в медицинской практике. Работа санитаром не требует медицинского образования.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400" i="0" smtClean="0">
                <a:solidFill>
                  <a:srgbClr val="EA8B00"/>
                </a:solidFill>
                <a:latin typeface="Times New Roman" panose="02020603050405020304" pitchFamily="18" charset="0"/>
              </a:rPr>
              <a:t>Среднее общее образование и профессиональное обучение по должности "Санитар"</a:t>
            </a:r>
          </a:p>
        </p:txBody>
      </p:sp>
    </p:spTree>
    <p:extLst>
      <p:ext uri="{BB962C8B-B14F-4D97-AF65-F5344CB8AC3E}">
        <p14:creationId xmlns:p14="http://schemas.microsoft.com/office/powerpoint/2010/main" xmlns="" val="57222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6885" name="Group 101"/>
          <p:cNvGraphicFramePr>
            <a:graphicFrameLocks noGrp="1"/>
          </p:cNvGraphicFramePr>
          <p:nvPr/>
        </p:nvGraphicFramePr>
        <p:xfrm>
          <a:off x="314325" y="336550"/>
          <a:ext cx="8459788" cy="4552953"/>
        </p:xfrm>
        <a:graphic>
          <a:graphicData uri="http://schemas.openxmlformats.org/drawingml/2006/table">
            <a:tbl>
              <a:tblPr/>
              <a:tblGrid>
                <a:gridCol w="1609725">
                  <a:extLst>
                    <a:ext uri="{9D8B030D-6E8A-4147-A177-3AD203B41FA5}"/>
                  </a:extLst>
                </a:gridCol>
                <a:gridCol w="417513">
                  <a:extLst>
                    <a:ext uri="{9D8B030D-6E8A-4147-A177-3AD203B41FA5}"/>
                  </a:extLst>
                </a:gridCol>
                <a:gridCol w="631825">
                  <a:extLst>
                    <a:ext uri="{9D8B030D-6E8A-4147-A177-3AD203B41FA5}"/>
                  </a:extLst>
                </a:gridCol>
                <a:gridCol w="619125">
                  <a:extLst>
                    <a:ext uri="{9D8B030D-6E8A-4147-A177-3AD203B41FA5}"/>
                  </a:extLst>
                </a:gridCol>
                <a:gridCol w="666750">
                  <a:extLst>
                    <a:ext uri="{9D8B030D-6E8A-4147-A177-3AD203B41FA5}"/>
                  </a:extLst>
                </a:gridCol>
                <a:gridCol w="600075">
                  <a:extLst>
                    <a:ext uri="{9D8B030D-6E8A-4147-A177-3AD203B41FA5}"/>
                  </a:extLst>
                </a:gridCol>
                <a:gridCol w="650875">
                  <a:extLst>
                    <a:ext uri="{9D8B030D-6E8A-4147-A177-3AD203B41FA5}"/>
                  </a:extLst>
                </a:gridCol>
                <a:gridCol w="588962">
                  <a:extLst>
                    <a:ext uri="{9D8B030D-6E8A-4147-A177-3AD203B41FA5}"/>
                  </a:extLst>
                </a:gridCol>
                <a:gridCol w="711200">
                  <a:extLst>
                    <a:ext uri="{9D8B030D-6E8A-4147-A177-3AD203B41FA5}"/>
                  </a:extLst>
                </a:gridCol>
                <a:gridCol w="974725">
                  <a:extLst>
                    <a:ext uri="{9D8B030D-6E8A-4147-A177-3AD203B41FA5}"/>
                  </a:extLst>
                </a:gridCol>
                <a:gridCol w="989013">
                  <a:extLst>
                    <a:ext uri="{9D8B030D-6E8A-4147-A177-3AD203B41FA5}"/>
                  </a:extLst>
                </a:gridCol>
              </a:tblGrid>
              <a:tr h="822949"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5253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стационарных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7904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7459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7141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Прочий персонал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73171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 социальные работники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73171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водители скорой медицинской помощи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0474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ИТ-специалисты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42080" name="Rectangle 601"/>
          <p:cNvSpPr>
            <a:spLocks noChangeArrowheads="1"/>
          </p:cNvSpPr>
          <p:nvPr/>
        </p:nvSpPr>
        <p:spPr bwMode="auto">
          <a:xfrm>
            <a:off x="2427288" y="2787650"/>
            <a:ext cx="6289675" cy="1430338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600" b="0" i="0" smtClean="0">
                <a:solidFill>
                  <a:srgbClr val="EA8B00"/>
                </a:solidFill>
                <a:latin typeface="Times New Roman" panose="02020603050405020304" pitchFamily="18" charset="0"/>
              </a:rPr>
              <a:t>В строку 220 включаются: </a:t>
            </a:r>
            <a:r>
              <a:rPr lang="ru-RU" altLang="ru-RU" sz="1600" i="0" smtClean="0">
                <a:solidFill>
                  <a:srgbClr val="EA8B00"/>
                </a:solidFill>
                <a:latin typeface="Times New Roman" panose="02020603050405020304" pitchFamily="18" charset="0"/>
              </a:rPr>
              <a:t>экономисты, программисты, инженеры, юристы, операторы, бухгалтеры, завхозы, работники кухонь, истопники, шоферы и другие категории работников, не относящиеся к медицинскому персоналу</a:t>
            </a:r>
          </a:p>
        </p:txBody>
      </p:sp>
      <p:sp>
        <p:nvSpPr>
          <p:cNvPr id="42081" name="AutoShape 602"/>
          <p:cNvSpPr>
            <a:spLocks noChangeArrowheads="1"/>
          </p:cNvSpPr>
          <p:nvPr/>
        </p:nvSpPr>
        <p:spPr bwMode="auto">
          <a:xfrm>
            <a:off x="2617788" y="4398963"/>
            <a:ext cx="6115050" cy="1044575"/>
          </a:xfrm>
          <a:prstGeom prst="wedgeRoundRectCallout">
            <a:avLst>
              <a:gd name="adj1" fmla="val -56231"/>
              <a:gd name="adj2" fmla="val -17324"/>
              <a:gd name="adj3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600" i="0" smtClean="0">
                <a:solidFill>
                  <a:srgbClr val="EA8B00"/>
                </a:solidFill>
                <a:latin typeface="Times New Roman" panose="02020603050405020304" pitchFamily="18" charset="0"/>
              </a:rPr>
              <a:t>в строку 223 включаются: программист, инженер-программист, администратор компьютерных сетей, специалист по информационным системам и т.д.</a:t>
            </a:r>
          </a:p>
        </p:txBody>
      </p:sp>
      <p:sp>
        <p:nvSpPr>
          <p:cNvPr id="42082" name="Прямоугольник 1"/>
          <p:cNvSpPr>
            <a:spLocks noChangeArrowheads="1"/>
          </p:cNvSpPr>
          <p:nvPr/>
        </p:nvSpPr>
        <p:spPr bwMode="auto">
          <a:xfrm>
            <a:off x="276225" y="5705475"/>
            <a:ext cx="87010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None/>
            </a:pPr>
            <a:r>
              <a:rPr lang="ru-RU" altLang="ru-RU" sz="2000" i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Наличие сертификата и категории по прочему персоналу (строка 220) указывается только для педагогических работников</a:t>
            </a:r>
          </a:p>
        </p:txBody>
      </p:sp>
    </p:spTree>
    <p:extLst>
      <p:ext uri="{BB962C8B-B14F-4D97-AF65-F5344CB8AC3E}">
        <p14:creationId xmlns:p14="http://schemas.microsoft.com/office/powerpoint/2010/main" xmlns="" val="334583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7969" name="Group 161"/>
          <p:cNvGraphicFramePr>
            <a:graphicFrameLocks noGrp="1"/>
          </p:cNvGraphicFramePr>
          <p:nvPr/>
        </p:nvGraphicFramePr>
        <p:xfrm>
          <a:off x="344488" y="979488"/>
          <a:ext cx="8570912" cy="4714896"/>
        </p:xfrm>
        <a:graphic>
          <a:graphicData uri="http://schemas.openxmlformats.org/drawingml/2006/table">
            <a:tbl>
              <a:tblPr/>
              <a:tblGrid>
                <a:gridCol w="2333625">
                  <a:extLst>
                    <a:ext uri="{9D8B030D-6E8A-4147-A177-3AD203B41FA5}"/>
                  </a:extLst>
                </a:gridCol>
                <a:gridCol w="500062">
                  <a:extLst>
                    <a:ext uri="{9D8B030D-6E8A-4147-A177-3AD203B41FA5}"/>
                  </a:extLst>
                </a:gridCol>
                <a:gridCol w="527050">
                  <a:extLst>
                    <a:ext uri="{9D8B030D-6E8A-4147-A177-3AD203B41FA5}"/>
                  </a:extLst>
                </a:gridCol>
                <a:gridCol w="587375">
                  <a:extLst>
                    <a:ext uri="{9D8B030D-6E8A-4147-A177-3AD203B41FA5}"/>
                  </a:extLst>
                </a:gridCol>
                <a:gridCol w="615950">
                  <a:extLst>
                    <a:ext uri="{9D8B030D-6E8A-4147-A177-3AD203B41FA5}"/>
                  </a:extLst>
                </a:gridCol>
                <a:gridCol w="581025">
                  <a:extLst>
                    <a:ext uri="{9D8B030D-6E8A-4147-A177-3AD203B41FA5}"/>
                  </a:extLst>
                </a:gridCol>
                <a:gridCol w="681038">
                  <a:extLst>
                    <a:ext uri="{9D8B030D-6E8A-4147-A177-3AD203B41FA5}"/>
                  </a:extLst>
                </a:gridCol>
                <a:gridCol w="652462">
                  <a:extLst>
                    <a:ext uri="{9D8B030D-6E8A-4147-A177-3AD203B41FA5}"/>
                  </a:extLst>
                </a:gridCol>
                <a:gridCol w="676275">
                  <a:extLst>
                    <a:ext uri="{9D8B030D-6E8A-4147-A177-3AD203B41FA5}"/>
                  </a:extLst>
                </a:gridCol>
                <a:gridCol w="733425">
                  <a:extLst>
                    <a:ext uri="{9D8B030D-6E8A-4147-A177-3AD203B41FA5}"/>
                  </a:extLst>
                </a:gridCol>
                <a:gridCol w="682625">
                  <a:extLst>
                    <a:ext uri="{9D8B030D-6E8A-4147-A177-3AD203B41FA5}"/>
                  </a:extLst>
                </a:gridCol>
              </a:tblGrid>
              <a:tr h="1005841"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6400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стационарных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6400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743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0003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должностей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224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00584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того, число физических лиц специалистов с высшим немедицинским образованием, занимающих должности врачей, всего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2743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врачей:  лаборантов 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226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0" lang="en-US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0" lang="en-US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0" lang="en-US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0" lang="en-US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0" lang="en-US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0003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лечебной физкультуре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2743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статистиков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228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43116" name="Rectangle 694"/>
          <p:cNvSpPr>
            <a:spLocks noChangeArrowheads="1"/>
          </p:cNvSpPr>
          <p:nvPr/>
        </p:nvSpPr>
        <p:spPr bwMode="auto">
          <a:xfrm>
            <a:off x="374650" y="5673725"/>
            <a:ext cx="8523288" cy="9652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0" i="0" smtClean="0">
                <a:solidFill>
                  <a:srgbClr val="EA8B00"/>
                </a:solidFill>
                <a:latin typeface="Times New Roman" panose="02020603050405020304" pitchFamily="18" charset="0"/>
              </a:rPr>
              <a:t>Строки с 225 по 232 заполняются по графам 9, 10, 11.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0" i="0" smtClean="0">
                <a:solidFill>
                  <a:srgbClr val="EA8B00"/>
                </a:solidFill>
                <a:latin typeface="Times New Roman" panose="02020603050405020304" pitchFamily="18" charset="0"/>
              </a:rPr>
              <a:t>Строки с 225 по 232 по графам с 3 по 8, с 12 по 15 не заполнять</a:t>
            </a:r>
          </a:p>
        </p:txBody>
      </p:sp>
    </p:spTree>
    <p:extLst>
      <p:ext uri="{BB962C8B-B14F-4D97-AF65-F5344CB8AC3E}">
        <p14:creationId xmlns:p14="http://schemas.microsoft.com/office/powerpoint/2010/main" xmlns="" val="139333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7266" name="Group 2"/>
          <p:cNvGraphicFramePr>
            <a:graphicFrameLocks noGrp="1"/>
          </p:cNvGraphicFramePr>
          <p:nvPr/>
        </p:nvGraphicFramePr>
        <p:xfrm>
          <a:off x="230188" y="288925"/>
          <a:ext cx="8697912" cy="5459417"/>
        </p:xfrm>
        <a:graphic>
          <a:graphicData uri="http://schemas.openxmlformats.org/drawingml/2006/table">
            <a:tbl>
              <a:tblPr/>
              <a:tblGrid>
                <a:gridCol w="1655762">
                  <a:extLst>
                    <a:ext uri="{9D8B030D-6E8A-4147-A177-3AD203B41FA5}"/>
                  </a:extLst>
                </a:gridCol>
                <a:gridCol w="538163">
                  <a:extLst>
                    <a:ext uri="{9D8B030D-6E8A-4147-A177-3AD203B41FA5}"/>
                  </a:extLst>
                </a:gridCol>
                <a:gridCol w="542925">
                  <a:extLst>
                    <a:ext uri="{9D8B030D-6E8A-4147-A177-3AD203B41FA5}"/>
                  </a:extLst>
                </a:gridCol>
                <a:gridCol w="635000">
                  <a:extLst>
                    <a:ext uri="{9D8B030D-6E8A-4147-A177-3AD203B41FA5}"/>
                  </a:extLst>
                </a:gridCol>
                <a:gridCol w="682625">
                  <a:extLst>
                    <a:ext uri="{9D8B030D-6E8A-4147-A177-3AD203B41FA5}"/>
                  </a:extLst>
                </a:gridCol>
                <a:gridCol w="620712">
                  <a:extLst>
                    <a:ext uri="{9D8B030D-6E8A-4147-A177-3AD203B41FA5}"/>
                  </a:extLst>
                </a:gridCol>
                <a:gridCol w="668338">
                  <a:extLst>
                    <a:ext uri="{9D8B030D-6E8A-4147-A177-3AD203B41FA5}"/>
                  </a:extLst>
                </a:gridCol>
                <a:gridCol w="603250">
                  <a:extLst>
                    <a:ext uri="{9D8B030D-6E8A-4147-A177-3AD203B41FA5}"/>
                  </a:extLst>
                </a:gridCol>
                <a:gridCol w="731837">
                  <a:extLst>
                    <a:ext uri="{9D8B030D-6E8A-4147-A177-3AD203B41FA5}"/>
                  </a:extLst>
                </a:gridCol>
                <a:gridCol w="1000125">
                  <a:extLst>
                    <a:ext uri="{9D8B030D-6E8A-4147-A177-3AD203B41FA5}"/>
                  </a:extLst>
                </a:gridCol>
                <a:gridCol w="1019175">
                  <a:extLst>
                    <a:ext uri="{9D8B030D-6E8A-4147-A177-3AD203B41FA5}"/>
                  </a:extLst>
                </a:gridCol>
              </a:tblGrid>
              <a:tr h="944558"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физичес-ких лиц основных работ-ников на занятых должно-стях 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4572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амбула-торных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стацио-нарных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8842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0479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37160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того, </a:t>
                      </a: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физических лиц без медицинского образования занимающих должности среднего персонала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229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1752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из них: медицинских регистраторов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2228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медицинских регистраторов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45720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инструкторов по лечебной физкультуре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44128" name="Rectangle 885"/>
          <p:cNvSpPr>
            <a:spLocks noChangeArrowheads="1"/>
          </p:cNvSpPr>
          <p:nvPr/>
        </p:nvSpPr>
        <p:spPr bwMode="auto">
          <a:xfrm>
            <a:off x="2533650" y="2932113"/>
            <a:ext cx="6224588" cy="12446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None/>
            </a:pPr>
            <a:r>
              <a:rPr lang="ru-RU" altLang="ru-RU" sz="1400" i="0" smtClean="0">
                <a:solidFill>
                  <a:srgbClr val="EA8B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9,10,11 графах показывают </a:t>
            </a:r>
            <a:r>
              <a:rPr lang="ru-RU" altLang="ru-RU" sz="1400" smtClean="0">
                <a:solidFill>
                  <a:srgbClr val="EA8B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лица</a:t>
            </a:r>
            <a:r>
              <a:rPr lang="ru-RU" altLang="ru-RU" sz="1400" i="0" smtClean="0">
                <a:solidFill>
                  <a:srgbClr val="EA8B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без медицинского образования и занимающие должности </a:t>
            </a:r>
            <a:r>
              <a:rPr lang="ru-RU" altLang="ru-RU" sz="1400" i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медицинских регистраторов, медицинских дезинфекторов, инструкторов по лечебной физкультуре</a:t>
            </a:r>
            <a:r>
              <a:rPr lang="ru-RU" altLang="ru-RU" sz="1400" i="0" smtClean="0">
                <a:solidFill>
                  <a:srgbClr val="EA8B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1400" smtClean="0">
                <a:solidFill>
                  <a:srgbClr val="EA8B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Должности</a:t>
            </a:r>
            <a:r>
              <a:rPr lang="ru-RU" altLang="ru-RU" sz="1400" i="0" smtClean="0">
                <a:solidFill>
                  <a:srgbClr val="EA8B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занимаемые ими показываются в графах 3-8 соответствующих строк 196, 194, 157.</a:t>
            </a:r>
          </a:p>
        </p:txBody>
      </p:sp>
      <p:sp>
        <p:nvSpPr>
          <p:cNvPr id="44129" name="Text Box 868"/>
          <p:cNvSpPr txBox="1">
            <a:spLocks noChangeArrowheads="1"/>
          </p:cNvSpPr>
          <p:nvPr/>
        </p:nvSpPr>
        <p:spPr bwMode="auto">
          <a:xfrm>
            <a:off x="7446963" y="195263"/>
            <a:ext cx="1604962" cy="3968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i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Внимание! </a:t>
            </a:r>
          </a:p>
        </p:txBody>
      </p:sp>
      <p:sp>
        <p:nvSpPr>
          <p:cNvPr id="44130" name="Rectangle 885"/>
          <p:cNvSpPr>
            <a:spLocks noChangeArrowheads="1"/>
          </p:cNvSpPr>
          <p:nvPr/>
        </p:nvSpPr>
        <p:spPr bwMode="auto">
          <a:xfrm>
            <a:off x="2559050" y="4465638"/>
            <a:ext cx="6224588" cy="12446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None/>
            </a:pPr>
            <a:r>
              <a:rPr lang="ru-RU" altLang="ru-RU" sz="1400" i="0" dirty="0" smtClean="0">
                <a:solidFill>
                  <a:srgbClr val="EA8B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строку 229 показывают </a:t>
            </a:r>
            <a:r>
              <a:rPr lang="ru-RU" altLang="ru-RU" sz="1400" dirty="0" smtClean="0">
                <a:solidFill>
                  <a:srgbClr val="EA8B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лица</a:t>
            </a:r>
            <a:r>
              <a:rPr lang="ru-RU" altLang="ru-RU" sz="1400" i="0" dirty="0" smtClean="0">
                <a:solidFill>
                  <a:srgbClr val="EA8B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без медицинского образования (в том числе студентов медицинских Вузов, имеющих допуск к должности среднего медперсонала)</a:t>
            </a:r>
          </a:p>
        </p:txBody>
      </p:sp>
    </p:spTree>
    <p:extLst>
      <p:ext uri="{BB962C8B-B14F-4D97-AF65-F5344CB8AC3E}">
        <p14:creationId xmlns:p14="http://schemas.microsoft.com/office/powerpoint/2010/main" xmlns="" val="34349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0138" y="476250"/>
            <a:ext cx="7908925" cy="990600"/>
          </a:xfrm>
        </p:spPr>
        <p:txBody>
          <a:bodyPr/>
          <a:lstStyle/>
          <a:p>
            <a:pPr>
              <a:defRPr/>
            </a:pPr>
            <a:r>
              <a:rPr lang="ru-RU" altLang="ru-RU" sz="3200" smtClean="0"/>
              <a:t>Несколько слов о трудоустройстве студентов.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9742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altLang="ru-RU" sz="1800" smtClean="0">
                <a:latin typeface="Times New Roman" pitchFamily="18" charset="0"/>
              </a:rPr>
              <a:t>Приказом Минздрава РФ от 27.06.2016 N 419н утвержден </a:t>
            </a:r>
            <a:r>
              <a:rPr lang="ru-RU" altLang="ru-RU" sz="1800" smtClean="0">
                <a:latin typeface="Times New Roman" pitchFamily="18" charset="0"/>
                <a:hlinkClick r:id="rId2"/>
              </a:rPr>
              <a:t>Порядок</a:t>
            </a:r>
            <a:r>
              <a:rPr lang="ru-RU" altLang="ru-RU" sz="1800" smtClean="0">
                <a:latin typeface="Times New Roman" pitchFamily="18" charset="0"/>
              </a:rPr>
              <a:t> допуска лиц к осуществлению медицинской (фармацевтической) деятельности на должностях среднего медицинского (фармацевтического) персонала, в соответствии с которым лица, </a:t>
            </a:r>
            <a:r>
              <a:rPr lang="ru-RU" altLang="ru-RU" sz="1800" b="1" smtClean="0">
                <a:latin typeface="Times New Roman" pitchFamily="18" charset="0"/>
              </a:rPr>
              <a:t>не завершившие освоение образовательных программ высшего медицинского (фармацевтического) образования, могут быть приняты на работу на указанные должности при наличии: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800" smtClean="0">
                <a:latin typeface="Times New Roman" pitchFamily="18" charset="0"/>
              </a:rPr>
              <a:t>- справки об обучении или о периоде обучения, подтверждающей освоение образовательной программы в необходимом объеме и по специальности;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800" smtClean="0">
                <a:latin typeface="Times New Roman" pitchFamily="18" charset="0"/>
              </a:rPr>
              <a:t>- положительного результата сдачи экзамена по допуску к осуществлению медицинской (фармацевтической) деятельности (проводится в образовательном учреждении).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800" smtClean="0">
                <a:latin typeface="Times New Roman" pitchFamily="18" charset="0"/>
              </a:rPr>
              <a:t>Например, лица с незаконченным высшим образованием, освоившие образовательную программу высшего медицинского образования по специальностям "Лечебное дело", "Педиатрия", "Медико-профилактическое дело", "Стоматология" в объеме трех курсов и более или по направлению подготовки "Сестринское дело" в объеме двух курсов и более либо имеющие диплом специалиста (диплом бакалавра) по специальности "Лечебное дело", "Педиатрия", "Медико-профилактическое дело", "Сестринское дело" или "Стоматология", </a:t>
            </a:r>
            <a:r>
              <a:rPr lang="ru-RU" altLang="ru-RU" sz="1800" b="1" smtClean="0">
                <a:latin typeface="Times New Roman" pitchFamily="18" charset="0"/>
              </a:rPr>
              <a:t>могут быть приняты на работу в качестве медицинской сестры (медбрата), в том числе палатной, перевязочной, процедурной, по приему вызовов скорой медицинской помощи, приемного отделения, участковой.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altLang="ru-RU" sz="1800" b="1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8969" name="Group 137"/>
          <p:cNvGraphicFramePr>
            <a:graphicFrameLocks noGrp="1"/>
          </p:cNvGraphicFramePr>
          <p:nvPr/>
        </p:nvGraphicFramePr>
        <p:xfrm>
          <a:off x="233363" y="250825"/>
          <a:ext cx="8720137" cy="6245229"/>
        </p:xfrm>
        <a:graphic>
          <a:graphicData uri="http://schemas.openxmlformats.org/drawingml/2006/table">
            <a:tbl>
              <a:tblPr/>
              <a:tblGrid>
                <a:gridCol w="2855912">
                  <a:extLst>
                    <a:ext uri="{9D8B030D-6E8A-4147-A177-3AD203B41FA5}"/>
                  </a:extLst>
                </a:gridCol>
                <a:gridCol w="527050">
                  <a:extLst>
                    <a:ext uri="{9D8B030D-6E8A-4147-A177-3AD203B41FA5}"/>
                  </a:extLst>
                </a:gridCol>
                <a:gridCol w="1400175">
                  <a:extLst>
                    <a:ext uri="{9D8B030D-6E8A-4147-A177-3AD203B41FA5}"/>
                  </a:extLst>
                </a:gridCol>
                <a:gridCol w="788988">
                  <a:extLst>
                    <a:ext uri="{9D8B030D-6E8A-4147-A177-3AD203B41FA5}"/>
                  </a:extLst>
                </a:gridCol>
                <a:gridCol w="781050">
                  <a:extLst>
                    <a:ext uri="{9D8B030D-6E8A-4147-A177-3AD203B41FA5}"/>
                  </a:extLst>
                </a:gridCol>
                <a:gridCol w="782637">
                  <a:extLst>
                    <a:ext uri="{9D8B030D-6E8A-4147-A177-3AD203B41FA5}"/>
                  </a:extLst>
                </a:gridCol>
                <a:gridCol w="803275">
                  <a:extLst>
                    <a:ext uri="{9D8B030D-6E8A-4147-A177-3AD203B41FA5}"/>
                  </a:extLst>
                </a:gridCol>
                <a:gridCol w="781050">
                  <a:extLst>
                    <a:ext uri="{9D8B030D-6E8A-4147-A177-3AD203B41FA5}"/>
                  </a:extLst>
                </a:gridCol>
              </a:tblGrid>
              <a:tr h="609599"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них,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457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793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27463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0479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Врачи - всего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1752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Специалисты с высшим немедицинским образованием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3496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Провизоры 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3496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медперсонал </a:t>
                      </a: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всего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3496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Фармацевты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29844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Младший медперсонал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3496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Прочий персонал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3496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должностей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224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82296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того, число физических лиц специалистов с высшим немедицинским образованием, занимающих должности врачей, всего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005843"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defTabSz="457200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defTabSz="457200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того, число физических лиц без медицинского образования занимающих должности среднего медицинского персонала, всего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229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45183" name="Rectangle 1108"/>
          <p:cNvSpPr>
            <a:spLocks noChangeArrowheads="1"/>
          </p:cNvSpPr>
          <p:nvPr/>
        </p:nvSpPr>
        <p:spPr bwMode="auto">
          <a:xfrm>
            <a:off x="3762375" y="3228975"/>
            <a:ext cx="5275263" cy="1354138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i="0" smtClean="0">
                <a:solidFill>
                  <a:srgbClr val="EA8B00"/>
                </a:solidFill>
                <a:latin typeface="Times New Roman" panose="02020603050405020304" pitchFamily="18" charset="0"/>
              </a:rPr>
              <a:t>Всего физических лиц в медицинских организациях равно сумме строк 224+225+229</a:t>
            </a:r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3794125" y="4803775"/>
            <a:ext cx="5211763" cy="1471613"/>
          </a:xfrm>
          <a:prstGeom prst="rect">
            <a:avLst/>
          </a:prstGeom>
          <a:solidFill>
            <a:srgbClr val="464A7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rgbClr val="EA8B00">
                    <a:lumMod val="60000"/>
                    <a:lumOff val="4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 Строки 225 и 229 включают в себя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ФИЗИЧЕСКИЕ ЛИЦА </a:t>
            </a:r>
            <a:r>
              <a:rPr lang="ru-RU" b="1" dirty="0">
                <a:solidFill>
                  <a:srgbClr val="EA8B00">
                    <a:lumMod val="60000"/>
                    <a:lumOff val="4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специалистов с ВНО и лиц без медицинского образования,  занимающие должности врачей и среднего медицинского персонала</a:t>
            </a:r>
          </a:p>
        </p:txBody>
      </p:sp>
    </p:spTree>
    <p:extLst>
      <p:ext uri="{BB962C8B-B14F-4D97-AF65-F5344CB8AC3E}">
        <p14:creationId xmlns:p14="http://schemas.microsoft.com/office/powerpoint/2010/main" xmlns="" val="270422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2060848"/>
            <a:ext cx="8153400" cy="4495800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медицинских работниках по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форме 30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должны полностью соответствовать сведениям </a:t>
            </a: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регистра   медицинских   работников! 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8715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633413" y="628650"/>
            <a:ext cx="7908925" cy="990600"/>
          </a:xfrm>
        </p:spPr>
        <p:txBody>
          <a:bodyPr/>
          <a:lstStyle/>
          <a:p>
            <a:pPr>
              <a:defRPr/>
            </a:pPr>
            <a:r>
              <a:rPr lang="ru-RU" altLang="ru-RU" sz="2800" smtClean="0"/>
              <a:t>Сверка т.1100 с данными федерального регистра медицинских работников (ФРМР)</a:t>
            </a:r>
            <a:endParaRPr lang="ru-RU" sz="2800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0338" y="2641600"/>
          <a:ext cx="8856662" cy="21415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7709">
                  <a:extLst>
                    <a:ext uri="{9D8B030D-6E8A-4147-A177-3AD203B41FA5}"/>
                  </a:extLst>
                </a:gridCol>
                <a:gridCol w="697231">
                  <a:extLst>
                    <a:ext uri="{9D8B030D-6E8A-4147-A177-3AD203B41FA5}"/>
                  </a:extLst>
                </a:gridCol>
                <a:gridCol w="754555">
                  <a:extLst>
                    <a:ext uri="{9D8B030D-6E8A-4147-A177-3AD203B41FA5}"/>
                  </a:extLst>
                </a:gridCol>
                <a:gridCol w="940975">
                  <a:extLst>
                    <a:ext uri="{9D8B030D-6E8A-4147-A177-3AD203B41FA5}"/>
                  </a:extLst>
                </a:gridCol>
                <a:gridCol w="834450">
                  <a:extLst>
                    <a:ext uri="{9D8B030D-6E8A-4147-A177-3AD203B41FA5}"/>
                  </a:extLst>
                </a:gridCol>
                <a:gridCol w="923222">
                  <a:extLst>
                    <a:ext uri="{9D8B030D-6E8A-4147-A177-3AD203B41FA5}"/>
                  </a:extLst>
                </a:gridCol>
                <a:gridCol w="1189535">
                  <a:extLst>
                    <a:ext uri="{9D8B030D-6E8A-4147-A177-3AD203B41FA5}"/>
                  </a:extLst>
                </a:gridCol>
                <a:gridCol w="1287183">
                  <a:extLst>
                    <a:ext uri="{9D8B030D-6E8A-4147-A177-3AD203B41FA5}"/>
                  </a:extLst>
                </a:gridCol>
                <a:gridCol w="852204">
                  <a:extLst>
                    <a:ext uri="{9D8B030D-6E8A-4147-A177-3AD203B41FA5}"/>
                  </a:extLst>
                </a:gridCol>
                <a:gridCol w="769598">
                  <a:extLst>
                    <a:ext uri="{9D8B030D-6E8A-4147-A177-3AD203B41FA5}"/>
                  </a:extLst>
                </a:gridCol>
              </a:tblGrid>
              <a:tr h="38260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№ п/п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DejaVu Sans"/>
                      </a:endParaRPr>
                    </a:p>
                  </a:txBody>
                  <a:tcPr marL="9524" marR="9524" marT="952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Субъект Российской Федерации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DejaVu Sans"/>
                      </a:endParaRPr>
                    </a:p>
                  </a:txBody>
                  <a:tcPr marL="9524" marR="9524" marT="952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Наименование медицинской организации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DejaVu Sans"/>
                      </a:endParaRPr>
                    </a:p>
                  </a:txBody>
                  <a:tcPr marL="9524" marR="9524" marT="9523" marB="0" anchor="ctr"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Количество сотрудников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DejaVu Sans"/>
                      </a:endParaRPr>
                    </a:p>
                  </a:txBody>
                  <a:tcPr marL="9524" marR="9524" marT="9523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5868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Всего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DejaVu Sans"/>
                      </a:endParaRPr>
                    </a:p>
                  </a:txBody>
                  <a:tcPr marL="9524" marR="9524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Врачи и руководители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DejaVu Sans"/>
                      </a:endParaRPr>
                    </a:p>
                  </a:txBody>
                  <a:tcPr marL="9524" marR="9524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В том числе руководители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DejaVu Sans"/>
                      </a:endParaRPr>
                    </a:p>
                  </a:txBody>
                  <a:tcPr marL="9524" marR="9524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Средний </a:t>
                      </a:r>
                      <a:r>
                        <a:rPr lang="ru-RU" sz="1000" u="none" strike="noStrike" dirty="0" err="1">
                          <a:effectLst/>
                        </a:rPr>
                        <a:t>мед.персонал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DejaVu Sans"/>
                      </a:endParaRPr>
                    </a:p>
                  </a:txBody>
                  <a:tcPr marL="9524" marR="9524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Младший </a:t>
                      </a:r>
                      <a:r>
                        <a:rPr lang="ru-RU" sz="1000" u="none" strike="noStrike" dirty="0" err="1">
                          <a:effectLst/>
                        </a:rPr>
                        <a:t>мед.персонал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DejaVu Sans"/>
                      </a:endParaRPr>
                    </a:p>
                  </a:txBody>
                  <a:tcPr marL="9524" marR="9524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Провизоры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DejaVu Sans"/>
                      </a:endParaRPr>
                    </a:p>
                  </a:txBody>
                  <a:tcPr marL="9524" marR="9524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Фармацевты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DejaVu Sans"/>
                      </a:endParaRPr>
                    </a:p>
                  </a:txBody>
                  <a:tcPr marL="9524" marR="9524" marT="9523" marB="0" anchor="ctr"/>
                </a:tc>
                <a:extLst>
                  <a:ext uri="{0D108BD9-81ED-4DB2-BD59-A6C34878D82A}"/>
                </a:extLst>
              </a:tr>
              <a:tr h="1172108">
                <a:tc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DejaVu Sans"/>
                      </a:endParaRPr>
                    </a:p>
                  </a:txBody>
                  <a:tcPr marL="9524" marR="9524" marT="952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DejaVu Sans"/>
                      </a:endParaRPr>
                    </a:p>
                  </a:txBody>
                  <a:tcPr marL="9524" marR="9524" marT="952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u="none" strike="noStrike" dirty="0">
                          <a:effectLst/>
                        </a:rPr>
                        <a:t> 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DejaVu Sans"/>
                      </a:endParaRPr>
                    </a:p>
                  </a:txBody>
                  <a:tcPr marL="9524" marR="9524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249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DejaVu Sans"/>
                      </a:endParaRPr>
                    </a:p>
                  </a:txBody>
                  <a:tcPr marL="9524" marR="9524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50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DejaVu Sans"/>
                      </a:endParaRPr>
                    </a:p>
                  </a:txBody>
                  <a:tcPr marL="9524" marR="9524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8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DejaVu Sans"/>
                      </a:endParaRPr>
                    </a:p>
                  </a:txBody>
                  <a:tcPr marL="9524" marR="9524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161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DejaVu Sans"/>
                      </a:endParaRPr>
                    </a:p>
                  </a:txBody>
                  <a:tcPr marL="9524" marR="9524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37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DejaVu Sans"/>
                      </a:endParaRPr>
                    </a:p>
                  </a:txBody>
                  <a:tcPr marL="9524" marR="9524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DejaVu Sans"/>
                      </a:endParaRPr>
                    </a:p>
                  </a:txBody>
                  <a:tcPr marL="9524" marR="9524" marT="952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DejaVu Sans"/>
                      </a:endParaRPr>
                    </a:p>
                  </a:txBody>
                  <a:tcPr marL="9524" marR="9524" marT="9523" marB="0" anchor="ctr"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46120" name="Прямоугольник 3"/>
          <p:cNvSpPr>
            <a:spLocks noChangeArrowheads="1"/>
          </p:cNvSpPr>
          <p:nvPr/>
        </p:nvSpPr>
        <p:spPr bwMode="auto">
          <a:xfrm>
            <a:off x="160338" y="1943100"/>
            <a:ext cx="86820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ctr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800" b="0" i="0" dirty="0" smtClean="0">
                <a:solidFill>
                  <a:srgbClr val="000000"/>
                </a:solidFill>
              </a:rPr>
              <a:t>Отчет об эксплуатации ФРМР на 31.12.2019 г. по сведениям о трудоустройстве по перечню организаций, заведенных в регистре</a:t>
            </a:r>
            <a:endParaRPr lang="ru-RU" altLang="ru-RU" sz="1800" i="0" dirty="0" smtClean="0">
              <a:solidFill>
                <a:srgbClr val="000000"/>
              </a:solidFill>
              <a:latin typeface="DejaVu Sans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160338" y="4895850"/>
            <a:ext cx="3017837" cy="170497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физических лиц, всего в отчете ФРМР на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31.12.2019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должно соответствовать сумме строк (1+143+217+139+213) по графе 9 т.1100</a:t>
            </a: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3249613" y="4895850"/>
            <a:ext cx="5592762" cy="170497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физических лиц врачей, СМП, МПП, провизоров, фармацевтов в отчете ФРМР должно соответствовать стр. 1,143, 217, 139, 213 гр.9 т.1100</a:t>
            </a:r>
          </a:p>
        </p:txBody>
      </p:sp>
      <p:cxnSp>
        <p:nvCxnSpPr>
          <p:cNvPr id="7" name="Прямая со стрелкой 6"/>
          <p:cNvCxnSpPr/>
          <p:nvPr/>
        </p:nvCxnSpPr>
        <p:spPr bwMode="auto">
          <a:xfrm>
            <a:off x="3578225" y="4367213"/>
            <a:ext cx="0" cy="617537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Прямая со стрелкой 14"/>
          <p:cNvCxnSpPr/>
          <p:nvPr/>
        </p:nvCxnSpPr>
        <p:spPr bwMode="auto">
          <a:xfrm>
            <a:off x="8648700" y="4367213"/>
            <a:ext cx="0" cy="617537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Прямая со стрелкой 15"/>
          <p:cNvCxnSpPr/>
          <p:nvPr/>
        </p:nvCxnSpPr>
        <p:spPr bwMode="auto">
          <a:xfrm>
            <a:off x="7815263" y="4367213"/>
            <a:ext cx="0" cy="617537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Прямая со стрелкой 16"/>
          <p:cNvCxnSpPr/>
          <p:nvPr/>
        </p:nvCxnSpPr>
        <p:spPr bwMode="auto">
          <a:xfrm>
            <a:off x="6742113" y="4367213"/>
            <a:ext cx="0" cy="617537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Прямая со стрелкой 17"/>
          <p:cNvCxnSpPr/>
          <p:nvPr/>
        </p:nvCxnSpPr>
        <p:spPr bwMode="auto">
          <a:xfrm>
            <a:off x="5510213" y="4367213"/>
            <a:ext cx="0" cy="617537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Прямая со стрелкой 18"/>
          <p:cNvCxnSpPr/>
          <p:nvPr/>
        </p:nvCxnSpPr>
        <p:spPr bwMode="auto">
          <a:xfrm>
            <a:off x="2670175" y="4367213"/>
            <a:ext cx="0" cy="617537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xmlns="" val="248964804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1543050" y="328613"/>
            <a:ext cx="6286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/>
            <a:r>
              <a:rPr lang="ru-RU" altLang="ru-RU" sz="2000" i="0">
                <a:latin typeface="Times New Roman" pitchFamily="18" charset="0"/>
                <a:cs typeface="Arial" pitchFamily="34" charset="0"/>
              </a:rPr>
              <a:t>Таблица 1102 </a:t>
            </a:r>
            <a:endParaRPr lang="ru-RU" altLang="ru-RU" sz="2000" b="0" i="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3491" name="Rectangle 25"/>
          <p:cNvSpPr>
            <a:spLocks noChangeArrowheads="1"/>
          </p:cNvSpPr>
          <p:nvPr/>
        </p:nvSpPr>
        <p:spPr bwMode="auto">
          <a:xfrm>
            <a:off x="198438" y="3806825"/>
            <a:ext cx="8799512" cy="294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altLang="ru-RU" sz="1600" i="0">
                <a:latin typeface="Times New Roman" pitchFamily="18" charset="0"/>
                <a:cs typeface="Arial" pitchFamily="34" charset="0"/>
              </a:rPr>
              <a:t>Строка 151 (заведующие ФАП) таблицы 1100 меньше или равны строке 2 таблицы 1102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altLang="ru-RU" sz="1600" i="0">
                <a:latin typeface="Times New Roman" pitchFamily="18" charset="0"/>
                <a:cs typeface="Arial" pitchFamily="34" charset="0"/>
              </a:rPr>
              <a:t>сведения в строке 1 по всем графам </a:t>
            </a:r>
            <a:r>
              <a:rPr lang="ru-RU" altLang="ru-RU" sz="1600" i="0">
                <a:solidFill>
                  <a:schemeClr val="accent2"/>
                </a:solidFill>
                <a:latin typeface="Times New Roman" pitchFamily="18" charset="0"/>
                <a:cs typeface="Arial" pitchFamily="34" charset="0"/>
              </a:rPr>
              <a:t>не должны превышать</a:t>
            </a:r>
            <a:r>
              <a:rPr lang="ru-RU" altLang="ru-RU" sz="1600" i="0">
                <a:latin typeface="Times New Roman" pitchFamily="18" charset="0"/>
                <a:cs typeface="Arial" pitchFamily="34" charset="0"/>
              </a:rPr>
              <a:t> данные в таблице 1100 строки 143 (средний медперсонал всего) по графам 5, 6 и 10 (в поликлинике) соответственно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altLang="ru-RU" sz="1600" i="0">
                <a:latin typeface="Times New Roman" pitchFamily="18" charset="0"/>
                <a:cs typeface="Arial" pitchFamily="34" charset="0"/>
              </a:rPr>
              <a:t>сведения в строке 2 по всем графам </a:t>
            </a:r>
            <a:r>
              <a:rPr lang="ru-RU" altLang="ru-RU" sz="1600" i="0">
                <a:solidFill>
                  <a:schemeClr val="accent2"/>
                </a:solidFill>
                <a:latin typeface="Times New Roman" pitchFamily="18" charset="0"/>
                <a:cs typeface="Arial" pitchFamily="34" charset="0"/>
              </a:rPr>
              <a:t>не должны превышать</a:t>
            </a:r>
            <a:r>
              <a:rPr lang="ru-RU" altLang="ru-RU" sz="1600" i="0">
                <a:latin typeface="Times New Roman" pitchFamily="18" charset="0"/>
                <a:cs typeface="Arial" pitchFamily="34" charset="0"/>
              </a:rPr>
              <a:t> данные в таблице 1100 строки 208 (фельдшеры) по графам 5, 6 и 10 соответственно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altLang="ru-RU" sz="1600" i="0">
                <a:latin typeface="Times New Roman" pitchFamily="18" charset="0"/>
                <a:cs typeface="Arial" pitchFamily="34" charset="0"/>
              </a:rPr>
              <a:t>сведения в строке 3 по всем графам </a:t>
            </a:r>
            <a:r>
              <a:rPr lang="ru-RU" altLang="ru-RU" sz="1600" i="0">
                <a:solidFill>
                  <a:schemeClr val="accent2"/>
                </a:solidFill>
                <a:latin typeface="Times New Roman" pitchFamily="18" charset="0"/>
                <a:cs typeface="Arial" pitchFamily="34" charset="0"/>
              </a:rPr>
              <a:t>не должны превышать</a:t>
            </a:r>
            <a:r>
              <a:rPr lang="ru-RU" altLang="ru-RU" sz="1600" i="0">
                <a:latin typeface="Times New Roman" pitchFamily="18" charset="0"/>
                <a:cs typeface="Arial" pitchFamily="34" charset="0"/>
              </a:rPr>
              <a:t> данные в таблице 1100 строки 148 (акушерки) по графам 5, 6 и 10 соответственно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altLang="ru-RU" sz="1600" i="0">
                <a:latin typeface="Times New Roman" pitchFamily="18" charset="0"/>
                <a:cs typeface="Arial" pitchFamily="34" charset="0"/>
              </a:rPr>
              <a:t>сведения в строке 4 (медицинские сестры) по всем графам </a:t>
            </a:r>
            <a:r>
              <a:rPr lang="ru-RU" altLang="ru-RU" sz="1600" i="0">
                <a:solidFill>
                  <a:schemeClr val="accent2"/>
                </a:solidFill>
                <a:latin typeface="Times New Roman" pitchFamily="18" charset="0"/>
                <a:cs typeface="Arial" pitchFamily="34" charset="0"/>
              </a:rPr>
              <a:t>не должны превышать</a:t>
            </a:r>
            <a:r>
              <a:rPr lang="ru-RU" altLang="ru-RU" sz="1600" i="0">
                <a:latin typeface="Times New Roman" pitchFamily="18" charset="0"/>
                <a:cs typeface="Arial" pitchFamily="34" charset="0"/>
              </a:rPr>
              <a:t> данные в таблице 1100 строки 167 по графам 5, 6 и 10 соответственно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ru-RU" altLang="ru-RU" sz="1600" i="0">
              <a:latin typeface="Times New Roman" pitchFamily="18" charset="0"/>
              <a:cs typeface="Arial" pitchFamily="34" charset="0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altLang="ru-RU" sz="1600" i="0">
              <a:latin typeface="Times New Roman" pitchFamily="18" charset="0"/>
              <a:cs typeface="Arial" pitchFamily="34" charset="0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ru-RU" altLang="ru-RU" sz="1600" i="0">
              <a:latin typeface="Times New Roman" pitchFamily="18" charset="0"/>
              <a:cs typeface="Arial" pitchFamily="34" charset="0"/>
            </a:endParaRPr>
          </a:p>
        </p:txBody>
      </p:sp>
      <p:graphicFrame>
        <p:nvGraphicFramePr>
          <p:cNvPr id="254007" name="Group 55"/>
          <p:cNvGraphicFramePr>
            <a:graphicFrameLocks noGrp="1"/>
          </p:cNvGraphicFramePr>
          <p:nvPr/>
        </p:nvGraphicFramePr>
        <p:xfrm>
          <a:off x="282575" y="776288"/>
          <a:ext cx="8591550" cy="2943249"/>
        </p:xfrm>
        <a:graphic>
          <a:graphicData uri="http://schemas.openxmlformats.org/drawingml/2006/table">
            <a:tbl>
              <a:tblPr/>
              <a:tblGrid>
                <a:gridCol w="4562475">
                  <a:extLst>
                    <a:ext uri="{9D8B030D-6E8A-4147-A177-3AD203B41FA5}"/>
                  </a:extLst>
                </a:gridCol>
                <a:gridCol w="728663">
                  <a:extLst>
                    <a:ext uri="{9D8B030D-6E8A-4147-A177-3AD203B41FA5}"/>
                  </a:extLst>
                </a:gridCol>
                <a:gridCol w="1049337">
                  <a:extLst>
                    <a:ext uri="{9D8B030D-6E8A-4147-A177-3AD203B41FA5}"/>
                  </a:extLst>
                </a:gridCol>
                <a:gridCol w="1049338">
                  <a:extLst>
                    <a:ext uri="{9D8B030D-6E8A-4147-A177-3AD203B41FA5}"/>
                  </a:extLst>
                </a:gridCol>
                <a:gridCol w="1201737">
                  <a:extLst>
                    <a:ext uri="{9D8B030D-6E8A-4147-A177-3AD203B41FA5}"/>
                  </a:extLst>
                </a:gridCol>
              </a:tblGrid>
              <a:tr h="579092"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медицинский персонал </a:t>
                      </a:r>
                      <a:r>
                        <a:rPr kumimoji="0" lang="ru-RU" alt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ФАПов</a:t>
                      </a: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ФП 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таблицы 1100)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Должностей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физических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790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лиц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3525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8884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медицинский персонал ФАПов, ФП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9043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фельдшеры (включая заведующих)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3525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акушерки (включая заведующих)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3525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медицинские сестры (включая заведующих)</a:t>
                      </a: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653088" y="2714625"/>
            <a:ext cx="3221037" cy="4603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 равна сумме строк с 2 по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37" name="Group 21"/>
          <p:cNvGraphicFramePr>
            <a:graphicFrameLocks noGrp="1"/>
          </p:cNvGraphicFramePr>
          <p:nvPr>
            <p:ph idx="1"/>
          </p:nvPr>
        </p:nvGraphicFramePr>
        <p:xfrm>
          <a:off x="304800" y="990600"/>
          <a:ext cx="8686800" cy="5011738"/>
        </p:xfrm>
        <a:graphic>
          <a:graphicData uri="http://schemas.openxmlformats.org/drawingml/2006/table">
            <a:tbl>
              <a:tblPr/>
              <a:tblGrid>
                <a:gridCol w="3252788"/>
                <a:gridCol w="5434012"/>
              </a:tblGrid>
              <a:tr h="855663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Врач методист 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здравоохранения и общественное здоровье, Социальная гигиена и организация госсанэпидслужбы, Управление сестринской деятельностью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6075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Врач приемного отделения 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Акушерство и гинекология,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Анестезиология-реаниматология, Гастроэнтерология, Гематология, Гериатрия,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Дерматовенерология, Детская кардиология, Детская онкология,  Детская урология-андрология, Детская хирургия, Детская эндокринология, Инфекционные болезни, Кардиология,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Колопроктология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Неврология, Нейрохирургия, Неонатология, Нефрология, Онкология, Оториноларингология, Офтальмология, Педиатрия, Психиатрия, Психиатрия-наркология, Пульмонология, Ревматология, Сердечно-сосудистая хирургия, Скорая медицинская помощь, Терапия, Торакальная хирургия, Травматология и ортопедия, Урология, Фтизиатрия, Хирургия, Челюстно-лицевая хирургия, Эндокринология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644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1543050" y="328613"/>
            <a:ext cx="6286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i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Таблица 1102 </a:t>
            </a:r>
            <a:endParaRPr lang="ru-RU" altLang="ru-RU" sz="2000" b="0" i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55" name="Rectangle 25"/>
          <p:cNvSpPr>
            <a:spLocks noChangeArrowheads="1"/>
          </p:cNvSpPr>
          <p:nvPr/>
        </p:nvSpPr>
        <p:spPr bwMode="auto">
          <a:xfrm>
            <a:off x="198438" y="3806825"/>
            <a:ext cx="8799512" cy="294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Font typeface="Wingdings" panose="05000000000000000000" pitchFamily="2" charset="2"/>
              <a:buChar char="n"/>
            </a:pPr>
            <a:r>
              <a:rPr lang="ru-RU" altLang="ru-RU" sz="1600" i="0" smtClean="0">
                <a:solidFill>
                  <a:srgbClr val="A935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приказу Минздравсоцразвития РФ от 15 мая 2012 №543н: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Font typeface="Wingdings" panose="05000000000000000000" pitchFamily="2" charset="2"/>
              <a:buChar char="n"/>
            </a:pPr>
            <a:r>
              <a:rPr lang="ru-RU" altLang="ru-RU" sz="1600" i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должность заведующего фельдшерско-акушерским пунктом - фельдшера назначается медицинский работник, соответствующий Квалификационным требованиям к медицинским и фармацевтическим работникам со средним медицинским и фармацевтическим образованием, утвержденным приказом Министерства здравоохранения Российской Федерации от 10 февраля 2016 г. N 83н, по специальности </a:t>
            </a:r>
            <a:r>
              <a:rPr lang="ru-RU" altLang="ru-RU" sz="1600" i="0" smtClean="0">
                <a:solidFill>
                  <a:srgbClr val="A935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"лечебное дело" или "акушерское дело" или "сестринское дело".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Font typeface="Wingdings" panose="05000000000000000000" pitchFamily="2" charset="2"/>
              <a:buChar char="n"/>
            </a:pPr>
            <a:endParaRPr lang="ru-RU" altLang="ru-RU" sz="1600" i="0" smtClean="0">
              <a:solidFill>
                <a:srgbClr val="A93561"/>
              </a:solidFill>
              <a:latin typeface="Times New Roman" panose="02020603050405020304" pitchFamily="18" charset="0"/>
            </a:endParaRP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Font typeface="Wingdings" panose="05000000000000000000" pitchFamily="2" charset="2"/>
              <a:buNone/>
            </a:pPr>
            <a:endParaRPr lang="ru-RU" altLang="ru-RU" sz="1600" i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Font typeface="Wingdings" panose="05000000000000000000" pitchFamily="2" charset="2"/>
              <a:buChar char="n"/>
            </a:pPr>
            <a:endParaRPr lang="ru-RU" altLang="ru-RU" sz="1600" i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269368" name="Group 56"/>
          <p:cNvGraphicFramePr>
            <a:graphicFrameLocks noGrp="1"/>
          </p:cNvGraphicFramePr>
          <p:nvPr/>
        </p:nvGraphicFramePr>
        <p:xfrm>
          <a:off x="282575" y="776288"/>
          <a:ext cx="8591550" cy="2943283"/>
        </p:xfrm>
        <a:graphic>
          <a:graphicData uri="http://schemas.openxmlformats.org/drawingml/2006/table">
            <a:tbl>
              <a:tblPr/>
              <a:tblGrid>
                <a:gridCol w="4562475">
                  <a:extLst>
                    <a:ext uri="{9D8B030D-6E8A-4147-A177-3AD203B41FA5}"/>
                  </a:extLst>
                </a:gridCol>
                <a:gridCol w="728663">
                  <a:extLst>
                    <a:ext uri="{9D8B030D-6E8A-4147-A177-3AD203B41FA5}"/>
                  </a:extLst>
                </a:gridCol>
                <a:gridCol w="1049337">
                  <a:extLst>
                    <a:ext uri="{9D8B030D-6E8A-4147-A177-3AD203B41FA5}"/>
                  </a:extLst>
                </a:gridCol>
                <a:gridCol w="1049338">
                  <a:extLst>
                    <a:ext uri="{9D8B030D-6E8A-4147-A177-3AD203B41FA5}"/>
                  </a:extLst>
                </a:gridCol>
                <a:gridCol w="1201737">
                  <a:extLst>
                    <a:ext uri="{9D8B030D-6E8A-4147-A177-3AD203B41FA5}"/>
                  </a:extLst>
                </a:gridCol>
              </a:tblGrid>
              <a:tr h="579083"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медицинский персонал </a:t>
                      </a:r>
                      <a:r>
                        <a:rPr kumimoji="0" lang="ru-RU" alt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ФАПов</a:t>
                      </a: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ФП 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таблицы 1100)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Должностей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физических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790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лиц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3525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8885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медицинский персонал ФАПов, ФП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9044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фельдшеры (включая заведующих)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3525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акушерки (включая заведующих)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3525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медицинские сестры</a:t>
                      </a: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Включая заведующих</a:t>
                      </a: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 bwMode="auto">
          <a:xfrm>
            <a:off x="736600" y="5797550"/>
            <a:ext cx="8016875" cy="70167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Проверить на соответствие табл.1102 ф. 30 с ф. 30-село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Разницу пояснить!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506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1485900" y="266700"/>
            <a:ext cx="6286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/>
            <a:r>
              <a:rPr lang="ru-RU" altLang="ru-RU" sz="2000" i="0">
                <a:latin typeface="Times New Roman" pitchFamily="18" charset="0"/>
                <a:cs typeface="Arial" pitchFamily="34" charset="0"/>
              </a:rPr>
              <a:t>Таблица 1109</a:t>
            </a:r>
            <a:endParaRPr lang="ru-RU" altLang="ru-RU" sz="2000" b="0" i="0">
              <a:latin typeface="Times New Roman" pitchFamily="18" charset="0"/>
              <a:cs typeface="Arial" pitchFamily="34" charset="0"/>
            </a:endParaRPr>
          </a:p>
        </p:txBody>
      </p:sp>
      <p:graphicFrame>
        <p:nvGraphicFramePr>
          <p:cNvPr id="52947" name="Group 723"/>
          <p:cNvGraphicFramePr>
            <a:graphicFrameLocks noGrp="1"/>
          </p:cNvGraphicFramePr>
          <p:nvPr/>
        </p:nvGraphicFramePr>
        <p:xfrm>
          <a:off x="557213" y="674688"/>
          <a:ext cx="8058150" cy="6188074"/>
        </p:xfrm>
        <a:graphic>
          <a:graphicData uri="http://schemas.openxmlformats.org/drawingml/2006/table">
            <a:tbl>
              <a:tblPr/>
              <a:tblGrid>
                <a:gridCol w="2208212"/>
                <a:gridCol w="508000"/>
                <a:gridCol w="604838"/>
                <a:gridCol w="566737"/>
                <a:gridCol w="558800"/>
                <a:gridCol w="660400"/>
                <a:gridCol w="598488"/>
                <a:gridCol w="638175"/>
                <a:gridCol w="930275"/>
                <a:gridCol w="784225"/>
              </a:tblGrid>
              <a:tr h="304816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Медицинские и фармацевтические работники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строки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полных лет по состоянию на конец отчетного года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8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15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36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36-45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46-50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51-55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56-59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60-64 и 65 и старше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1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и 11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16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Врачи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907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по организации здравоохранения (на должностях руководителей и их заместителей)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17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16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Провизоры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16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Средние медицинские работники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16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Фармацевты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16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Специалисты с высшим немедицинским образованием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8776" name="Rectangle 1038"/>
          <p:cNvSpPr>
            <a:spLocks noChangeArrowheads="1"/>
          </p:cNvSpPr>
          <p:nvPr/>
        </p:nvSpPr>
        <p:spPr bwMode="auto">
          <a:xfrm>
            <a:off x="3700463" y="2425700"/>
            <a:ext cx="5043487" cy="19812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600" i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Суммы строк по полу по должностям в таблице должны быть равны  соответствующим данным таблицы 1100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600" i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Например, сумма строк 1+2 по графе 4 должна быть равна строке 1 по графе 9 таблицы 1100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600" i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Возраст работников берется по состоянию на конец отчетного года (полных лет)</a:t>
            </a:r>
          </a:p>
        </p:txBody>
      </p:sp>
      <p:sp>
        <p:nvSpPr>
          <p:cNvPr id="68777" name="Rectangle 1040"/>
          <p:cNvSpPr>
            <a:spLocks noChangeArrowheads="1"/>
          </p:cNvSpPr>
          <p:nvPr/>
        </p:nvSpPr>
        <p:spPr bwMode="auto">
          <a:xfrm>
            <a:off x="3709988" y="5213350"/>
            <a:ext cx="5032375" cy="6096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600" i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Сумма строк 11 и 12 по графе 4 должна быть равна строке 127 по графе 9 таблицы 1100</a:t>
            </a:r>
          </a:p>
        </p:txBody>
      </p:sp>
      <p:sp>
        <p:nvSpPr>
          <p:cNvPr id="68778" name="Rectangle 1042"/>
          <p:cNvSpPr>
            <a:spLocks noChangeArrowheads="1"/>
          </p:cNvSpPr>
          <p:nvPr/>
        </p:nvSpPr>
        <p:spPr bwMode="auto">
          <a:xfrm>
            <a:off x="3709988" y="4437063"/>
            <a:ext cx="5056187" cy="6096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600" i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Сумма строк 3 и 4 по графе 4 должна быть равна строке 4 по графе 9 таблицы 1100</a:t>
            </a:r>
          </a:p>
        </p:txBody>
      </p:sp>
      <p:sp>
        <p:nvSpPr>
          <p:cNvPr id="68779" name="Rectangle 1040"/>
          <p:cNvSpPr>
            <a:spLocks noChangeArrowheads="1"/>
          </p:cNvSpPr>
          <p:nvPr/>
        </p:nvSpPr>
        <p:spPr bwMode="auto">
          <a:xfrm>
            <a:off x="3717925" y="5951538"/>
            <a:ext cx="5026025" cy="6096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600" i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Графа 4 должна быть равна сумме граф с 5 по 11 по всем строкам</a:t>
            </a:r>
          </a:p>
        </p:txBody>
      </p:sp>
      <p:sp>
        <p:nvSpPr>
          <p:cNvPr id="68780" name="Выноска 2 (с границей) 1"/>
          <p:cNvSpPr>
            <a:spLocks/>
          </p:cNvSpPr>
          <p:nvPr/>
        </p:nvSpPr>
        <p:spPr bwMode="auto">
          <a:xfrm>
            <a:off x="4802188" y="315913"/>
            <a:ext cx="2389187" cy="330200"/>
          </a:xfrm>
          <a:prstGeom prst="accentCallout2">
            <a:avLst>
              <a:gd name="adj1" fmla="val 34616"/>
              <a:gd name="adj2" fmla="val 103190"/>
              <a:gd name="adj3" fmla="val 34616"/>
              <a:gd name="adj4" fmla="val 103588"/>
              <a:gd name="adj5" fmla="val 340866"/>
              <a:gd name="adj6" fmla="val 105648"/>
            </a:avLst>
          </a:prstGeom>
          <a:solidFill>
            <a:schemeClr val="accent1"/>
          </a:solidFill>
          <a:ln w="15875" algn="ctr">
            <a:solidFill>
              <a:srgbClr val="6F9526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ru-RU" altLang="ru-RU" sz="1600" i="0">
                <a:latin typeface="Times New Roman" pitchFamily="18" charset="0"/>
                <a:cs typeface="Times New Roman" pitchFamily="18" charset="0"/>
              </a:rPr>
              <a:t>Внимание! Изменения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28600"/>
            <a:ext cx="8337452" cy="9906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ПРИЛОЖЕНИЯ  К ГОДОВОМУ ОТЧЕТУ ПО КАДРАМ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600200"/>
            <a:ext cx="8496944" cy="514116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№ 1 – Список врачей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средних медицинских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работников</a:t>
            </a:r>
          </a:p>
          <a:p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списки медицинских работников заполняются строго по строкам формы 30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внутри одной должности в списке специалисты расставляются не по алфавиту, а по категориям (высшая, первая, вторая)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все ЦРБ заполняют список медицинских работников отдельно по каждому структурному подразделению, как и 30 форму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28600"/>
            <a:ext cx="8337452" cy="9906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ПРИЛОЖЕНИЯ  К ГОДОВОМУ ОТЧЕТУ ПО КАДРАМ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600200"/>
            <a:ext cx="8496944" cy="514116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№ 2 – Распределение медицинского персонала по стажу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№ 3 – Мониторинг движения врачей и провизоров (указать название организации – наименование листа)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№ 4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Мониторинг движения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среднего медицинского персонала и фармацевтов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(указать название организации – наименование листа)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№ 5 - Список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врачей, имеющих диплом, сертификат и квалификационную категорию по дополнительной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специальности (для заполнения графы 9 строки 126 таблицы 1100)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207538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28600"/>
            <a:ext cx="8337452" cy="9906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ПРИЛОЖЕНИЯ  К ГОДОВОМУ ОТЧЕТУ ПО КАДРАМ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600200"/>
            <a:ext cx="8496944" cy="51411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№ 6 – Список врачей и среднего медицинского персонала, не имеющих сертификат специалиста с указанием причин и объяснительной руководителя организации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№ 7 – Прочий персонал (состоит из двух таблиц)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 вышеуказанные приложения должны быть подписаны руководителем и заверены печатью организации</a:t>
            </a:r>
          </a:p>
        </p:txBody>
      </p:sp>
    </p:spTree>
    <p:extLst>
      <p:ext uri="{BB962C8B-B14F-4D97-AF65-F5344CB8AC3E}">
        <p14:creationId xmlns:p14="http://schemas.microsoft.com/office/powerpoint/2010/main" xmlns="" val="35546290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07504" y="2590800"/>
            <a:ext cx="9036496" cy="4150568"/>
          </a:xfrm>
        </p:spPr>
        <p:txBody>
          <a:bodyPr>
            <a:normAutofit/>
          </a:bodyPr>
          <a:lstStyle/>
          <a:p>
            <a:r>
              <a:rPr lang="ru-RU" dirty="0" smtClean="0"/>
              <a:t>1. ФРМО (сверка) </a:t>
            </a:r>
          </a:p>
          <a:p>
            <a:r>
              <a:rPr lang="ru-RU" dirty="0" smtClean="0"/>
              <a:t>2. ФРМР</a:t>
            </a:r>
          </a:p>
          <a:p>
            <a:r>
              <a:rPr lang="ru-RU" dirty="0" smtClean="0"/>
              <a:t> (сверка с </a:t>
            </a:r>
            <a:r>
              <a:rPr lang="ru-RU" dirty="0" err="1" smtClean="0"/>
              <a:t>Турановой</a:t>
            </a:r>
            <a:r>
              <a:rPr lang="ru-RU" dirty="0" smtClean="0"/>
              <a:t> Натальей Сергеевной, </a:t>
            </a:r>
            <a:r>
              <a:rPr lang="ru-RU" dirty="0" err="1" smtClean="0"/>
              <a:t>каб</a:t>
            </a:r>
            <a:r>
              <a:rPr lang="ru-RU" dirty="0" smtClean="0"/>
              <a:t>. 303)</a:t>
            </a:r>
          </a:p>
          <a:p>
            <a:r>
              <a:rPr lang="ru-RU" dirty="0" smtClean="0"/>
              <a:t>3. Отдел медицинской статистики</a:t>
            </a:r>
          </a:p>
          <a:p>
            <a:r>
              <a:rPr lang="ru-RU" dirty="0" smtClean="0"/>
              <a:t>(печать и подпись </a:t>
            </a:r>
            <a:r>
              <a:rPr lang="ru-RU" dirty="0" err="1" smtClean="0"/>
              <a:t>Лавринайтис</a:t>
            </a:r>
            <a:r>
              <a:rPr lang="ru-RU" dirty="0" smtClean="0"/>
              <a:t> Елизаветы Георгиевны на форме № 30, прошитой и пронумерованной)</a:t>
            </a:r>
          </a:p>
          <a:p>
            <a:r>
              <a:rPr lang="ru-RU" dirty="0" smtClean="0"/>
              <a:t>4. Отдел кадровой политики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Порядок сдачи годового отчета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5166379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620000" cy="3926160"/>
          </a:xfrm>
        </p:spPr>
        <p:txBody>
          <a:bodyPr>
            <a:normAutofit/>
          </a:bodyPr>
          <a:lstStyle/>
          <a:p>
            <a:r>
              <a:rPr lang="ru-RU" dirty="0" smtClean="0"/>
              <a:t>- подпись </a:t>
            </a:r>
            <a:r>
              <a:rPr lang="ru-RU" dirty="0" err="1" smtClean="0"/>
              <a:t>Правиловой</a:t>
            </a:r>
            <a:r>
              <a:rPr lang="ru-RU" dirty="0" smtClean="0"/>
              <a:t> А.С.</a:t>
            </a:r>
          </a:p>
          <a:p>
            <a:r>
              <a:rPr lang="ru-RU" dirty="0" smtClean="0"/>
              <a:t>- подпись </a:t>
            </a:r>
            <a:r>
              <a:rPr lang="ru-RU" dirty="0" err="1" smtClean="0"/>
              <a:t>Турановой</a:t>
            </a:r>
            <a:r>
              <a:rPr lang="ru-RU" dirty="0" smtClean="0"/>
              <a:t> Н.С. в отчете </a:t>
            </a:r>
            <a:r>
              <a:rPr lang="ru-RU" dirty="0"/>
              <a:t>об </a:t>
            </a:r>
            <a:r>
              <a:rPr lang="ru-RU" dirty="0" smtClean="0"/>
              <a:t>эксплуатации ФРМР</a:t>
            </a:r>
          </a:p>
          <a:p>
            <a:r>
              <a:rPr lang="ru-RU" dirty="0" smtClean="0"/>
              <a:t>- форма </a:t>
            </a:r>
            <a:r>
              <a:rPr lang="ru-RU" dirty="0"/>
              <a:t>№ </a:t>
            </a:r>
            <a:r>
              <a:rPr lang="ru-RU" dirty="0" smtClean="0"/>
              <a:t>30 прошитая с подписью </a:t>
            </a:r>
            <a:r>
              <a:rPr lang="ru-RU" dirty="0" err="1" smtClean="0"/>
              <a:t>Лавринайтис</a:t>
            </a:r>
            <a:r>
              <a:rPr lang="ru-RU" dirty="0" smtClean="0"/>
              <a:t> Е.Г.</a:t>
            </a:r>
          </a:p>
          <a:p>
            <a:r>
              <a:rPr lang="ru-RU" dirty="0" smtClean="0"/>
              <a:t>- флэшка со всеми приложениями</a:t>
            </a:r>
          </a:p>
          <a:p>
            <a:r>
              <a:rPr lang="ru-RU" dirty="0" smtClean="0"/>
              <a:t>- сданные текущие отчеты по кадровой службе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Отдел кадровой политики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3111547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 за внимание!</a:t>
            </a:r>
            <a:endParaRPr lang="ru-RU" sz="3600" b="1" dirty="0">
              <a:solidFill>
                <a:schemeClr val="accent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58" name="Group 18"/>
          <p:cNvGraphicFramePr>
            <a:graphicFrameLocks noGrp="1"/>
          </p:cNvGraphicFramePr>
          <p:nvPr>
            <p:ph idx="1"/>
          </p:nvPr>
        </p:nvGraphicFramePr>
        <p:xfrm>
          <a:off x="228600" y="1371600"/>
          <a:ext cx="8686800" cy="4356768"/>
        </p:xfrm>
        <a:graphic>
          <a:graphicData uri="http://schemas.openxmlformats.org/drawingml/2006/table">
            <a:tbl>
              <a:tblPr/>
              <a:tblGrid>
                <a:gridCol w="3252788"/>
                <a:gridCol w="5434012"/>
              </a:tblGrid>
              <a:tr h="2653462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Врач статистик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</a:txBody>
                  <a:tcPr marL="90000" marR="90000" marT="46776" marB="467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Медицинская кибернетика, Организация здравоохранения и общественное здоровье, Социальная гигиена и организация госсанэпидслужбы, Управление сестринской деятельностью </a:t>
                      </a:r>
                    </a:p>
                  </a:txBody>
                  <a:tcPr marL="90000" marR="90000" marT="46776" marB="467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02638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Терапевт участковый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</a:txBody>
                  <a:tcPr marL="90000" marR="90000" marT="46776" marB="467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Лечебное дело,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Общая врачебная практика (семейная медицина),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Терапия </a:t>
                      </a:r>
                    </a:p>
                  </a:txBody>
                  <a:tcPr marL="90000" marR="90000" marT="46776" marB="467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748" name="Group 20"/>
          <p:cNvGraphicFramePr>
            <a:graphicFrameLocks noGrp="1"/>
          </p:cNvGraphicFramePr>
          <p:nvPr>
            <p:ph idx="4294967295"/>
          </p:nvPr>
        </p:nvGraphicFramePr>
        <p:xfrm>
          <a:off x="228600" y="1371600"/>
          <a:ext cx="8686800" cy="2654300"/>
        </p:xfrm>
        <a:graphic>
          <a:graphicData uri="http://schemas.openxmlformats.org/drawingml/2006/table">
            <a:tbl>
              <a:tblPr/>
              <a:tblGrid>
                <a:gridCol w="3252788"/>
                <a:gridCol w="5434012"/>
              </a:tblGrid>
              <a:tr h="265430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Организаторы сестринского дела (стр.147)</a:t>
                      </a: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90000" marR="90000" marT="46807" marB="4680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Директор больницы (дома) сестринского ухода, хосписа, заведующий молочной кухней, главная медицинская сестра, главный фельдшер, главная акушерка, старшая медицинская сестра</a:t>
                      </a:r>
                    </a:p>
                  </a:txBody>
                  <a:tcPr marL="90000" marR="90000" marT="46807" marB="4680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772816"/>
            <a:ext cx="8623204" cy="465178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Штатные и занятые должности медицинской организации (графы 3-8) 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заполняют экономические службы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физические лица (графы 9-17)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заполняют кадровые службы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Штатные должности заполняются в соответствии со штатным расписанием, утвержденным руководителем медицинской организации;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должностях в форме могут показываться как целыми, так и дробными числами в соответствии с правилами округления (0,75, 0,50 и 0,25 должности).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571612"/>
            <a:ext cx="8286808" cy="4972072"/>
          </a:xfrm>
        </p:spPr>
        <p:txBody>
          <a:bodyPr>
            <a:noAutofit/>
          </a:bodyPr>
          <a:lstStyle/>
          <a:p>
            <a:pPr algn="just"/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графах 5 и 6 показывается штатная численность подразделений, оказывающих медицинскую помощь в амбулаторных условиях, включая вспомогательные отделения и кабинеты;</a:t>
            </a:r>
          </a:p>
          <a:p>
            <a:pPr algn="just"/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графах 7 и 8 – штатная численность подразделений, оказывающих медицинскую помощь в стационарных условиях, включая вспомогательные отделения и кабинеты;</a:t>
            </a:r>
          </a:p>
          <a:p>
            <a:pPr algn="just"/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штатных должностей в целом по организации должно быть равно сумме должностей в амбулаторном и стационаре звене по всем строкам.</a:t>
            </a:r>
          </a:p>
          <a:p>
            <a:pPr algn="just"/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706438" y="274638"/>
            <a:ext cx="75406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i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Таблица 1100. Должности и физические лица медицинской организации</a:t>
            </a:r>
            <a:endParaRPr lang="ru-RU" altLang="ru-RU" sz="2000" b="0" i="0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221271" name="Group 87"/>
          <p:cNvGraphicFramePr>
            <a:graphicFrameLocks noGrp="1"/>
          </p:cNvGraphicFramePr>
          <p:nvPr/>
        </p:nvGraphicFramePr>
        <p:xfrm>
          <a:off x="238125" y="1287463"/>
          <a:ext cx="8550275" cy="5054599"/>
        </p:xfrm>
        <a:graphic>
          <a:graphicData uri="http://schemas.openxmlformats.org/drawingml/2006/table">
            <a:tbl>
              <a:tblPr/>
              <a:tblGrid>
                <a:gridCol w="1339850">
                  <a:extLst>
                    <a:ext uri="{9D8B030D-6E8A-4147-A177-3AD203B41FA5}"/>
                  </a:extLst>
                </a:gridCol>
                <a:gridCol w="296863">
                  <a:extLst>
                    <a:ext uri="{9D8B030D-6E8A-4147-A177-3AD203B41FA5}"/>
                  </a:extLst>
                </a:gridCol>
                <a:gridCol w="815975">
                  <a:extLst>
                    <a:ext uri="{9D8B030D-6E8A-4147-A177-3AD203B41FA5}"/>
                  </a:extLst>
                </a:gridCol>
                <a:gridCol w="744537">
                  <a:extLst>
                    <a:ext uri="{9D8B030D-6E8A-4147-A177-3AD203B41FA5}"/>
                  </a:extLst>
                </a:gridCol>
                <a:gridCol w="747713">
                  <a:extLst>
                    <a:ext uri="{9D8B030D-6E8A-4147-A177-3AD203B41FA5}"/>
                  </a:extLst>
                </a:gridCol>
                <a:gridCol w="617537">
                  <a:extLst>
                    <a:ext uri="{9D8B030D-6E8A-4147-A177-3AD203B41FA5}"/>
                  </a:extLst>
                </a:gridCol>
                <a:gridCol w="660400">
                  <a:extLst>
                    <a:ext uri="{9D8B030D-6E8A-4147-A177-3AD203B41FA5}"/>
                  </a:extLst>
                </a:gridCol>
                <a:gridCol w="600075">
                  <a:extLst>
                    <a:ext uri="{9D8B030D-6E8A-4147-A177-3AD203B41FA5}"/>
                  </a:extLst>
                </a:gridCol>
                <a:gridCol w="942975">
                  <a:extLst>
                    <a:ext uri="{9D8B030D-6E8A-4147-A177-3AD203B41FA5}"/>
                  </a:extLst>
                </a:gridCol>
                <a:gridCol w="892175">
                  <a:extLst>
                    <a:ext uri="{9D8B030D-6E8A-4147-A177-3AD203B41FA5}"/>
                  </a:extLst>
                </a:gridCol>
                <a:gridCol w="892175">
                  <a:extLst>
                    <a:ext uri="{9D8B030D-6E8A-4147-A177-3AD203B41FA5}"/>
                  </a:extLst>
                </a:gridCol>
              </a:tblGrid>
              <a:tr h="1305089"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них, в подразделениях, оказывающих медицинскую помощь: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них, в подразделениях, оказывающих медицинскую помощь: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7316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182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048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048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Врачи - всего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182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женщин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37177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организациях, расположенных в  сельской местности (из стр.1)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10325" name="Rectangle 96"/>
          <p:cNvSpPr>
            <a:spLocks noChangeArrowheads="1"/>
          </p:cNvSpPr>
          <p:nvPr/>
        </p:nvSpPr>
        <p:spPr bwMode="auto">
          <a:xfrm>
            <a:off x="1870075" y="4160838"/>
            <a:ext cx="7129463" cy="2586037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i="0" smtClean="0">
                <a:solidFill>
                  <a:srgbClr val="EA8B00"/>
                </a:solidFill>
                <a:latin typeface="Times New Roman" panose="02020603050405020304" pitchFamily="18" charset="0"/>
              </a:rPr>
              <a:t>Разница между графой 3 и суммой граф 5 и 7 составляют штатные должности организаций </a:t>
            </a:r>
            <a:r>
              <a:rPr lang="ru-RU" altLang="ru-RU" sz="1600" smtClean="0">
                <a:solidFill>
                  <a:srgbClr val="EA8B00"/>
                </a:solidFill>
                <a:latin typeface="Times New Roman" panose="02020603050405020304" pitchFamily="18" charset="0"/>
              </a:rPr>
              <a:t>особого типа (центры, бюро)</a:t>
            </a:r>
            <a:r>
              <a:rPr lang="ru-RU" altLang="ru-RU" sz="1600" i="0" smtClean="0">
                <a:solidFill>
                  <a:srgbClr val="EA8B00"/>
                </a:solidFill>
                <a:latin typeface="Times New Roman" panose="02020603050405020304" pitchFamily="18" charset="0"/>
              </a:rPr>
              <a:t>, станции (отделения) скорой  медицинской помощи, станции (центры, отделения) переливания крови, санаторно- курортные организации, дома ребенка, молочные кухни и т.д.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i="0" smtClean="0">
                <a:solidFill>
                  <a:srgbClr val="EA8B00"/>
                </a:solidFill>
                <a:latin typeface="Times New Roman" panose="02020603050405020304" pitchFamily="18" charset="0"/>
              </a:rPr>
              <a:t>При этом если такая организация имеет поликлинику (стационар), то штатные должности поликлиники (стационара) показываются по графе 5 (7) соответственно. Аналогично для граф по занятым должностям и физическим лицам.</a:t>
            </a:r>
          </a:p>
          <a:p>
            <a:pPr algn="just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Font typeface="Wingdings" panose="05000000000000000000" pitchFamily="2" charset="2"/>
              <a:buNone/>
            </a:pPr>
            <a:endParaRPr lang="ru-RU" altLang="ru-RU" sz="1600" i="0" smtClean="0">
              <a:solidFill>
                <a:srgbClr val="EA8B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969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23_Default Design">
  <a:themeElements>
    <a:clrScheme name="Default Design 1">
      <a:dk1>
        <a:srgbClr val="000000"/>
      </a:dk1>
      <a:lt1>
        <a:srgbClr val="EA8B00"/>
      </a:lt1>
      <a:dk2>
        <a:srgbClr val="C84700"/>
      </a:dk2>
      <a:lt2>
        <a:srgbClr val="808080"/>
      </a:lt2>
      <a:accent1>
        <a:srgbClr val="41ADC3"/>
      </a:accent1>
      <a:accent2>
        <a:srgbClr val="A93561"/>
      </a:accent2>
      <a:accent3>
        <a:srgbClr val="F3C4AA"/>
      </a:accent3>
      <a:accent4>
        <a:srgbClr val="000000"/>
      </a:accent4>
      <a:accent5>
        <a:srgbClr val="B0D3DE"/>
      </a:accent5>
      <a:accent6>
        <a:srgbClr val="992F57"/>
      </a:accent6>
      <a:hlink>
        <a:srgbClr val="5F9E12"/>
      </a:hlink>
      <a:folHlink>
        <a:srgbClr val="3F4B7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EA8B00"/>
        </a:lt1>
        <a:dk2>
          <a:srgbClr val="C84700"/>
        </a:dk2>
        <a:lt2>
          <a:srgbClr val="808080"/>
        </a:lt2>
        <a:accent1>
          <a:srgbClr val="41ADC3"/>
        </a:accent1>
        <a:accent2>
          <a:srgbClr val="A93561"/>
        </a:accent2>
        <a:accent3>
          <a:srgbClr val="F3C4AA"/>
        </a:accent3>
        <a:accent4>
          <a:srgbClr val="000000"/>
        </a:accent4>
        <a:accent5>
          <a:srgbClr val="B0D3DE"/>
        </a:accent5>
        <a:accent6>
          <a:srgbClr val="992F57"/>
        </a:accent6>
        <a:hlink>
          <a:srgbClr val="5F9E12"/>
        </a:hlink>
        <a:folHlink>
          <a:srgbClr val="3F4B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0287CA"/>
        </a:lt1>
        <a:dk2>
          <a:srgbClr val="10599C"/>
        </a:dk2>
        <a:lt2>
          <a:srgbClr val="808080"/>
        </a:lt2>
        <a:accent1>
          <a:srgbClr val="91BF45"/>
        </a:accent1>
        <a:accent2>
          <a:srgbClr val="388DC2"/>
        </a:accent2>
        <a:accent3>
          <a:srgbClr val="AAC3E1"/>
        </a:accent3>
        <a:accent4>
          <a:srgbClr val="000000"/>
        </a:accent4>
        <a:accent5>
          <a:srgbClr val="C7DCB0"/>
        </a:accent5>
        <a:accent6>
          <a:srgbClr val="327FB0"/>
        </a:accent6>
        <a:hlink>
          <a:srgbClr val="5854A6"/>
        </a:hlink>
        <a:folHlink>
          <a:srgbClr val="40A66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80C32F"/>
        </a:lt1>
        <a:dk2>
          <a:srgbClr val="0F7F0F"/>
        </a:dk2>
        <a:lt2>
          <a:srgbClr val="808080"/>
        </a:lt2>
        <a:accent1>
          <a:srgbClr val="90A65E"/>
        </a:accent1>
        <a:accent2>
          <a:srgbClr val="294AB5"/>
        </a:accent2>
        <a:accent3>
          <a:srgbClr val="C0DEAD"/>
        </a:accent3>
        <a:accent4>
          <a:srgbClr val="000000"/>
        </a:accent4>
        <a:accent5>
          <a:srgbClr val="C6D0B6"/>
        </a:accent5>
        <a:accent6>
          <a:srgbClr val="2442A4"/>
        </a:accent6>
        <a:hlink>
          <a:srgbClr val="3C7472"/>
        </a:hlink>
        <a:folHlink>
          <a:srgbClr val="7228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24_Default Design">
  <a:themeElements>
    <a:clrScheme name="Default Design 1">
      <a:dk1>
        <a:srgbClr val="000000"/>
      </a:dk1>
      <a:lt1>
        <a:srgbClr val="EA8B00"/>
      </a:lt1>
      <a:dk2>
        <a:srgbClr val="C84700"/>
      </a:dk2>
      <a:lt2>
        <a:srgbClr val="808080"/>
      </a:lt2>
      <a:accent1>
        <a:srgbClr val="41ADC3"/>
      </a:accent1>
      <a:accent2>
        <a:srgbClr val="A93561"/>
      </a:accent2>
      <a:accent3>
        <a:srgbClr val="F3C4AA"/>
      </a:accent3>
      <a:accent4>
        <a:srgbClr val="000000"/>
      </a:accent4>
      <a:accent5>
        <a:srgbClr val="B0D3DE"/>
      </a:accent5>
      <a:accent6>
        <a:srgbClr val="992F57"/>
      </a:accent6>
      <a:hlink>
        <a:srgbClr val="5F9E12"/>
      </a:hlink>
      <a:folHlink>
        <a:srgbClr val="3F4B7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EA8B00"/>
        </a:lt1>
        <a:dk2>
          <a:srgbClr val="C84700"/>
        </a:dk2>
        <a:lt2>
          <a:srgbClr val="808080"/>
        </a:lt2>
        <a:accent1>
          <a:srgbClr val="41ADC3"/>
        </a:accent1>
        <a:accent2>
          <a:srgbClr val="A93561"/>
        </a:accent2>
        <a:accent3>
          <a:srgbClr val="F3C4AA"/>
        </a:accent3>
        <a:accent4>
          <a:srgbClr val="000000"/>
        </a:accent4>
        <a:accent5>
          <a:srgbClr val="B0D3DE"/>
        </a:accent5>
        <a:accent6>
          <a:srgbClr val="992F57"/>
        </a:accent6>
        <a:hlink>
          <a:srgbClr val="5F9E12"/>
        </a:hlink>
        <a:folHlink>
          <a:srgbClr val="3F4B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0287CA"/>
        </a:lt1>
        <a:dk2>
          <a:srgbClr val="10599C"/>
        </a:dk2>
        <a:lt2>
          <a:srgbClr val="808080"/>
        </a:lt2>
        <a:accent1>
          <a:srgbClr val="91BF45"/>
        </a:accent1>
        <a:accent2>
          <a:srgbClr val="388DC2"/>
        </a:accent2>
        <a:accent3>
          <a:srgbClr val="AAC3E1"/>
        </a:accent3>
        <a:accent4>
          <a:srgbClr val="000000"/>
        </a:accent4>
        <a:accent5>
          <a:srgbClr val="C7DCB0"/>
        </a:accent5>
        <a:accent6>
          <a:srgbClr val="327FB0"/>
        </a:accent6>
        <a:hlink>
          <a:srgbClr val="5854A6"/>
        </a:hlink>
        <a:folHlink>
          <a:srgbClr val="40A66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80C32F"/>
        </a:lt1>
        <a:dk2>
          <a:srgbClr val="0F7F0F"/>
        </a:dk2>
        <a:lt2>
          <a:srgbClr val="808080"/>
        </a:lt2>
        <a:accent1>
          <a:srgbClr val="90A65E"/>
        </a:accent1>
        <a:accent2>
          <a:srgbClr val="294AB5"/>
        </a:accent2>
        <a:accent3>
          <a:srgbClr val="C0DEAD"/>
        </a:accent3>
        <a:accent4>
          <a:srgbClr val="000000"/>
        </a:accent4>
        <a:accent5>
          <a:srgbClr val="C6D0B6"/>
        </a:accent5>
        <a:accent6>
          <a:srgbClr val="2442A4"/>
        </a:accent6>
        <a:hlink>
          <a:srgbClr val="3C7472"/>
        </a:hlink>
        <a:folHlink>
          <a:srgbClr val="7228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5_Default Design">
  <a:themeElements>
    <a:clrScheme name="Default Design 1">
      <a:dk1>
        <a:srgbClr val="000000"/>
      </a:dk1>
      <a:lt1>
        <a:srgbClr val="EA8B00"/>
      </a:lt1>
      <a:dk2>
        <a:srgbClr val="C84700"/>
      </a:dk2>
      <a:lt2>
        <a:srgbClr val="808080"/>
      </a:lt2>
      <a:accent1>
        <a:srgbClr val="41ADC3"/>
      </a:accent1>
      <a:accent2>
        <a:srgbClr val="A93561"/>
      </a:accent2>
      <a:accent3>
        <a:srgbClr val="F3C4AA"/>
      </a:accent3>
      <a:accent4>
        <a:srgbClr val="000000"/>
      </a:accent4>
      <a:accent5>
        <a:srgbClr val="B0D3DE"/>
      </a:accent5>
      <a:accent6>
        <a:srgbClr val="992F57"/>
      </a:accent6>
      <a:hlink>
        <a:srgbClr val="5F9E12"/>
      </a:hlink>
      <a:folHlink>
        <a:srgbClr val="3F4B7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EA8B00"/>
        </a:lt1>
        <a:dk2>
          <a:srgbClr val="C84700"/>
        </a:dk2>
        <a:lt2>
          <a:srgbClr val="808080"/>
        </a:lt2>
        <a:accent1>
          <a:srgbClr val="41ADC3"/>
        </a:accent1>
        <a:accent2>
          <a:srgbClr val="A93561"/>
        </a:accent2>
        <a:accent3>
          <a:srgbClr val="F3C4AA"/>
        </a:accent3>
        <a:accent4>
          <a:srgbClr val="000000"/>
        </a:accent4>
        <a:accent5>
          <a:srgbClr val="B0D3DE"/>
        </a:accent5>
        <a:accent6>
          <a:srgbClr val="992F57"/>
        </a:accent6>
        <a:hlink>
          <a:srgbClr val="5F9E12"/>
        </a:hlink>
        <a:folHlink>
          <a:srgbClr val="3F4B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0287CA"/>
        </a:lt1>
        <a:dk2>
          <a:srgbClr val="10599C"/>
        </a:dk2>
        <a:lt2>
          <a:srgbClr val="808080"/>
        </a:lt2>
        <a:accent1>
          <a:srgbClr val="91BF45"/>
        </a:accent1>
        <a:accent2>
          <a:srgbClr val="388DC2"/>
        </a:accent2>
        <a:accent3>
          <a:srgbClr val="AAC3E1"/>
        </a:accent3>
        <a:accent4>
          <a:srgbClr val="000000"/>
        </a:accent4>
        <a:accent5>
          <a:srgbClr val="C7DCB0"/>
        </a:accent5>
        <a:accent6>
          <a:srgbClr val="327FB0"/>
        </a:accent6>
        <a:hlink>
          <a:srgbClr val="5854A6"/>
        </a:hlink>
        <a:folHlink>
          <a:srgbClr val="40A66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80C32F"/>
        </a:lt1>
        <a:dk2>
          <a:srgbClr val="0F7F0F"/>
        </a:dk2>
        <a:lt2>
          <a:srgbClr val="808080"/>
        </a:lt2>
        <a:accent1>
          <a:srgbClr val="90A65E"/>
        </a:accent1>
        <a:accent2>
          <a:srgbClr val="294AB5"/>
        </a:accent2>
        <a:accent3>
          <a:srgbClr val="C0DEAD"/>
        </a:accent3>
        <a:accent4>
          <a:srgbClr val="000000"/>
        </a:accent4>
        <a:accent5>
          <a:srgbClr val="C6D0B6"/>
        </a:accent5>
        <a:accent6>
          <a:srgbClr val="2442A4"/>
        </a:accent6>
        <a:hlink>
          <a:srgbClr val="3C7472"/>
        </a:hlink>
        <a:folHlink>
          <a:srgbClr val="7228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26_Default Design">
  <a:themeElements>
    <a:clrScheme name="Default Design 1">
      <a:dk1>
        <a:srgbClr val="000000"/>
      </a:dk1>
      <a:lt1>
        <a:srgbClr val="EA8B00"/>
      </a:lt1>
      <a:dk2>
        <a:srgbClr val="C84700"/>
      </a:dk2>
      <a:lt2>
        <a:srgbClr val="808080"/>
      </a:lt2>
      <a:accent1>
        <a:srgbClr val="41ADC3"/>
      </a:accent1>
      <a:accent2>
        <a:srgbClr val="A93561"/>
      </a:accent2>
      <a:accent3>
        <a:srgbClr val="F3C4AA"/>
      </a:accent3>
      <a:accent4>
        <a:srgbClr val="000000"/>
      </a:accent4>
      <a:accent5>
        <a:srgbClr val="B0D3DE"/>
      </a:accent5>
      <a:accent6>
        <a:srgbClr val="992F57"/>
      </a:accent6>
      <a:hlink>
        <a:srgbClr val="5F9E12"/>
      </a:hlink>
      <a:folHlink>
        <a:srgbClr val="3F4B7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EA8B00"/>
        </a:lt1>
        <a:dk2>
          <a:srgbClr val="C84700"/>
        </a:dk2>
        <a:lt2>
          <a:srgbClr val="808080"/>
        </a:lt2>
        <a:accent1>
          <a:srgbClr val="41ADC3"/>
        </a:accent1>
        <a:accent2>
          <a:srgbClr val="A93561"/>
        </a:accent2>
        <a:accent3>
          <a:srgbClr val="F3C4AA"/>
        </a:accent3>
        <a:accent4>
          <a:srgbClr val="000000"/>
        </a:accent4>
        <a:accent5>
          <a:srgbClr val="B0D3DE"/>
        </a:accent5>
        <a:accent6>
          <a:srgbClr val="992F57"/>
        </a:accent6>
        <a:hlink>
          <a:srgbClr val="5F9E12"/>
        </a:hlink>
        <a:folHlink>
          <a:srgbClr val="3F4B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0287CA"/>
        </a:lt1>
        <a:dk2>
          <a:srgbClr val="10599C"/>
        </a:dk2>
        <a:lt2>
          <a:srgbClr val="808080"/>
        </a:lt2>
        <a:accent1>
          <a:srgbClr val="91BF45"/>
        </a:accent1>
        <a:accent2>
          <a:srgbClr val="388DC2"/>
        </a:accent2>
        <a:accent3>
          <a:srgbClr val="AAC3E1"/>
        </a:accent3>
        <a:accent4>
          <a:srgbClr val="000000"/>
        </a:accent4>
        <a:accent5>
          <a:srgbClr val="C7DCB0"/>
        </a:accent5>
        <a:accent6>
          <a:srgbClr val="327FB0"/>
        </a:accent6>
        <a:hlink>
          <a:srgbClr val="5854A6"/>
        </a:hlink>
        <a:folHlink>
          <a:srgbClr val="40A66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80C32F"/>
        </a:lt1>
        <a:dk2>
          <a:srgbClr val="0F7F0F"/>
        </a:dk2>
        <a:lt2>
          <a:srgbClr val="808080"/>
        </a:lt2>
        <a:accent1>
          <a:srgbClr val="90A65E"/>
        </a:accent1>
        <a:accent2>
          <a:srgbClr val="294AB5"/>
        </a:accent2>
        <a:accent3>
          <a:srgbClr val="C0DEAD"/>
        </a:accent3>
        <a:accent4>
          <a:srgbClr val="000000"/>
        </a:accent4>
        <a:accent5>
          <a:srgbClr val="C6D0B6"/>
        </a:accent5>
        <a:accent6>
          <a:srgbClr val="2442A4"/>
        </a:accent6>
        <a:hlink>
          <a:srgbClr val="3C7472"/>
        </a:hlink>
        <a:folHlink>
          <a:srgbClr val="7228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27_Default Design">
  <a:themeElements>
    <a:clrScheme name="Default Design 1">
      <a:dk1>
        <a:srgbClr val="000000"/>
      </a:dk1>
      <a:lt1>
        <a:srgbClr val="EA8B00"/>
      </a:lt1>
      <a:dk2>
        <a:srgbClr val="C84700"/>
      </a:dk2>
      <a:lt2>
        <a:srgbClr val="808080"/>
      </a:lt2>
      <a:accent1>
        <a:srgbClr val="41ADC3"/>
      </a:accent1>
      <a:accent2>
        <a:srgbClr val="A93561"/>
      </a:accent2>
      <a:accent3>
        <a:srgbClr val="F3C4AA"/>
      </a:accent3>
      <a:accent4>
        <a:srgbClr val="000000"/>
      </a:accent4>
      <a:accent5>
        <a:srgbClr val="B0D3DE"/>
      </a:accent5>
      <a:accent6>
        <a:srgbClr val="992F57"/>
      </a:accent6>
      <a:hlink>
        <a:srgbClr val="5F9E12"/>
      </a:hlink>
      <a:folHlink>
        <a:srgbClr val="3F4B7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EA8B00"/>
        </a:lt1>
        <a:dk2>
          <a:srgbClr val="C84700"/>
        </a:dk2>
        <a:lt2>
          <a:srgbClr val="808080"/>
        </a:lt2>
        <a:accent1>
          <a:srgbClr val="41ADC3"/>
        </a:accent1>
        <a:accent2>
          <a:srgbClr val="A93561"/>
        </a:accent2>
        <a:accent3>
          <a:srgbClr val="F3C4AA"/>
        </a:accent3>
        <a:accent4>
          <a:srgbClr val="000000"/>
        </a:accent4>
        <a:accent5>
          <a:srgbClr val="B0D3DE"/>
        </a:accent5>
        <a:accent6>
          <a:srgbClr val="992F57"/>
        </a:accent6>
        <a:hlink>
          <a:srgbClr val="5F9E12"/>
        </a:hlink>
        <a:folHlink>
          <a:srgbClr val="3F4B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0287CA"/>
        </a:lt1>
        <a:dk2>
          <a:srgbClr val="10599C"/>
        </a:dk2>
        <a:lt2>
          <a:srgbClr val="808080"/>
        </a:lt2>
        <a:accent1>
          <a:srgbClr val="91BF45"/>
        </a:accent1>
        <a:accent2>
          <a:srgbClr val="388DC2"/>
        </a:accent2>
        <a:accent3>
          <a:srgbClr val="AAC3E1"/>
        </a:accent3>
        <a:accent4>
          <a:srgbClr val="000000"/>
        </a:accent4>
        <a:accent5>
          <a:srgbClr val="C7DCB0"/>
        </a:accent5>
        <a:accent6>
          <a:srgbClr val="327FB0"/>
        </a:accent6>
        <a:hlink>
          <a:srgbClr val="5854A6"/>
        </a:hlink>
        <a:folHlink>
          <a:srgbClr val="40A66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80C32F"/>
        </a:lt1>
        <a:dk2>
          <a:srgbClr val="0F7F0F"/>
        </a:dk2>
        <a:lt2>
          <a:srgbClr val="808080"/>
        </a:lt2>
        <a:accent1>
          <a:srgbClr val="90A65E"/>
        </a:accent1>
        <a:accent2>
          <a:srgbClr val="294AB5"/>
        </a:accent2>
        <a:accent3>
          <a:srgbClr val="C0DEAD"/>
        </a:accent3>
        <a:accent4>
          <a:srgbClr val="000000"/>
        </a:accent4>
        <a:accent5>
          <a:srgbClr val="C6D0B6"/>
        </a:accent5>
        <a:accent6>
          <a:srgbClr val="2442A4"/>
        </a:accent6>
        <a:hlink>
          <a:srgbClr val="3C7472"/>
        </a:hlink>
        <a:folHlink>
          <a:srgbClr val="7228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28_Default Design">
  <a:themeElements>
    <a:clrScheme name="Default Design 1">
      <a:dk1>
        <a:srgbClr val="000000"/>
      </a:dk1>
      <a:lt1>
        <a:srgbClr val="EA8B00"/>
      </a:lt1>
      <a:dk2>
        <a:srgbClr val="C84700"/>
      </a:dk2>
      <a:lt2>
        <a:srgbClr val="808080"/>
      </a:lt2>
      <a:accent1>
        <a:srgbClr val="41ADC3"/>
      </a:accent1>
      <a:accent2>
        <a:srgbClr val="A93561"/>
      </a:accent2>
      <a:accent3>
        <a:srgbClr val="F3C4AA"/>
      </a:accent3>
      <a:accent4>
        <a:srgbClr val="000000"/>
      </a:accent4>
      <a:accent5>
        <a:srgbClr val="B0D3DE"/>
      </a:accent5>
      <a:accent6>
        <a:srgbClr val="992F57"/>
      </a:accent6>
      <a:hlink>
        <a:srgbClr val="5F9E12"/>
      </a:hlink>
      <a:folHlink>
        <a:srgbClr val="3F4B7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EA8B00"/>
        </a:lt1>
        <a:dk2>
          <a:srgbClr val="C84700"/>
        </a:dk2>
        <a:lt2>
          <a:srgbClr val="808080"/>
        </a:lt2>
        <a:accent1>
          <a:srgbClr val="41ADC3"/>
        </a:accent1>
        <a:accent2>
          <a:srgbClr val="A93561"/>
        </a:accent2>
        <a:accent3>
          <a:srgbClr val="F3C4AA"/>
        </a:accent3>
        <a:accent4>
          <a:srgbClr val="000000"/>
        </a:accent4>
        <a:accent5>
          <a:srgbClr val="B0D3DE"/>
        </a:accent5>
        <a:accent6>
          <a:srgbClr val="992F57"/>
        </a:accent6>
        <a:hlink>
          <a:srgbClr val="5F9E12"/>
        </a:hlink>
        <a:folHlink>
          <a:srgbClr val="3F4B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0287CA"/>
        </a:lt1>
        <a:dk2>
          <a:srgbClr val="10599C"/>
        </a:dk2>
        <a:lt2>
          <a:srgbClr val="808080"/>
        </a:lt2>
        <a:accent1>
          <a:srgbClr val="91BF45"/>
        </a:accent1>
        <a:accent2>
          <a:srgbClr val="388DC2"/>
        </a:accent2>
        <a:accent3>
          <a:srgbClr val="AAC3E1"/>
        </a:accent3>
        <a:accent4>
          <a:srgbClr val="000000"/>
        </a:accent4>
        <a:accent5>
          <a:srgbClr val="C7DCB0"/>
        </a:accent5>
        <a:accent6>
          <a:srgbClr val="327FB0"/>
        </a:accent6>
        <a:hlink>
          <a:srgbClr val="5854A6"/>
        </a:hlink>
        <a:folHlink>
          <a:srgbClr val="40A66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80C32F"/>
        </a:lt1>
        <a:dk2>
          <a:srgbClr val="0F7F0F"/>
        </a:dk2>
        <a:lt2>
          <a:srgbClr val="808080"/>
        </a:lt2>
        <a:accent1>
          <a:srgbClr val="90A65E"/>
        </a:accent1>
        <a:accent2>
          <a:srgbClr val="294AB5"/>
        </a:accent2>
        <a:accent3>
          <a:srgbClr val="C0DEAD"/>
        </a:accent3>
        <a:accent4>
          <a:srgbClr val="000000"/>
        </a:accent4>
        <a:accent5>
          <a:srgbClr val="C6D0B6"/>
        </a:accent5>
        <a:accent6>
          <a:srgbClr val="2442A4"/>
        </a:accent6>
        <a:hlink>
          <a:srgbClr val="3C7472"/>
        </a:hlink>
        <a:folHlink>
          <a:srgbClr val="7228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29_Default Design">
  <a:themeElements>
    <a:clrScheme name="Default Design 1">
      <a:dk1>
        <a:srgbClr val="000000"/>
      </a:dk1>
      <a:lt1>
        <a:srgbClr val="EA8B00"/>
      </a:lt1>
      <a:dk2>
        <a:srgbClr val="C84700"/>
      </a:dk2>
      <a:lt2>
        <a:srgbClr val="808080"/>
      </a:lt2>
      <a:accent1>
        <a:srgbClr val="41ADC3"/>
      </a:accent1>
      <a:accent2>
        <a:srgbClr val="A93561"/>
      </a:accent2>
      <a:accent3>
        <a:srgbClr val="F3C4AA"/>
      </a:accent3>
      <a:accent4>
        <a:srgbClr val="000000"/>
      </a:accent4>
      <a:accent5>
        <a:srgbClr val="B0D3DE"/>
      </a:accent5>
      <a:accent6>
        <a:srgbClr val="992F57"/>
      </a:accent6>
      <a:hlink>
        <a:srgbClr val="5F9E12"/>
      </a:hlink>
      <a:folHlink>
        <a:srgbClr val="3F4B7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EA8B00"/>
        </a:lt1>
        <a:dk2>
          <a:srgbClr val="C84700"/>
        </a:dk2>
        <a:lt2>
          <a:srgbClr val="808080"/>
        </a:lt2>
        <a:accent1>
          <a:srgbClr val="41ADC3"/>
        </a:accent1>
        <a:accent2>
          <a:srgbClr val="A93561"/>
        </a:accent2>
        <a:accent3>
          <a:srgbClr val="F3C4AA"/>
        </a:accent3>
        <a:accent4>
          <a:srgbClr val="000000"/>
        </a:accent4>
        <a:accent5>
          <a:srgbClr val="B0D3DE"/>
        </a:accent5>
        <a:accent6>
          <a:srgbClr val="992F57"/>
        </a:accent6>
        <a:hlink>
          <a:srgbClr val="5F9E12"/>
        </a:hlink>
        <a:folHlink>
          <a:srgbClr val="3F4B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0287CA"/>
        </a:lt1>
        <a:dk2>
          <a:srgbClr val="10599C"/>
        </a:dk2>
        <a:lt2>
          <a:srgbClr val="808080"/>
        </a:lt2>
        <a:accent1>
          <a:srgbClr val="91BF45"/>
        </a:accent1>
        <a:accent2>
          <a:srgbClr val="388DC2"/>
        </a:accent2>
        <a:accent3>
          <a:srgbClr val="AAC3E1"/>
        </a:accent3>
        <a:accent4>
          <a:srgbClr val="000000"/>
        </a:accent4>
        <a:accent5>
          <a:srgbClr val="C7DCB0"/>
        </a:accent5>
        <a:accent6>
          <a:srgbClr val="327FB0"/>
        </a:accent6>
        <a:hlink>
          <a:srgbClr val="5854A6"/>
        </a:hlink>
        <a:folHlink>
          <a:srgbClr val="40A66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80C32F"/>
        </a:lt1>
        <a:dk2>
          <a:srgbClr val="0F7F0F"/>
        </a:dk2>
        <a:lt2>
          <a:srgbClr val="808080"/>
        </a:lt2>
        <a:accent1>
          <a:srgbClr val="90A65E"/>
        </a:accent1>
        <a:accent2>
          <a:srgbClr val="294AB5"/>
        </a:accent2>
        <a:accent3>
          <a:srgbClr val="C0DEAD"/>
        </a:accent3>
        <a:accent4>
          <a:srgbClr val="000000"/>
        </a:accent4>
        <a:accent5>
          <a:srgbClr val="C6D0B6"/>
        </a:accent5>
        <a:accent6>
          <a:srgbClr val="2442A4"/>
        </a:accent6>
        <a:hlink>
          <a:srgbClr val="3C7472"/>
        </a:hlink>
        <a:folHlink>
          <a:srgbClr val="7228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30_Default Design">
  <a:themeElements>
    <a:clrScheme name="Default Design 1">
      <a:dk1>
        <a:srgbClr val="000000"/>
      </a:dk1>
      <a:lt1>
        <a:srgbClr val="EA8B00"/>
      </a:lt1>
      <a:dk2>
        <a:srgbClr val="C84700"/>
      </a:dk2>
      <a:lt2>
        <a:srgbClr val="808080"/>
      </a:lt2>
      <a:accent1>
        <a:srgbClr val="41ADC3"/>
      </a:accent1>
      <a:accent2>
        <a:srgbClr val="A93561"/>
      </a:accent2>
      <a:accent3>
        <a:srgbClr val="F3C4AA"/>
      </a:accent3>
      <a:accent4>
        <a:srgbClr val="000000"/>
      </a:accent4>
      <a:accent5>
        <a:srgbClr val="B0D3DE"/>
      </a:accent5>
      <a:accent6>
        <a:srgbClr val="992F57"/>
      </a:accent6>
      <a:hlink>
        <a:srgbClr val="5F9E12"/>
      </a:hlink>
      <a:folHlink>
        <a:srgbClr val="3F4B7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EA8B00"/>
        </a:lt1>
        <a:dk2>
          <a:srgbClr val="C84700"/>
        </a:dk2>
        <a:lt2>
          <a:srgbClr val="808080"/>
        </a:lt2>
        <a:accent1>
          <a:srgbClr val="41ADC3"/>
        </a:accent1>
        <a:accent2>
          <a:srgbClr val="A93561"/>
        </a:accent2>
        <a:accent3>
          <a:srgbClr val="F3C4AA"/>
        </a:accent3>
        <a:accent4>
          <a:srgbClr val="000000"/>
        </a:accent4>
        <a:accent5>
          <a:srgbClr val="B0D3DE"/>
        </a:accent5>
        <a:accent6>
          <a:srgbClr val="992F57"/>
        </a:accent6>
        <a:hlink>
          <a:srgbClr val="5F9E12"/>
        </a:hlink>
        <a:folHlink>
          <a:srgbClr val="3F4B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0287CA"/>
        </a:lt1>
        <a:dk2>
          <a:srgbClr val="10599C"/>
        </a:dk2>
        <a:lt2>
          <a:srgbClr val="808080"/>
        </a:lt2>
        <a:accent1>
          <a:srgbClr val="91BF45"/>
        </a:accent1>
        <a:accent2>
          <a:srgbClr val="388DC2"/>
        </a:accent2>
        <a:accent3>
          <a:srgbClr val="AAC3E1"/>
        </a:accent3>
        <a:accent4>
          <a:srgbClr val="000000"/>
        </a:accent4>
        <a:accent5>
          <a:srgbClr val="C7DCB0"/>
        </a:accent5>
        <a:accent6>
          <a:srgbClr val="327FB0"/>
        </a:accent6>
        <a:hlink>
          <a:srgbClr val="5854A6"/>
        </a:hlink>
        <a:folHlink>
          <a:srgbClr val="40A66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80C32F"/>
        </a:lt1>
        <a:dk2>
          <a:srgbClr val="0F7F0F"/>
        </a:dk2>
        <a:lt2>
          <a:srgbClr val="808080"/>
        </a:lt2>
        <a:accent1>
          <a:srgbClr val="90A65E"/>
        </a:accent1>
        <a:accent2>
          <a:srgbClr val="294AB5"/>
        </a:accent2>
        <a:accent3>
          <a:srgbClr val="C0DEAD"/>
        </a:accent3>
        <a:accent4>
          <a:srgbClr val="000000"/>
        </a:accent4>
        <a:accent5>
          <a:srgbClr val="C6D0B6"/>
        </a:accent5>
        <a:accent6>
          <a:srgbClr val="2442A4"/>
        </a:accent6>
        <a:hlink>
          <a:srgbClr val="3C7472"/>
        </a:hlink>
        <a:folHlink>
          <a:srgbClr val="7228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32_Default Design">
  <a:themeElements>
    <a:clrScheme name="Default Design 1">
      <a:dk1>
        <a:srgbClr val="000000"/>
      </a:dk1>
      <a:lt1>
        <a:srgbClr val="EA8B00"/>
      </a:lt1>
      <a:dk2>
        <a:srgbClr val="C84700"/>
      </a:dk2>
      <a:lt2>
        <a:srgbClr val="808080"/>
      </a:lt2>
      <a:accent1>
        <a:srgbClr val="41ADC3"/>
      </a:accent1>
      <a:accent2>
        <a:srgbClr val="A93561"/>
      </a:accent2>
      <a:accent3>
        <a:srgbClr val="F3C4AA"/>
      </a:accent3>
      <a:accent4>
        <a:srgbClr val="000000"/>
      </a:accent4>
      <a:accent5>
        <a:srgbClr val="B0D3DE"/>
      </a:accent5>
      <a:accent6>
        <a:srgbClr val="992F57"/>
      </a:accent6>
      <a:hlink>
        <a:srgbClr val="5F9E12"/>
      </a:hlink>
      <a:folHlink>
        <a:srgbClr val="3F4B7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EA8B00"/>
        </a:lt1>
        <a:dk2>
          <a:srgbClr val="C84700"/>
        </a:dk2>
        <a:lt2>
          <a:srgbClr val="808080"/>
        </a:lt2>
        <a:accent1>
          <a:srgbClr val="41ADC3"/>
        </a:accent1>
        <a:accent2>
          <a:srgbClr val="A93561"/>
        </a:accent2>
        <a:accent3>
          <a:srgbClr val="F3C4AA"/>
        </a:accent3>
        <a:accent4>
          <a:srgbClr val="000000"/>
        </a:accent4>
        <a:accent5>
          <a:srgbClr val="B0D3DE"/>
        </a:accent5>
        <a:accent6>
          <a:srgbClr val="992F57"/>
        </a:accent6>
        <a:hlink>
          <a:srgbClr val="5F9E12"/>
        </a:hlink>
        <a:folHlink>
          <a:srgbClr val="3F4B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0287CA"/>
        </a:lt1>
        <a:dk2>
          <a:srgbClr val="10599C"/>
        </a:dk2>
        <a:lt2>
          <a:srgbClr val="808080"/>
        </a:lt2>
        <a:accent1>
          <a:srgbClr val="91BF45"/>
        </a:accent1>
        <a:accent2>
          <a:srgbClr val="388DC2"/>
        </a:accent2>
        <a:accent3>
          <a:srgbClr val="AAC3E1"/>
        </a:accent3>
        <a:accent4>
          <a:srgbClr val="000000"/>
        </a:accent4>
        <a:accent5>
          <a:srgbClr val="C7DCB0"/>
        </a:accent5>
        <a:accent6>
          <a:srgbClr val="327FB0"/>
        </a:accent6>
        <a:hlink>
          <a:srgbClr val="5854A6"/>
        </a:hlink>
        <a:folHlink>
          <a:srgbClr val="40A66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80C32F"/>
        </a:lt1>
        <a:dk2>
          <a:srgbClr val="0F7F0F"/>
        </a:dk2>
        <a:lt2>
          <a:srgbClr val="808080"/>
        </a:lt2>
        <a:accent1>
          <a:srgbClr val="90A65E"/>
        </a:accent1>
        <a:accent2>
          <a:srgbClr val="294AB5"/>
        </a:accent2>
        <a:accent3>
          <a:srgbClr val="C0DEAD"/>
        </a:accent3>
        <a:accent4>
          <a:srgbClr val="000000"/>
        </a:accent4>
        <a:accent5>
          <a:srgbClr val="C6D0B6"/>
        </a:accent5>
        <a:accent6>
          <a:srgbClr val="2442A4"/>
        </a:accent6>
        <a:hlink>
          <a:srgbClr val="3C7472"/>
        </a:hlink>
        <a:folHlink>
          <a:srgbClr val="7228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EA8B00"/>
      </a:lt1>
      <a:dk2>
        <a:srgbClr val="C84700"/>
      </a:dk2>
      <a:lt2>
        <a:srgbClr val="808080"/>
      </a:lt2>
      <a:accent1>
        <a:srgbClr val="41ADC3"/>
      </a:accent1>
      <a:accent2>
        <a:srgbClr val="A93561"/>
      </a:accent2>
      <a:accent3>
        <a:srgbClr val="F3C4AA"/>
      </a:accent3>
      <a:accent4>
        <a:srgbClr val="000000"/>
      </a:accent4>
      <a:accent5>
        <a:srgbClr val="B0D3DE"/>
      </a:accent5>
      <a:accent6>
        <a:srgbClr val="992F57"/>
      </a:accent6>
      <a:hlink>
        <a:srgbClr val="5F9E12"/>
      </a:hlink>
      <a:folHlink>
        <a:srgbClr val="3F4B7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EA8B00"/>
        </a:lt1>
        <a:dk2>
          <a:srgbClr val="C84700"/>
        </a:dk2>
        <a:lt2>
          <a:srgbClr val="808080"/>
        </a:lt2>
        <a:accent1>
          <a:srgbClr val="41ADC3"/>
        </a:accent1>
        <a:accent2>
          <a:srgbClr val="A93561"/>
        </a:accent2>
        <a:accent3>
          <a:srgbClr val="F3C4AA"/>
        </a:accent3>
        <a:accent4>
          <a:srgbClr val="000000"/>
        </a:accent4>
        <a:accent5>
          <a:srgbClr val="B0D3DE"/>
        </a:accent5>
        <a:accent6>
          <a:srgbClr val="992F57"/>
        </a:accent6>
        <a:hlink>
          <a:srgbClr val="5F9E12"/>
        </a:hlink>
        <a:folHlink>
          <a:srgbClr val="3F4B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0287CA"/>
        </a:lt1>
        <a:dk2>
          <a:srgbClr val="10599C"/>
        </a:dk2>
        <a:lt2>
          <a:srgbClr val="808080"/>
        </a:lt2>
        <a:accent1>
          <a:srgbClr val="91BF45"/>
        </a:accent1>
        <a:accent2>
          <a:srgbClr val="388DC2"/>
        </a:accent2>
        <a:accent3>
          <a:srgbClr val="AAC3E1"/>
        </a:accent3>
        <a:accent4>
          <a:srgbClr val="000000"/>
        </a:accent4>
        <a:accent5>
          <a:srgbClr val="C7DCB0"/>
        </a:accent5>
        <a:accent6>
          <a:srgbClr val="327FB0"/>
        </a:accent6>
        <a:hlink>
          <a:srgbClr val="5854A6"/>
        </a:hlink>
        <a:folHlink>
          <a:srgbClr val="40A66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80C32F"/>
        </a:lt1>
        <a:dk2>
          <a:srgbClr val="0F7F0F"/>
        </a:dk2>
        <a:lt2>
          <a:srgbClr val="808080"/>
        </a:lt2>
        <a:accent1>
          <a:srgbClr val="90A65E"/>
        </a:accent1>
        <a:accent2>
          <a:srgbClr val="294AB5"/>
        </a:accent2>
        <a:accent3>
          <a:srgbClr val="C0DEAD"/>
        </a:accent3>
        <a:accent4>
          <a:srgbClr val="000000"/>
        </a:accent4>
        <a:accent5>
          <a:srgbClr val="C6D0B6"/>
        </a:accent5>
        <a:accent6>
          <a:srgbClr val="2442A4"/>
        </a:accent6>
        <a:hlink>
          <a:srgbClr val="3C7472"/>
        </a:hlink>
        <a:folHlink>
          <a:srgbClr val="7228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EA8B00"/>
      </a:lt1>
      <a:dk2>
        <a:srgbClr val="C84700"/>
      </a:dk2>
      <a:lt2>
        <a:srgbClr val="808080"/>
      </a:lt2>
      <a:accent1>
        <a:srgbClr val="41ADC3"/>
      </a:accent1>
      <a:accent2>
        <a:srgbClr val="A93561"/>
      </a:accent2>
      <a:accent3>
        <a:srgbClr val="F3C4AA"/>
      </a:accent3>
      <a:accent4>
        <a:srgbClr val="000000"/>
      </a:accent4>
      <a:accent5>
        <a:srgbClr val="B0D3DE"/>
      </a:accent5>
      <a:accent6>
        <a:srgbClr val="992F57"/>
      </a:accent6>
      <a:hlink>
        <a:srgbClr val="5F9E12"/>
      </a:hlink>
      <a:folHlink>
        <a:srgbClr val="3F4B7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EA8B00"/>
        </a:lt1>
        <a:dk2>
          <a:srgbClr val="C84700"/>
        </a:dk2>
        <a:lt2>
          <a:srgbClr val="808080"/>
        </a:lt2>
        <a:accent1>
          <a:srgbClr val="41ADC3"/>
        </a:accent1>
        <a:accent2>
          <a:srgbClr val="A93561"/>
        </a:accent2>
        <a:accent3>
          <a:srgbClr val="F3C4AA"/>
        </a:accent3>
        <a:accent4>
          <a:srgbClr val="000000"/>
        </a:accent4>
        <a:accent5>
          <a:srgbClr val="B0D3DE"/>
        </a:accent5>
        <a:accent6>
          <a:srgbClr val="992F57"/>
        </a:accent6>
        <a:hlink>
          <a:srgbClr val="5F9E12"/>
        </a:hlink>
        <a:folHlink>
          <a:srgbClr val="3F4B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0287CA"/>
        </a:lt1>
        <a:dk2>
          <a:srgbClr val="10599C"/>
        </a:dk2>
        <a:lt2>
          <a:srgbClr val="808080"/>
        </a:lt2>
        <a:accent1>
          <a:srgbClr val="91BF45"/>
        </a:accent1>
        <a:accent2>
          <a:srgbClr val="388DC2"/>
        </a:accent2>
        <a:accent3>
          <a:srgbClr val="AAC3E1"/>
        </a:accent3>
        <a:accent4>
          <a:srgbClr val="000000"/>
        </a:accent4>
        <a:accent5>
          <a:srgbClr val="C7DCB0"/>
        </a:accent5>
        <a:accent6>
          <a:srgbClr val="327FB0"/>
        </a:accent6>
        <a:hlink>
          <a:srgbClr val="5854A6"/>
        </a:hlink>
        <a:folHlink>
          <a:srgbClr val="40A66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80C32F"/>
        </a:lt1>
        <a:dk2>
          <a:srgbClr val="0F7F0F"/>
        </a:dk2>
        <a:lt2>
          <a:srgbClr val="808080"/>
        </a:lt2>
        <a:accent1>
          <a:srgbClr val="90A65E"/>
        </a:accent1>
        <a:accent2>
          <a:srgbClr val="294AB5"/>
        </a:accent2>
        <a:accent3>
          <a:srgbClr val="C0DEAD"/>
        </a:accent3>
        <a:accent4>
          <a:srgbClr val="000000"/>
        </a:accent4>
        <a:accent5>
          <a:srgbClr val="C6D0B6"/>
        </a:accent5>
        <a:accent6>
          <a:srgbClr val="2442A4"/>
        </a:accent6>
        <a:hlink>
          <a:srgbClr val="3C7472"/>
        </a:hlink>
        <a:folHlink>
          <a:srgbClr val="7228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EA8B00"/>
      </a:lt1>
      <a:dk2>
        <a:srgbClr val="C84700"/>
      </a:dk2>
      <a:lt2>
        <a:srgbClr val="808080"/>
      </a:lt2>
      <a:accent1>
        <a:srgbClr val="41ADC3"/>
      </a:accent1>
      <a:accent2>
        <a:srgbClr val="A93561"/>
      </a:accent2>
      <a:accent3>
        <a:srgbClr val="F3C4AA"/>
      </a:accent3>
      <a:accent4>
        <a:srgbClr val="000000"/>
      </a:accent4>
      <a:accent5>
        <a:srgbClr val="B0D3DE"/>
      </a:accent5>
      <a:accent6>
        <a:srgbClr val="992F57"/>
      </a:accent6>
      <a:hlink>
        <a:srgbClr val="5F9E12"/>
      </a:hlink>
      <a:folHlink>
        <a:srgbClr val="3F4B7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EA8B00"/>
        </a:lt1>
        <a:dk2>
          <a:srgbClr val="C84700"/>
        </a:dk2>
        <a:lt2>
          <a:srgbClr val="808080"/>
        </a:lt2>
        <a:accent1>
          <a:srgbClr val="41ADC3"/>
        </a:accent1>
        <a:accent2>
          <a:srgbClr val="A93561"/>
        </a:accent2>
        <a:accent3>
          <a:srgbClr val="F3C4AA"/>
        </a:accent3>
        <a:accent4>
          <a:srgbClr val="000000"/>
        </a:accent4>
        <a:accent5>
          <a:srgbClr val="B0D3DE"/>
        </a:accent5>
        <a:accent6>
          <a:srgbClr val="992F57"/>
        </a:accent6>
        <a:hlink>
          <a:srgbClr val="5F9E12"/>
        </a:hlink>
        <a:folHlink>
          <a:srgbClr val="3F4B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0287CA"/>
        </a:lt1>
        <a:dk2>
          <a:srgbClr val="10599C"/>
        </a:dk2>
        <a:lt2>
          <a:srgbClr val="808080"/>
        </a:lt2>
        <a:accent1>
          <a:srgbClr val="91BF45"/>
        </a:accent1>
        <a:accent2>
          <a:srgbClr val="388DC2"/>
        </a:accent2>
        <a:accent3>
          <a:srgbClr val="AAC3E1"/>
        </a:accent3>
        <a:accent4>
          <a:srgbClr val="000000"/>
        </a:accent4>
        <a:accent5>
          <a:srgbClr val="C7DCB0"/>
        </a:accent5>
        <a:accent6>
          <a:srgbClr val="327FB0"/>
        </a:accent6>
        <a:hlink>
          <a:srgbClr val="5854A6"/>
        </a:hlink>
        <a:folHlink>
          <a:srgbClr val="40A66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80C32F"/>
        </a:lt1>
        <a:dk2>
          <a:srgbClr val="0F7F0F"/>
        </a:dk2>
        <a:lt2>
          <a:srgbClr val="808080"/>
        </a:lt2>
        <a:accent1>
          <a:srgbClr val="90A65E"/>
        </a:accent1>
        <a:accent2>
          <a:srgbClr val="294AB5"/>
        </a:accent2>
        <a:accent3>
          <a:srgbClr val="C0DEAD"/>
        </a:accent3>
        <a:accent4>
          <a:srgbClr val="000000"/>
        </a:accent4>
        <a:accent5>
          <a:srgbClr val="C6D0B6"/>
        </a:accent5>
        <a:accent6>
          <a:srgbClr val="2442A4"/>
        </a:accent6>
        <a:hlink>
          <a:srgbClr val="3C7472"/>
        </a:hlink>
        <a:folHlink>
          <a:srgbClr val="7228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EA8B00"/>
      </a:lt1>
      <a:dk2>
        <a:srgbClr val="C84700"/>
      </a:dk2>
      <a:lt2>
        <a:srgbClr val="808080"/>
      </a:lt2>
      <a:accent1>
        <a:srgbClr val="41ADC3"/>
      </a:accent1>
      <a:accent2>
        <a:srgbClr val="A93561"/>
      </a:accent2>
      <a:accent3>
        <a:srgbClr val="F3C4AA"/>
      </a:accent3>
      <a:accent4>
        <a:srgbClr val="000000"/>
      </a:accent4>
      <a:accent5>
        <a:srgbClr val="B0D3DE"/>
      </a:accent5>
      <a:accent6>
        <a:srgbClr val="992F57"/>
      </a:accent6>
      <a:hlink>
        <a:srgbClr val="5F9E12"/>
      </a:hlink>
      <a:folHlink>
        <a:srgbClr val="3F4B7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EA8B00"/>
        </a:lt1>
        <a:dk2>
          <a:srgbClr val="C84700"/>
        </a:dk2>
        <a:lt2>
          <a:srgbClr val="808080"/>
        </a:lt2>
        <a:accent1>
          <a:srgbClr val="41ADC3"/>
        </a:accent1>
        <a:accent2>
          <a:srgbClr val="A93561"/>
        </a:accent2>
        <a:accent3>
          <a:srgbClr val="F3C4AA"/>
        </a:accent3>
        <a:accent4>
          <a:srgbClr val="000000"/>
        </a:accent4>
        <a:accent5>
          <a:srgbClr val="B0D3DE"/>
        </a:accent5>
        <a:accent6>
          <a:srgbClr val="992F57"/>
        </a:accent6>
        <a:hlink>
          <a:srgbClr val="5F9E12"/>
        </a:hlink>
        <a:folHlink>
          <a:srgbClr val="3F4B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0287CA"/>
        </a:lt1>
        <a:dk2>
          <a:srgbClr val="10599C"/>
        </a:dk2>
        <a:lt2>
          <a:srgbClr val="808080"/>
        </a:lt2>
        <a:accent1>
          <a:srgbClr val="91BF45"/>
        </a:accent1>
        <a:accent2>
          <a:srgbClr val="388DC2"/>
        </a:accent2>
        <a:accent3>
          <a:srgbClr val="AAC3E1"/>
        </a:accent3>
        <a:accent4>
          <a:srgbClr val="000000"/>
        </a:accent4>
        <a:accent5>
          <a:srgbClr val="C7DCB0"/>
        </a:accent5>
        <a:accent6>
          <a:srgbClr val="327FB0"/>
        </a:accent6>
        <a:hlink>
          <a:srgbClr val="5854A6"/>
        </a:hlink>
        <a:folHlink>
          <a:srgbClr val="40A66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80C32F"/>
        </a:lt1>
        <a:dk2>
          <a:srgbClr val="0F7F0F"/>
        </a:dk2>
        <a:lt2>
          <a:srgbClr val="808080"/>
        </a:lt2>
        <a:accent1>
          <a:srgbClr val="90A65E"/>
        </a:accent1>
        <a:accent2>
          <a:srgbClr val="294AB5"/>
        </a:accent2>
        <a:accent3>
          <a:srgbClr val="C0DEAD"/>
        </a:accent3>
        <a:accent4>
          <a:srgbClr val="000000"/>
        </a:accent4>
        <a:accent5>
          <a:srgbClr val="C6D0B6"/>
        </a:accent5>
        <a:accent6>
          <a:srgbClr val="2442A4"/>
        </a:accent6>
        <a:hlink>
          <a:srgbClr val="3C7472"/>
        </a:hlink>
        <a:folHlink>
          <a:srgbClr val="7228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Default Design">
  <a:themeElements>
    <a:clrScheme name="Default Design 1">
      <a:dk1>
        <a:srgbClr val="000000"/>
      </a:dk1>
      <a:lt1>
        <a:srgbClr val="EA8B00"/>
      </a:lt1>
      <a:dk2>
        <a:srgbClr val="C84700"/>
      </a:dk2>
      <a:lt2>
        <a:srgbClr val="808080"/>
      </a:lt2>
      <a:accent1>
        <a:srgbClr val="41ADC3"/>
      </a:accent1>
      <a:accent2>
        <a:srgbClr val="A93561"/>
      </a:accent2>
      <a:accent3>
        <a:srgbClr val="F3C4AA"/>
      </a:accent3>
      <a:accent4>
        <a:srgbClr val="000000"/>
      </a:accent4>
      <a:accent5>
        <a:srgbClr val="B0D3DE"/>
      </a:accent5>
      <a:accent6>
        <a:srgbClr val="992F57"/>
      </a:accent6>
      <a:hlink>
        <a:srgbClr val="5F9E12"/>
      </a:hlink>
      <a:folHlink>
        <a:srgbClr val="3F4B7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EA8B00"/>
        </a:lt1>
        <a:dk2>
          <a:srgbClr val="C84700"/>
        </a:dk2>
        <a:lt2>
          <a:srgbClr val="808080"/>
        </a:lt2>
        <a:accent1>
          <a:srgbClr val="41ADC3"/>
        </a:accent1>
        <a:accent2>
          <a:srgbClr val="A93561"/>
        </a:accent2>
        <a:accent3>
          <a:srgbClr val="F3C4AA"/>
        </a:accent3>
        <a:accent4>
          <a:srgbClr val="000000"/>
        </a:accent4>
        <a:accent5>
          <a:srgbClr val="B0D3DE"/>
        </a:accent5>
        <a:accent6>
          <a:srgbClr val="992F57"/>
        </a:accent6>
        <a:hlink>
          <a:srgbClr val="5F9E12"/>
        </a:hlink>
        <a:folHlink>
          <a:srgbClr val="3F4B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0287CA"/>
        </a:lt1>
        <a:dk2>
          <a:srgbClr val="10599C"/>
        </a:dk2>
        <a:lt2>
          <a:srgbClr val="808080"/>
        </a:lt2>
        <a:accent1>
          <a:srgbClr val="91BF45"/>
        </a:accent1>
        <a:accent2>
          <a:srgbClr val="388DC2"/>
        </a:accent2>
        <a:accent3>
          <a:srgbClr val="AAC3E1"/>
        </a:accent3>
        <a:accent4>
          <a:srgbClr val="000000"/>
        </a:accent4>
        <a:accent5>
          <a:srgbClr val="C7DCB0"/>
        </a:accent5>
        <a:accent6>
          <a:srgbClr val="327FB0"/>
        </a:accent6>
        <a:hlink>
          <a:srgbClr val="5854A6"/>
        </a:hlink>
        <a:folHlink>
          <a:srgbClr val="40A66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80C32F"/>
        </a:lt1>
        <a:dk2>
          <a:srgbClr val="0F7F0F"/>
        </a:dk2>
        <a:lt2>
          <a:srgbClr val="808080"/>
        </a:lt2>
        <a:accent1>
          <a:srgbClr val="90A65E"/>
        </a:accent1>
        <a:accent2>
          <a:srgbClr val="294AB5"/>
        </a:accent2>
        <a:accent3>
          <a:srgbClr val="C0DEAD"/>
        </a:accent3>
        <a:accent4>
          <a:srgbClr val="000000"/>
        </a:accent4>
        <a:accent5>
          <a:srgbClr val="C6D0B6"/>
        </a:accent5>
        <a:accent6>
          <a:srgbClr val="2442A4"/>
        </a:accent6>
        <a:hlink>
          <a:srgbClr val="3C7472"/>
        </a:hlink>
        <a:folHlink>
          <a:srgbClr val="7228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Default Design">
  <a:themeElements>
    <a:clrScheme name="Default Design 1">
      <a:dk1>
        <a:srgbClr val="000000"/>
      </a:dk1>
      <a:lt1>
        <a:srgbClr val="EA8B00"/>
      </a:lt1>
      <a:dk2>
        <a:srgbClr val="C84700"/>
      </a:dk2>
      <a:lt2>
        <a:srgbClr val="808080"/>
      </a:lt2>
      <a:accent1>
        <a:srgbClr val="41ADC3"/>
      </a:accent1>
      <a:accent2>
        <a:srgbClr val="A93561"/>
      </a:accent2>
      <a:accent3>
        <a:srgbClr val="F3C4AA"/>
      </a:accent3>
      <a:accent4>
        <a:srgbClr val="000000"/>
      </a:accent4>
      <a:accent5>
        <a:srgbClr val="B0D3DE"/>
      </a:accent5>
      <a:accent6>
        <a:srgbClr val="992F57"/>
      </a:accent6>
      <a:hlink>
        <a:srgbClr val="5F9E12"/>
      </a:hlink>
      <a:folHlink>
        <a:srgbClr val="3F4B7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EA8B00"/>
        </a:lt1>
        <a:dk2>
          <a:srgbClr val="C84700"/>
        </a:dk2>
        <a:lt2>
          <a:srgbClr val="808080"/>
        </a:lt2>
        <a:accent1>
          <a:srgbClr val="41ADC3"/>
        </a:accent1>
        <a:accent2>
          <a:srgbClr val="A93561"/>
        </a:accent2>
        <a:accent3>
          <a:srgbClr val="F3C4AA"/>
        </a:accent3>
        <a:accent4>
          <a:srgbClr val="000000"/>
        </a:accent4>
        <a:accent5>
          <a:srgbClr val="B0D3DE"/>
        </a:accent5>
        <a:accent6>
          <a:srgbClr val="992F57"/>
        </a:accent6>
        <a:hlink>
          <a:srgbClr val="5F9E12"/>
        </a:hlink>
        <a:folHlink>
          <a:srgbClr val="3F4B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0287CA"/>
        </a:lt1>
        <a:dk2>
          <a:srgbClr val="10599C"/>
        </a:dk2>
        <a:lt2>
          <a:srgbClr val="808080"/>
        </a:lt2>
        <a:accent1>
          <a:srgbClr val="91BF45"/>
        </a:accent1>
        <a:accent2>
          <a:srgbClr val="388DC2"/>
        </a:accent2>
        <a:accent3>
          <a:srgbClr val="AAC3E1"/>
        </a:accent3>
        <a:accent4>
          <a:srgbClr val="000000"/>
        </a:accent4>
        <a:accent5>
          <a:srgbClr val="C7DCB0"/>
        </a:accent5>
        <a:accent6>
          <a:srgbClr val="327FB0"/>
        </a:accent6>
        <a:hlink>
          <a:srgbClr val="5854A6"/>
        </a:hlink>
        <a:folHlink>
          <a:srgbClr val="40A66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80C32F"/>
        </a:lt1>
        <a:dk2>
          <a:srgbClr val="0F7F0F"/>
        </a:dk2>
        <a:lt2>
          <a:srgbClr val="808080"/>
        </a:lt2>
        <a:accent1>
          <a:srgbClr val="90A65E"/>
        </a:accent1>
        <a:accent2>
          <a:srgbClr val="294AB5"/>
        </a:accent2>
        <a:accent3>
          <a:srgbClr val="C0DEAD"/>
        </a:accent3>
        <a:accent4>
          <a:srgbClr val="000000"/>
        </a:accent4>
        <a:accent5>
          <a:srgbClr val="C6D0B6"/>
        </a:accent5>
        <a:accent6>
          <a:srgbClr val="2442A4"/>
        </a:accent6>
        <a:hlink>
          <a:srgbClr val="3C7472"/>
        </a:hlink>
        <a:folHlink>
          <a:srgbClr val="7228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1_Default Design">
  <a:themeElements>
    <a:clrScheme name="Default Design 1">
      <a:dk1>
        <a:srgbClr val="000000"/>
      </a:dk1>
      <a:lt1>
        <a:srgbClr val="EA8B00"/>
      </a:lt1>
      <a:dk2>
        <a:srgbClr val="C84700"/>
      </a:dk2>
      <a:lt2>
        <a:srgbClr val="808080"/>
      </a:lt2>
      <a:accent1>
        <a:srgbClr val="41ADC3"/>
      </a:accent1>
      <a:accent2>
        <a:srgbClr val="A93561"/>
      </a:accent2>
      <a:accent3>
        <a:srgbClr val="F3C4AA"/>
      </a:accent3>
      <a:accent4>
        <a:srgbClr val="000000"/>
      </a:accent4>
      <a:accent5>
        <a:srgbClr val="B0D3DE"/>
      </a:accent5>
      <a:accent6>
        <a:srgbClr val="992F57"/>
      </a:accent6>
      <a:hlink>
        <a:srgbClr val="5F9E12"/>
      </a:hlink>
      <a:folHlink>
        <a:srgbClr val="3F4B7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EA8B00"/>
        </a:lt1>
        <a:dk2>
          <a:srgbClr val="C84700"/>
        </a:dk2>
        <a:lt2>
          <a:srgbClr val="808080"/>
        </a:lt2>
        <a:accent1>
          <a:srgbClr val="41ADC3"/>
        </a:accent1>
        <a:accent2>
          <a:srgbClr val="A93561"/>
        </a:accent2>
        <a:accent3>
          <a:srgbClr val="F3C4AA"/>
        </a:accent3>
        <a:accent4>
          <a:srgbClr val="000000"/>
        </a:accent4>
        <a:accent5>
          <a:srgbClr val="B0D3DE"/>
        </a:accent5>
        <a:accent6>
          <a:srgbClr val="992F57"/>
        </a:accent6>
        <a:hlink>
          <a:srgbClr val="5F9E12"/>
        </a:hlink>
        <a:folHlink>
          <a:srgbClr val="3F4B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0287CA"/>
        </a:lt1>
        <a:dk2>
          <a:srgbClr val="10599C"/>
        </a:dk2>
        <a:lt2>
          <a:srgbClr val="808080"/>
        </a:lt2>
        <a:accent1>
          <a:srgbClr val="91BF45"/>
        </a:accent1>
        <a:accent2>
          <a:srgbClr val="388DC2"/>
        </a:accent2>
        <a:accent3>
          <a:srgbClr val="AAC3E1"/>
        </a:accent3>
        <a:accent4>
          <a:srgbClr val="000000"/>
        </a:accent4>
        <a:accent5>
          <a:srgbClr val="C7DCB0"/>
        </a:accent5>
        <a:accent6>
          <a:srgbClr val="327FB0"/>
        </a:accent6>
        <a:hlink>
          <a:srgbClr val="5854A6"/>
        </a:hlink>
        <a:folHlink>
          <a:srgbClr val="40A66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80C32F"/>
        </a:lt1>
        <a:dk2>
          <a:srgbClr val="0F7F0F"/>
        </a:dk2>
        <a:lt2>
          <a:srgbClr val="808080"/>
        </a:lt2>
        <a:accent1>
          <a:srgbClr val="90A65E"/>
        </a:accent1>
        <a:accent2>
          <a:srgbClr val="294AB5"/>
        </a:accent2>
        <a:accent3>
          <a:srgbClr val="C0DEAD"/>
        </a:accent3>
        <a:accent4>
          <a:srgbClr val="000000"/>
        </a:accent4>
        <a:accent5>
          <a:srgbClr val="C6D0B6"/>
        </a:accent5>
        <a:accent6>
          <a:srgbClr val="2442A4"/>
        </a:accent6>
        <a:hlink>
          <a:srgbClr val="3C7472"/>
        </a:hlink>
        <a:folHlink>
          <a:srgbClr val="7228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2_Default Design">
  <a:themeElements>
    <a:clrScheme name="Default Design 1">
      <a:dk1>
        <a:srgbClr val="000000"/>
      </a:dk1>
      <a:lt1>
        <a:srgbClr val="EA8B00"/>
      </a:lt1>
      <a:dk2>
        <a:srgbClr val="C84700"/>
      </a:dk2>
      <a:lt2>
        <a:srgbClr val="808080"/>
      </a:lt2>
      <a:accent1>
        <a:srgbClr val="41ADC3"/>
      </a:accent1>
      <a:accent2>
        <a:srgbClr val="A93561"/>
      </a:accent2>
      <a:accent3>
        <a:srgbClr val="F3C4AA"/>
      </a:accent3>
      <a:accent4>
        <a:srgbClr val="000000"/>
      </a:accent4>
      <a:accent5>
        <a:srgbClr val="B0D3DE"/>
      </a:accent5>
      <a:accent6>
        <a:srgbClr val="992F57"/>
      </a:accent6>
      <a:hlink>
        <a:srgbClr val="5F9E12"/>
      </a:hlink>
      <a:folHlink>
        <a:srgbClr val="3F4B7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EA8B00"/>
        </a:lt1>
        <a:dk2>
          <a:srgbClr val="C84700"/>
        </a:dk2>
        <a:lt2>
          <a:srgbClr val="808080"/>
        </a:lt2>
        <a:accent1>
          <a:srgbClr val="41ADC3"/>
        </a:accent1>
        <a:accent2>
          <a:srgbClr val="A93561"/>
        </a:accent2>
        <a:accent3>
          <a:srgbClr val="F3C4AA"/>
        </a:accent3>
        <a:accent4>
          <a:srgbClr val="000000"/>
        </a:accent4>
        <a:accent5>
          <a:srgbClr val="B0D3DE"/>
        </a:accent5>
        <a:accent6>
          <a:srgbClr val="992F57"/>
        </a:accent6>
        <a:hlink>
          <a:srgbClr val="5F9E12"/>
        </a:hlink>
        <a:folHlink>
          <a:srgbClr val="3F4B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0287CA"/>
        </a:lt1>
        <a:dk2>
          <a:srgbClr val="10599C"/>
        </a:dk2>
        <a:lt2>
          <a:srgbClr val="808080"/>
        </a:lt2>
        <a:accent1>
          <a:srgbClr val="91BF45"/>
        </a:accent1>
        <a:accent2>
          <a:srgbClr val="388DC2"/>
        </a:accent2>
        <a:accent3>
          <a:srgbClr val="AAC3E1"/>
        </a:accent3>
        <a:accent4>
          <a:srgbClr val="000000"/>
        </a:accent4>
        <a:accent5>
          <a:srgbClr val="C7DCB0"/>
        </a:accent5>
        <a:accent6>
          <a:srgbClr val="327FB0"/>
        </a:accent6>
        <a:hlink>
          <a:srgbClr val="5854A6"/>
        </a:hlink>
        <a:folHlink>
          <a:srgbClr val="40A66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80C32F"/>
        </a:lt1>
        <a:dk2>
          <a:srgbClr val="0F7F0F"/>
        </a:dk2>
        <a:lt2>
          <a:srgbClr val="808080"/>
        </a:lt2>
        <a:accent1>
          <a:srgbClr val="90A65E"/>
        </a:accent1>
        <a:accent2>
          <a:srgbClr val="294AB5"/>
        </a:accent2>
        <a:accent3>
          <a:srgbClr val="C0DEAD"/>
        </a:accent3>
        <a:accent4>
          <a:srgbClr val="000000"/>
        </a:accent4>
        <a:accent5>
          <a:srgbClr val="C6D0B6"/>
        </a:accent5>
        <a:accent6>
          <a:srgbClr val="2442A4"/>
        </a:accent6>
        <a:hlink>
          <a:srgbClr val="3C7472"/>
        </a:hlink>
        <a:folHlink>
          <a:srgbClr val="7228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616</TotalTime>
  <Words>5659</Words>
  <Application>Microsoft Office PowerPoint</Application>
  <PresentationFormat>Экран (4:3)</PresentationFormat>
  <Paragraphs>1699</Paragraphs>
  <Slides>47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18</vt:i4>
      </vt:variant>
      <vt:variant>
        <vt:lpstr>Заголовки слайдов</vt:lpstr>
      </vt:variant>
      <vt:variant>
        <vt:i4>47</vt:i4>
      </vt:variant>
    </vt:vector>
  </HeadingPairs>
  <TitlesOfParts>
    <vt:vector size="65" baseType="lpstr">
      <vt:lpstr>Обычная</vt:lpstr>
      <vt:lpstr>Default Design</vt:lpstr>
      <vt:lpstr>1_Default Design</vt:lpstr>
      <vt:lpstr>2_Default Design</vt:lpstr>
      <vt:lpstr>3_Default Design</vt:lpstr>
      <vt:lpstr>6_Default Design</vt:lpstr>
      <vt:lpstr>7_Default Design</vt:lpstr>
      <vt:lpstr>21_Default Design</vt:lpstr>
      <vt:lpstr>22_Default Design</vt:lpstr>
      <vt:lpstr>23_Default Design</vt:lpstr>
      <vt:lpstr>24_Default Design</vt:lpstr>
      <vt:lpstr>25_Default Design</vt:lpstr>
      <vt:lpstr>26_Default Design</vt:lpstr>
      <vt:lpstr>27_Default Design</vt:lpstr>
      <vt:lpstr>28_Default Design</vt:lpstr>
      <vt:lpstr>29_Default Design</vt:lpstr>
      <vt:lpstr>30_Default Design</vt:lpstr>
      <vt:lpstr>32_Default Design</vt:lpstr>
      <vt:lpstr>Форма № 30  Раздел II.  Штаты                    медицинской             организации</vt:lpstr>
      <vt:lpstr>Таблица 1100</vt:lpstr>
      <vt:lpstr>Приказ Минздрава России от 20.12.2012 г. № 1183н «Номенклатура должностей медицинских и фармацевтических работников»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Аккредитация специалистов со средним медицинским и фармацевтическим образованием</vt:lpstr>
      <vt:lpstr>Слайд 18</vt:lpstr>
      <vt:lpstr>Слайд 19</vt:lpstr>
      <vt:lpstr>Слайд 20</vt:lpstr>
      <vt:lpstr>МИНИСТЕРСТВО ЗДРАВООХРАНЕНИЯ РОССИЙСКОЙ ФЕДЕРАЦИИ ПИСЬМО от 8 августа 2019 г. N 16-7/И/2-7280 </vt:lpstr>
      <vt:lpstr>Обратить внимание АНАЛОГИЧНО ПО ОСТАЛЬНЫМ ДОЛЖНОСТЯМ!!!</vt:lpstr>
      <vt:lpstr>Формирование списка сотрудников, имеющих удостоверение об аккредитации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Несколько слов о трудоустройстве студентов.</vt:lpstr>
      <vt:lpstr>Слайд 36</vt:lpstr>
      <vt:lpstr>Слайд 37</vt:lpstr>
      <vt:lpstr>Сверка т.1100 с данными федерального регистра медицинских работников (ФРМР)</vt:lpstr>
      <vt:lpstr>Слайд 39</vt:lpstr>
      <vt:lpstr>Слайд 40</vt:lpstr>
      <vt:lpstr>Слайд 41</vt:lpstr>
      <vt:lpstr>ПРИЛОЖЕНИЯ  К ГОДОВОМУ ОТЧЕТУ ПО КАДРАМ</vt:lpstr>
      <vt:lpstr>ПРИЛОЖЕНИЯ  К ГОДОВОМУ ОТЧЕТУ ПО КАДРАМ</vt:lpstr>
      <vt:lpstr>ПРИЛОЖЕНИЯ  К ГОДОВОМУ ОТЧЕТУ ПО КАДРАМ</vt:lpstr>
      <vt:lpstr>Порядок сдачи годового отчета</vt:lpstr>
      <vt:lpstr>Отдел кадровой политики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Форма № 30  Раздел II.  Штаты                    медицинской            организации</dc:title>
  <dc:creator>User</dc:creator>
  <cp:lastModifiedBy>LeconcevaYN</cp:lastModifiedBy>
  <cp:revision>76</cp:revision>
  <cp:lastPrinted>2017-12-12T17:07:58Z</cp:lastPrinted>
  <dcterms:created xsi:type="dcterms:W3CDTF">2015-12-13T13:29:59Z</dcterms:created>
  <dcterms:modified xsi:type="dcterms:W3CDTF">2019-12-19T02:33:11Z</dcterms:modified>
</cp:coreProperties>
</file>