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4"/>
  </p:notesMasterIdLst>
  <p:sldIdLst>
    <p:sldId id="256" r:id="rId2"/>
    <p:sldId id="257" r:id="rId3"/>
    <p:sldId id="258" r:id="rId4"/>
    <p:sldId id="259" r:id="rId5"/>
    <p:sldId id="324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325" r:id="rId17"/>
    <p:sldId id="270" r:id="rId18"/>
    <p:sldId id="326" r:id="rId19"/>
    <p:sldId id="271" r:id="rId20"/>
    <p:sldId id="327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  <p:sldId id="311" r:id="rId61"/>
    <p:sldId id="312" r:id="rId62"/>
    <p:sldId id="313" r:id="rId63"/>
    <p:sldId id="314" r:id="rId64"/>
    <p:sldId id="315" r:id="rId65"/>
    <p:sldId id="316" r:id="rId66"/>
    <p:sldId id="317" r:id="rId67"/>
    <p:sldId id="318" r:id="rId68"/>
    <p:sldId id="319" r:id="rId69"/>
    <p:sldId id="320" r:id="rId70"/>
    <p:sldId id="321" r:id="rId71"/>
    <p:sldId id="322" r:id="rId72"/>
    <p:sldId id="323" r:id="rId7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40" d="100"/>
          <a:sy n="140" d="100"/>
        </p:scale>
        <p:origin x="-72" y="4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viewProps" Target="viewProps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C3D0FA1-018E-4C18-BEAF-6630B166F7C2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CC300606-FA9D-432F-B203-DAF07BAE60B9}">
      <dgm:prSet phldrT="[Текст]" custT="1"/>
      <dgm:spPr/>
      <dgm:t>
        <a:bodyPr/>
        <a:lstStyle/>
        <a:p>
          <a:r>
            <a:rPr lang="ru-RU" sz="1200" b="1" dirty="0"/>
            <a:t>Кодирование </a:t>
          </a:r>
          <a:r>
            <a:rPr lang="ru-RU" sz="1200" b="1" dirty="0" smtClean="0"/>
            <a:t>ишемических болезней сердца при летальном исходе</a:t>
          </a:r>
          <a:endParaRPr lang="ru-RU" sz="1200" b="1" dirty="0"/>
        </a:p>
      </dgm:t>
    </dgm:pt>
    <dgm:pt modelId="{34563D4C-722B-478B-8F47-0EC3BA7850F6}" type="parTrans" cxnId="{7CE5999C-F4F6-41DC-AE47-7D0A268B4AC9}">
      <dgm:prSet/>
      <dgm:spPr/>
      <dgm:t>
        <a:bodyPr/>
        <a:lstStyle/>
        <a:p>
          <a:endParaRPr lang="ru-RU"/>
        </a:p>
      </dgm:t>
    </dgm:pt>
    <dgm:pt modelId="{072C646E-748C-4583-B63B-168837CC9CD7}" type="sibTrans" cxnId="{7CE5999C-F4F6-41DC-AE47-7D0A268B4AC9}">
      <dgm:prSet/>
      <dgm:spPr/>
      <dgm:t>
        <a:bodyPr/>
        <a:lstStyle/>
        <a:p>
          <a:endParaRPr lang="ru-RU"/>
        </a:p>
      </dgm:t>
    </dgm:pt>
    <dgm:pt modelId="{7778A0A9-66BE-4147-8A19-CA077B932FCD}">
      <dgm:prSet phldrT="[Текст]" custT="1"/>
      <dgm:spPr/>
      <dgm:t>
        <a:bodyPr/>
        <a:lstStyle/>
        <a:p>
          <a:r>
            <a:rPr lang="ru-RU" sz="1200" b="1" dirty="0"/>
            <a:t>Стенокардия</a:t>
          </a:r>
        </a:p>
      </dgm:t>
    </dgm:pt>
    <dgm:pt modelId="{78D9D2CA-3C94-492D-A72E-A3886029A37A}" type="parTrans" cxnId="{78A3DD51-FCDF-4BDF-A342-82E20EB188E1}">
      <dgm:prSet/>
      <dgm:spPr/>
      <dgm:t>
        <a:bodyPr/>
        <a:lstStyle/>
        <a:p>
          <a:endParaRPr lang="ru-RU"/>
        </a:p>
      </dgm:t>
    </dgm:pt>
    <dgm:pt modelId="{0625833A-63F3-4F07-A8D2-EDF96C742B0E}" type="sibTrans" cxnId="{78A3DD51-FCDF-4BDF-A342-82E20EB188E1}">
      <dgm:prSet/>
      <dgm:spPr/>
      <dgm:t>
        <a:bodyPr/>
        <a:lstStyle/>
        <a:p>
          <a:endParaRPr lang="ru-RU"/>
        </a:p>
      </dgm:t>
    </dgm:pt>
    <dgm:pt modelId="{33404439-5EA8-4FCB-BEBF-A58D0E2E6A3A}">
      <dgm:prSet phldrT="[Текст]" custT="1"/>
      <dgm:spPr/>
      <dgm:t>
        <a:bodyPr/>
        <a:lstStyle/>
        <a:p>
          <a:r>
            <a:rPr lang="ru-RU" sz="1100" b="1" dirty="0"/>
            <a:t>Летальные исходы независимо от срока от начала заболевания </a:t>
          </a:r>
          <a:r>
            <a:rPr lang="en-US" sz="1100" b="1" dirty="0"/>
            <a:t>I25</a:t>
          </a:r>
          <a:endParaRPr lang="ru-RU" sz="1100" b="1" dirty="0"/>
        </a:p>
      </dgm:t>
    </dgm:pt>
    <dgm:pt modelId="{5A507E0C-7D5E-4863-BB20-7D7B3A37B12C}" type="parTrans" cxnId="{DCC9B836-2D72-4134-9909-8563658114C7}">
      <dgm:prSet/>
      <dgm:spPr/>
      <dgm:t>
        <a:bodyPr/>
        <a:lstStyle/>
        <a:p>
          <a:endParaRPr lang="ru-RU"/>
        </a:p>
      </dgm:t>
    </dgm:pt>
    <dgm:pt modelId="{7E262B77-C993-4DCA-A2F0-DBDDE41500CC}" type="sibTrans" cxnId="{DCC9B836-2D72-4134-9909-8563658114C7}">
      <dgm:prSet/>
      <dgm:spPr/>
      <dgm:t>
        <a:bodyPr/>
        <a:lstStyle/>
        <a:p>
          <a:endParaRPr lang="ru-RU"/>
        </a:p>
      </dgm:t>
    </dgm:pt>
    <dgm:pt modelId="{EDD6FC41-98CE-4651-9067-D6B97CF71EC3}">
      <dgm:prSet phldrT="[Текст]" custT="1"/>
      <dgm:spPr/>
      <dgm:t>
        <a:bodyPr/>
        <a:lstStyle/>
        <a:p>
          <a:r>
            <a:rPr lang="ru-RU" sz="1200" b="1" dirty="0"/>
            <a:t>До 28 дней от начала возникновения ИМ или в пределах эпизода оказания </a:t>
          </a:r>
          <a:r>
            <a:rPr lang="ru-RU" sz="1200" b="1" dirty="0" err="1"/>
            <a:t>мед.помощи</a:t>
          </a:r>
          <a:r>
            <a:rPr lang="ru-RU" sz="1200" b="1" dirty="0"/>
            <a:t> </a:t>
          </a:r>
          <a:r>
            <a:rPr lang="en-US" sz="1200" b="1" dirty="0" smtClean="0"/>
            <a:t>I</a:t>
          </a:r>
          <a:r>
            <a:rPr lang="ru-RU" sz="1200" b="1" dirty="0" smtClean="0"/>
            <a:t>21-</a:t>
          </a:r>
          <a:r>
            <a:rPr lang="en-US" sz="1200" b="1" dirty="0" smtClean="0"/>
            <a:t>I22</a:t>
          </a:r>
          <a:endParaRPr lang="ru-RU" sz="1200" b="1" dirty="0"/>
        </a:p>
      </dgm:t>
    </dgm:pt>
    <dgm:pt modelId="{33D82342-F19A-407D-B6BB-40875ABB3E0F}" type="parTrans" cxnId="{B734B984-514B-4C57-96B7-4FB68BFD16F2}">
      <dgm:prSet/>
      <dgm:spPr/>
      <dgm:t>
        <a:bodyPr/>
        <a:lstStyle/>
        <a:p>
          <a:endParaRPr lang="ru-RU"/>
        </a:p>
      </dgm:t>
    </dgm:pt>
    <dgm:pt modelId="{5404AC3F-B15B-43FC-BCC4-24958A92D0A7}" type="sibTrans" cxnId="{B734B984-514B-4C57-96B7-4FB68BFD16F2}">
      <dgm:prSet/>
      <dgm:spPr/>
      <dgm:t>
        <a:bodyPr/>
        <a:lstStyle/>
        <a:p>
          <a:endParaRPr lang="ru-RU"/>
        </a:p>
      </dgm:t>
    </dgm:pt>
    <dgm:pt modelId="{CEB0C14A-0D0F-4BA4-94AA-973937DAB467}">
      <dgm:prSet phldrT="[Текст]" custT="1"/>
      <dgm:spPr/>
      <dgm:t>
        <a:bodyPr/>
        <a:lstStyle/>
        <a:p>
          <a:r>
            <a:rPr lang="ru-RU" sz="1200" b="1" dirty="0"/>
            <a:t>Инфаркт </a:t>
          </a:r>
        </a:p>
        <a:p>
          <a:r>
            <a:rPr lang="ru-RU" sz="1200" b="1" dirty="0"/>
            <a:t>миокарда</a:t>
          </a:r>
        </a:p>
        <a:p>
          <a:endParaRPr lang="ru-RU" sz="1200" b="1" dirty="0"/>
        </a:p>
      </dgm:t>
    </dgm:pt>
    <dgm:pt modelId="{350FB3C9-32D8-47F1-9549-FB6C6CD4D425}" type="sibTrans" cxnId="{A3C4B0A2-E476-40A4-9C2E-0B04BAF87619}">
      <dgm:prSet/>
      <dgm:spPr/>
      <dgm:t>
        <a:bodyPr/>
        <a:lstStyle/>
        <a:p>
          <a:endParaRPr lang="ru-RU"/>
        </a:p>
      </dgm:t>
    </dgm:pt>
    <dgm:pt modelId="{7307386F-D087-49FE-A766-A62AF14BC4B5}" type="parTrans" cxnId="{A3C4B0A2-E476-40A4-9C2E-0B04BAF87619}">
      <dgm:prSet/>
      <dgm:spPr/>
      <dgm:t>
        <a:bodyPr/>
        <a:lstStyle/>
        <a:p>
          <a:endParaRPr lang="ru-RU"/>
        </a:p>
      </dgm:t>
    </dgm:pt>
    <dgm:pt modelId="{26770F27-D25A-4C87-8B3D-883029D876B1}">
      <dgm:prSet phldrT="[Текст]"/>
      <dgm:spPr/>
      <dgm:t>
        <a:bodyPr/>
        <a:lstStyle/>
        <a:p>
          <a:r>
            <a:rPr lang="en-US" b="1" dirty="0"/>
            <a:t> </a:t>
          </a:r>
          <a:r>
            <a:rPr lang="ru-RU" b="1" dirty="0"/>
            <a:t>После 28 дней от начала возникновения ИМ </a:t>
          </a:r>
          <a:r>
            <a:rPr lang="en-US" b="1" dirty="0"/>
            <a:t>I25.8</a:t>
          </a:r>
          <a:endParaRPr lang="ru-RU" dirty="0"/>
        </a:p>
      </dgm:t>
    </dgm:pt>
    <dgm:pt modelId="{A74DA71A-EEEE-4528-9F35-5541776675E3}" type="parTrans" cxnId="{6FEB951B-CAD8-4550-BE0F-DB39DCD1E729}">
      <dgm:prSet/>
      <dgm:spPr/>
      <dgm:t>
        <a:bodyPr/>
        <a:lstStyle/>
        <a:p>
          <a:endParaRPr lang="ru-RU"/>
        </a:p>
      </dgm:t>
    </dgm:pt>
    <dgm:pt modelId="{3A083015-5D87-48A2-BEE3-7990B593684A}" type="sibTrans" cxnId="{6FEB951B-CAD8-4550-BE0F-DB39DCD1E729}">
      <dgm:prSet/>
      <dgm:spPr/>
      <dgm:t>
        <a:bodyPr/>
        <a:lstStyle/>
        <a:p>
          <a:endParaRPr lang="ru-RU"/>
        </a:p>
      </dgm:t>
    </dgm:pt>
    <dgm:pt modelId="{E23FEC34-BD82-4D11-994C-E88BA1165DB2}" type="pres">
      <dgm:prSet presAssocID="{CC3D0FA1-018E-4C18-BEAF-6630B166F7C2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402A4D99-5EA6-4FEE-8DED-E8FE0EB4B8E7}" type="pres">
      <dgm:prSet presAssocID="{CC300606-FA9D-432F-B203-DAF07BAE60B9}" presName="hierRoot1" presStyleCnt="0"/>
      <dgm:spPr/>
    </dgm:pt>
    <dgm:pt modelId="{17B74649-6581-4BE8-9688-26EBEE37468C}" type="pres">
      <dgm:prSet presAssocID="{CC300606-FA9D-432F-B203-DAF07BAE60B9}" presName="composite" presStyleCnt="0"/>
      <dgm:spPr/>
    </dgm:pt>
    <dgm:pt modelId="{28E6338F-13B9-4E2D-B0DE-64A9F7B8126E}" type="pres">
      <dgm:prSet presAssocID="{CC300606-FA9D-432F-B203-DAF07BAE60B9}" presName="background" presStyleLbl="node0" presStyleIdx="0" presStyleCnt="1"/>
      <dgm:spPr/>
    </dgm:pt>
    <dgm:pt modelId="{62BAC052-F4BE-4D91-9528-FAB088B28387}" type="pres">
      <dgm:prSet presAssocID="{CC300606-FA9D-432F-B203-DAF07BAE60B9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C3F35632-D0B5-4A28-B7FE-612483108208}" type="pres">
      <dgm:prSet presAssocID="{CC300606-FA9D-432F-B203-DAF07BAE60B9}" presName="hierChild2" presStyleCnt="0"/>
      <dgm:spPr/>
    </dgm:pt>
    <dgm:pt modelId="{F6C93425-7DD6-4FBB-94FB-39E318595AF9}" type="pres">
      <dgm:prSet presAssocID="{78D9D2CA-3C94-492D-A72E-A3886029A37A}" presName="Name10" presStyleLbl="parChTrans1D2" presStyleIdx="0" presStyleCnt="2"/>
      <dgm:spPr/>
      <dgm:t>
        <a:bodyPr/>
        <a:lstStyle/>
        <a:p>
          <a:endParaRPr lang="ru-RU"/>
        </a:p>
      </dgm:t>
    </dgm:pt>
    <dgm:pt modelId="{A964B325-F3A5-4466-AC6B-0A3BC5560B24}" type="pres">
      <dgm:prSet presAssocID="{7778A0A9-66BE-4147-8A19-CA077B932FCD}" presName="hierRoot2" presStyleCnt="0"/>
      <dgm:spPr/>
    </dgm:pt>
    <dgm:pt modelId="{E2D2A07C-4DE7-41AD-AC2B-98B5922A397F}" type="pres">
      <dgm:prSet presAssocID="{7778A0A9-66BE-4147-8A19-CA077B932FCD}" presName="composite2" presStyleCnt="0"/>
      <dgm:spPr/>
    </dgm:pt>
    <dgm:pt modelId="{9DD48227-454E-48AC-81D0-D9EEEFF7BA66}" type="pres">
      <dgm:prSet presAssocID="{7778A0A9-66BE-4147-8A19-CA077B932FCD}" presName="background2" presStyleLbl="node2" presStyleIdx="0" presStyleCnt="2"/>
      <dgm:spPr/>
    </dgm:pt>
    <dgm:pt modelId="{89E27E54-BC8B-487B-A9A1-1430E245003C}" type="pres">
      <dgm:prSet presAssocID="{7778A0A9-66BE-4147-8A19-CA077B932FCD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8B6C881B-6B53-4AF3-935E-5DD023DBAA4C}" type="pres">
      <dgm:prSet presAssocID="{7778A0A9-66BE-4147-8A19-CA077B932FCD}" presName="hierChild3" presStyleCnt="0"/>
      <dgm:spPr/>
    </dgm:pt>
    <dgm:pt modelId="{DDDA2579-6E3F-4DE7-9BD5-FD48AB5468FF}" type="pres">
      <dgm:prSet presAssocID="{5A507E0C-7D5E-4863-BB20-7D7B3A37B12C}" presName="Name17" presStyleLbl="parChTrans1D3" presStyleIdx="0" presStyleCnt="2"/>
      <dgm:spPr/>
      <dgm:t>
        <a:bodyPr/>
        <a:lstStyle/>
        <a:p>
          <a:endParaRPr lang="ru-RU"/>
        </a:p>
      </dgm:t>
    </dgm:pt>
    <dgm:pt modelId="{9E9F23A0-C66C-46D7-977C-F0A9D7F9CB2A}" type="pres">
      <dgm:prSet presAssocID="{33404439-5EA8-4FCB-BEBF-A58D0E2E6A3A}" presName="hierRoot3" presStyleCnt="0"/>
      <dgm:spPr/>
    </dgm:pt>
    <dgm:pt modelId="{1F76C3C8-92CC-488B-A4CC-7E387F572205}" type="pres">
      <dgm:prSet presAssocID="{33404439-5EA8-4FCB-BEBF-A58D0E2E6A3A}" presName="composite3" presStyleCnt="0"/>
      <dgm:spPr/>
    </dgm:pt>
    <dgm:pt modelId="{8A948525-B150-49FA-92C1-E8EAE077BFE5}" type="pres">
      <dgm:prSet presAssocID="{33404439-5EA8-4FCB-BEBF-A58D0E2E6A3A}" presName="background3" presStyleLbl="node3" presStyleIdx="0" presStyleCnt="2"/>
      <dgm:spPr/>
    </dgm:pt>
    <dgm:pt modelId="{348374C3-46AC-496C-A350-35ED54B41B65}" type="pres">
      <dgm:prSet presAssocID="{33404439-5EA8-4FCB-BEBF-A58D0E2E6A3A}" presName="text3" presStyleLbl="fgAcc3" presStyleIdx="0" presStyleCnt="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3A06EEE1-EB70-42D6-8228-206AE69A17AF}" type="pres">
      <dgm:prSet presAssocID="{33404439-5EA8-4FCB-BEBF-A58D0E2E6A3A}" presName="hierChild4" presStyleCnt="0"/>
      <dgm:spPr/>
    </dgm:pt>
    <dgm:pt modelId="{86E58E4F-738C-4A86-BF62-9F8203295BF5}" type="pres">
      <dgm:prSet presAssocID="{7307386F-D087-49FE-A766-A62AF14BC4B5}" presName="Name10" presStyleLbl="parChTrans1D2" presStyleIdx="1" presStyleCnt="2"/>
      <dgm:spPr/>
      <dgm:t>
        <a:bodyPr/>
        <a:lstStyle/>
        <a:p>
          <a:endParaRPr lang="ru-RU"/>
        </a:p>
      </dgm:t>
    </dgm:pt>
    <dgm:pt modelId="{A7A046C2-4976-454B-AF1A-DF11E786B85C}" type="pres">
      <dgm:prSet presAssocID="{CEB0C14A-0D0F-4BA4-94AA-973937DAB467}" presName="hierRoot2" presStyleCnt="0"/>
      <dgm:spPr/>
    </dgm:pt>
    <dgm:pt modelId="{D897F785-6290-42F6-B9F7-20D64E439799}" type="pres">
      <dgm:prSet presAssocID="{CEB0C14A-0D0F-4BA4-94AA-973937DAB467}" presName="composite2" presStyleCnt="0"/>
      <dgm:spPr/>
    </dgm:pt>
    <dgm:pt modelId="{2E41C3FF-2BA6-4A11-AC78-BBD2CF696889}" type="pres">
      <dgm:prSet presAssocID="{CEB0C14A-0D0F-4BA4-94AA-973937DAB467}" presName="background2" presStyleLbl="node2" presStyleIdx="1" presStyleCnt="2"/>
      <dgm:spPr/>
    </dgm:pt>
    <dgm:pt modelId="{5361A5F1-0764-40C6-A22B-F1DBBEA0104D}" type="pres">
      <dgm:prSet presAssocID="{CEB0C14A-0D0F-4BA4-94AA-973937DAB467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BE5CF9E4-69BE-4053-9434-98AE430333C6}" type="pres">
      <dgm:prSet presAssocID="{CEB0C14A-0D0F-4BA4-94AA-973937DAB467}" presName="hierChild3" presStyleCnt="0"/>
      <dgm:spPr/>
    </dgm:pt>
    <dgm:pt modelId="{65A47F92-B130-4F99-8E0B-2D7B53C4E8ED}" type="pres">
      <dgm:prSet presAssocID="{33D82342-F19A-407D-B6BB-40875ABB3E0F}" presName="Name17" presStyleLbl="parChTrans1D3" presStyleIdx="1" presStyleCnt="2"/>
      <dgm:spPr/>
      <dgm:t>
        <a:bodyPr/>
        <a:lstStyle/>
        <a:p>
          <a:endParaRPr lang="ru-RU"/>
        </a:p>
      </dgm:t>
    </dgm:pt>
    <dgm:pt modelId="{6F9E6C77-63FE-42F0-8976-BF222161B116}" type="pres">
      <dgm:prSet presAssocID="{EDD6FC41-98CE-4651-9067-D6B97CF71EC3}" presName="hierRoot3" presStyleCnt="0"/>
      <dgm:spPr/>
    </dgm:pt>
    <dgm:pt modelId="{71AF960A-798E-46AB-9F21-0BBCE27341E9}" type="pres">
      <dgm:prSet presAssocID="{EDD6FC41-98CE-4651-9067-D6B97CF71EC3}" presName="composite3" presStyleCnt="0"/>
      <dgm:spPr/>
    </dgm:pt>
    <dgm:pt modelId="{25DE99AE-D6B1-4EE3-85A0-08150FE67569}" type="pres">
      <dgm:prSet presAssocID="{EDD6FC41-98CE-4651-9067-D6B97CF71EC3}" presName="background3" presStyleLbl="node3" presStyleIdx="1" presStyleCnt="2"/>
      <dgm:spPr/>
    </dgm:pt>
    <dgm:pt modelId="{2E6F03BF-4F5E-4640-A04A-5637B1C926A2}" type="pres">
      <dgm:prSet presAssocID="{EDD6FC41-98CE-4651-9067-D6B97CF71EC3}" presName="text3" presStyleLbl="fgAcc3" presStyleIdx="1" presStyleCnt="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5A428845-F4BA-44EB-A082-5DFE50B0430B}" type="pres">
      <dgm:prSet presAssocID="{EDD6FC41-98CE-4651-9067-D6B97CF71EC3}" presName="hierChild4" presStyleCnt="0"/>
      <dgm:spPr/>
    </dgm:pt>
    <dgm:pt modelId="{549E793B-FEE6-4637-88AB-7637629CD83E}" type="pres">
      <dgm:prSet presAssocID="{A74DA71A-EEEE-4528-9F35-5541776675E3}" presName="Name23" presStyleLbl="parChTrans1D4" presStyleIdx="0" presStyleCnt="1"/>
      <dgm:spPr/>
      <dgm:t>
        <a:bodyPr/>
        <a:lstStyle/>
        <a:p>
          <a:endParaRPr lang="ru-RU"/>
        </a:p>
      </dgm:t>
    </dgm:pt>
    <dgm:pt modelId="{DBAF9247-1ACB-4B50-A279-2F5FBCAB659D}" type="pres">
      <dgm:prSet presAssocID="{26770F27-D25A-4C87-8B3D-883029D876B1}" presName="hierRoot4" presStyleCnt="0"/>
      <dgm:spPr/>
    </dgm:pt>
    <dgm:pt modelId="{5AD5B22D-41DE-43BD-87C5-0CEA8F08E306}" type="pres">
      <dgm:prSet presAssocID="{26770F27-D25A-4C87-8B3D-883029D876B1}" presName="composite4" presStyleCnt="0"/>
      <dgm:spPr/>
    </dgm:pt>
    <dgm:pt modelId="{0CEB7C9B-FF90-4B80-B010-8E8F4077B5D2}" type="pres">
      <dgm:prSet presAssocID="{26770F27-D25A-4C87-8B3D-883029D876B1}" presName="background4" presStyleLbl="node4" presStyleIdx="0" presStyleCnt="1"/>
      <dgm:spPr/>
    </dgm:pt>
    <dgm:pt modelId="{F1F68291-5A6A-4DF9-81A7-2F1FB3432B1B}" type="pres">
      <dgm:prSet presAssocID="{26770F27-D25A-4C87-8B3D-883029D876B1}" presName="text4" presStyleLbl="fgAcc4" presStyleIdx="0" presStyleCnt="1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534CDAA9-148B-481C-B520-34716DE629E5}" type="pres">
      <dgm:prSet presAssocID="{26770F27-D25A-4C87-8B3D-883029D876B1}" presName="hierChild5" presStyleCnt="0"/>
      <dgm:spPr/>
    </dgm:pt>
  </dgm:ptLst>
  <dgm:cxnLst>
    <dgm:cxn modelId="{B53143FA-E5CE-481F-B690-BCE9E8039E81}" type="presOf" srcId="{A74DA71A-EEEE-4528-9F35-5541776675E3}" destId="{549E793B-FEE6-4637-88AB-7637629CD83E}" srcOrd="0" destOrd="0" presId="urn:microsoft.com/office/officeart/2005/8/layout/hierarchy1"/>
    <dgm:cxn modelId="{C2F3E410-9B37-4606-B450-81D31C1B3C17}" type="presOf" srcId="{CC3D0FA1-018E-4C18-BEAF-6630B166F7C2}" destId="{E23FEC34-BD82-4D11-994C-E88BA1165DB2}" srcOrd="0" destOrd="0" presId="urn:microsoft.com/office/officeart/2005/8/layout/hierarchy1"/>
    <dgm:cxn modelId="{BC8782DE-5792-41B1-99B4-F5E6F960B8A7}" type="presOf" srcId="{7778A0A9-66BE-4147-8A19-CA077B932FCD}" destId="{89E27E54-BC8B-487B-A9A1-1430E245003C}" srcOrd="0" destOrd="0" presId="urn:microsoft.com/office/officeart/2005/8/layout/hierarchy1"/>
    <dgm:cxn modelId="{D5CDD496-8AC2-49FF-A502-1340F653058B}" type="presOf" srcId="{EDD6FC41-98CE-4651-9067-D6B97CF71EC3}" destId="{2E6F03BF-4F5E-4640-A04A-5637B1C926A2}" srcOrd="0" destOrd="0" presId="urn:microsoft.com/office/officeart/2005/8/layout/hierarchy1"/>
    <dgm:cxn modelId="{6FEB951B-CAD8-4550-BE0F-DB39DCD1E729}" srcId="{EDD6FC41-98CE-4651-9067-D6B97CF71EC3}" destId="{26770F27-D25A-4C87-8B3D-883029D876B1}" srcOrd="0" destOrd="0" parTransId="{A74DA71A-EEEE-4528-9F35-5541776675E3}" sibTransId="{3A083015-5D87-48A2-BEE3-7990B593684A}"/>
    <dgm:cxn modelId="{A3C4B0A2-E476-40A4-9C2E-0B04BAF87619}" srcId="{CC300606-FA9D-432F-B203-DAF07BAE60B9}" destId="{CEB0C14A-0D0F-4BA4-94AA-973937DAB467}" srcOrd="1" destOrd="0" parTransId="{7307386F-D087-49FE-A766-A62AF14BC4B5}" sibTransId="{350FB3C9-32D8-47F1-9549-FB6C6CD4D425}"/>
    <dgm:cxn modelId="{DCC9B836-2D72-4134-9909-8563658114C7}" srcId="{7778A0A9-66BE-4147-8A19-CA077B932FCD}" destId="{33404439-5EA8-4FCB-BEBF-A58D0E2E6A3A}" srcOrd="0" destOrd="0" parTransId="{5A507E0C-7D5E-4863-BB20-7D7B3A37B12C}" sibTransId="{7E262B77-C993-4DCA-A2F0-DBDDE41500CC}"/>
    <dgm:cxn modelId="{D94168AB-262D-45CF-94E2-275629CE92CC}" type="presOf" srcId="{7307386F-D087-49FE-A766-A62AF14BC4B5}" destId="{86E58E4F-738C-4A86-BF62-9F8203295BF5}" srcOrd="0" destOrd="0" presId="urn:microsoft.com/office/officeart/2005/8/layout/hierarchy1"/>
    <dgm:cxn modelId="{583716D3-1D16-401C-B9A3-3782B5FCE2BF}" type="presOf" srcId="{CC300606-FA9D-432F-B203-DAF07BAE60B9}" destId="{62BAC052-F4BE-4D91-9528-FAB088B28387}" srcOrd="0" destOrd="0" presId="urn:microsoft.com/office/officeart/2005/8/layout/hierarchy1"/>
    <dgm:cxn modelId="{B734B984-514B-4C57-96B7-4FB68BFD16F2}" srcId="{CEB0C14A-0D0F-4BA4-94AA-973937DAB467}" destId="{EDD6FC41-98CE-4651-9067-D6B97CF71EC3}" srcOrd="0" destOrd="0" parTransId="{33D82342-F19A-407D-B6BB-40875ABB3E0F}" sibTransId="{5404AC3F-B15B-43FC-BCC4-24958A92D0A7}"/>
    <dgm:cxn modelId="{8C3CA346-46D3-44ED-AA9E-7709F8305CFD}" type="presOf" srcId="{5A507E0C-7D5E-4863-BB20-7D7B3A37B12C}" destId="{DDDA2579-6E3F-4DE7-9BD5-FD48AB5468FF}" srcOrd="0" destOrd="0" presId="urn:microsoft.com/office/officeart/2005/8/layout/hierarchy1"/>
    <dgm:cxn modelId="{B030664C-DB85-4DEB-A205-15C02139D6CD}" type="presOf" srcId="{33404439-5EA8-4FCB-BEBF-A58D0E2E6A3A}" destId="{348374C3-46AC-496C-A350-35ED54B41B65}" srcOrd="0" destOrd="0" presId="urn:microsoft.com/office/officeart/2005/8/layout/hierarchy1"/>
    <dgm:cxn modelId="{410C8E05-8491-4A24-82EA-F3FA804001C2}" type="presOf" srcId="{78D9D2CA-3C94-492D-A72E-A3886029A37A}" destId="{F6C93425-7DD6-4FBB-94FB-39E318595AF9}" srcOrd="0" destOrd="0" presId="urn:microsoft.com/office/officeart/2005/8/layout/hierarchy1"/>
    <dgm:cxn modelId="{CC0FDFF3-A2BA-4BEA-87A6-688DD856FBC5}" type="presOf" srcId="{33D82342-F19A-407D-B6BB-40875ABB3E0F}" destId="{65A47F92-B130-4F99-8E0B-2D7B53C4E8ED}" srcOrd="0" destOrd="0" presId="urn:microsoft.com/office/officeart/2005/8/layout/hierarchy1"/>
    <dgm:cxn modelId="{7CE5999C-F4F6-41DC-AE47-7D0A268B4AC9}" srcId="{CC3D0FA1-018E-4C18-BEAF-6630B166F7C2}" destId="{CC300606-FA9D-432F-B203-DAF07BAE60B9}" srcOrd="0" destOrd="0" parTransId="{34563D4C-722B-478B-8F47-0EC3BA7850F6}" sibTransId="{072C646E-748C-4583-B63B-168837CC9CD7}"/>
    <dgm:cxn modelId="{78A3DD51-FCDF-4BDF-A342-82E20EB188E1}" srcId="{CC300606-FA9D-432F-B203-DAF07BAE60B9}" destId="{7778A0A9-66BE-4147-8A19-CA077B932FCD}" srcOrd="0" destOrd="0" parTransId="{78D9D2CA-3C94-492D-A72E-A3886029A37A}" sibTransId="{0625833A-63F3-4F07-A8D2-EDF96C742B0E}"/>
    <dgm:cxn modelId="{35F2916F-7D52-4ED8-BFBD-41CCDB62BFBD}" type="presOf" srcId="{26770F27-D25A-4C87-8B3D-883029D876B1}" destId="{F1F68291-5A6A-4DF9-81A7-2F1FB3432B1B}" srcOrd="0" destOrd="0" presId="urn:microsoft.com/office/officeart/2005/8/layout/hierarchy1"/>
    <dgm:cxn modelId="{E38CCCDA-B718-4160-B660-42C506FF9538}" type="presOf" srcId="{CEB0C14A-0D0F-4BA4-94AA-973937DAB467}" destId="{5361A5F1-0764-40C6-A22B-F1DBBEA0104D}" srcOrd="0" destOrd="0" presId="urn:microsoft.com/office/officeart/2005/8/layout/hierarchy1"/>
    <dgm:cxn modelId="{5FBAAFDA-928D-4AFF-846D-32E6D816521B}" type="presParOf" srcId="{E23FEC34-BD82-4D11-994C-E88BA1165DB2}" destId="{402A4D99-5EA6-4FEE-8DED-E8FE0EB4B8E7}" srcOrd="0" destOrd="0" presId="urn:microsoft.com/office/officeart/2005/8/layout/hierarchy1"/>
    <dgm:cxn modelId="{868CABCD-2B2C-441B-9E7E-34FEDEF0B86D}" type="presParOf" srcId="{402A4D99-5EA6-4FEE-8DED-E8FE0EB4B8E7}" destId="{17B74649-6581-4BE8-9688-26EBEE37468C}" srcOrd="0" destOrd="0" presId="urn:microsoft.com/office/officeart/2005/8/layout/hierarchy1"/>
    <dgm:cxn modelId="{5CD374C7-6820-49B8-B294-996518EB7851}" type="presParOf" srcId="{17B74649-6581-4BE8-9688-26EBEE37468C}" destId="{28E6338F-13B9-4E2D-B0DE-64A9F7B8126E}" srcOrd="0" destOrd="0" presId="urn:microsoft.com/office/officeart/2005/8/layout/hierarchy1"/>
    <dgm:cxn modelId="{DDCD8DFE-F7D2-45B1-9DC2-9F1ECCCCC478}" type="presParOf" srcId="{17B74649-6581-4BE8-9688-26EBEE37468C}" destId="{62BAC052-F4BE-4D91-9528-FAB088B28387}" srcOrd="1" destOrd="0" presId="urn:microsoft.com/office/officeart/2005/8/layout/hierarchy1"/>
    <dgm:cxn modelId="{CADFF3B1-0248-4F63-BF14-131EABB6B5B3}" type="presParOf" srcId="{402A4D99-5EA6-4FEE-8DED-E8FE0EB4B8E7}" destId="{C3F35632-D0B5-4A28-B7FE-612483108208}" srcOrd="1" destOrd="0" presId="urn:microsoft.com/office/officeart/2005/8/layout/hierarchy1"/>
    <dgm:cxn modelId="{9A999106-872A-4C87-A96C-DD62A23C0342}" type="presParOf" srcId="{C3F35632-D0B5-4A28-B7FE-612483108208}" destId="{F6C93425-7DD6-4FBB-94FB-39E318595AF9}" srcOrd="0" destOrd="0" presId="urn:microsoft.com/office/officeart/2005/8/layout/hierarchy1"/>
    <dgm:cxn modelId="{E0A70B08-4A7B-4F05-B83B-94AA21DDD66B}" type="presParOf" srcId="{C3F35632-D0B5-4A28-B7FE-612483108208}" destId="{A964B325-F3A5-4466-AC6B-0A3BC5560B24}" srcOrd="1" destOrd="0" presId="urn:microsoft.com/office/officeart/2005/8/layout/hierarchy1"/>
    <dgm:cxn modelId="{54F6F65C-8B5B-4FC5-B02E-292131966BC5}" type="presParOf" srcId="{A964B325-F3A5-4466-AC6B-0A3BC5560B24}" destId="{E2D2A07C-4DE7-41AD-AC2B-98B5922A397F}" srcOrd="0" destOrd="0" presId="urn:microsoft.com/office/officeart/2005/8/layout/hierarchy1"/>
    <dgm:cxn modelId="{62332A23-87C4-4DA6-B3A2-F0C314520592}" type="presParOf" srcId="{E2D2A07C-4DE7-41AD-AC2B-98B5922A397F}" destId="{9DD48227-454E-48AC-81D0-D9EEEFF7BA66}" srcOrd="0" destOrd="0" presId="urn:microsoft.com/office/officeart/2005/8/layout/hierarchy1"/>
    <dgm:cxn modelId="{20E06E98-3A7A-476C-A748-AFDED437860B}" type="presParOf" srcId="{E2D2A07C-4DE7-41AD-AC2B-98B5922A397F}" destId="{89E27E54-BC8B-487B-A9A1-1430E245003C}" srcOrd="1" destOrd="0" presId="urn:microsoft.com/office/officeart/2005/8/layout/hierarchy1"/>
    <dgm:cxn modelId="{2B5D2810-9289-4666-A3D9-8999507D2FE7}" type="presParOf" srcId="{A964B325-F3A5-4466-AC6B-0A3BC5560B24}" destId="{8B6C881B-6B53-4AF3-935E-5DD023DBAA4C}" srcOrd="1" destOrd="0" presId="urn:microsoft.com/office/officeart/2005/8/layout/hierarchy1"/>
    <dgm:cxn modelId="{400CC174-73F7-4D27-B47E-98C8E70A77E7}" type="presParOf" srcId="{8B6C881B-6B53-4AF3-935E-5DD023DBAA4C}" destId="{DDDA2579-6E3F-4DE7-9BD5-FD48AB5468FF}" srcOrd="0" destOrd="0" presId="urn:microsoft.com/office/officeart/2005/8/layout/hierarchy1"/>
    <dgm:cxn modelId="{7BAFAC8F-65C1-4531-B5B4-8978E9AD57E0}" type="presParOf" srcId="{8B6C881B-6B53-4AF3-935E-5DD023DBAA4C}" destId="{9E9F23A0-C66C-46D7-977C-F0A9D7F9CB2A}" srcOrd="1" destOrd="0" presId="urn:microsoft.com/office/officeart/2005/8/layout/hierarchy1"/>
    <dgm:cxn modelId="{3044C00C-DB2E-40F5-A249-7B8468979765}" type="presParOf" srcId="{9E9F23A0-C66C-46D7-977C-F0A9D7F9CB2A}" destId="{1F76C3C8-92CC-488B-A4CC-7E387F572205}" srcOrd="0" destOrd="0" presId="urn:microsoft.com/office/officeart/2005/8/layout/hierarchy1"/>
    <dgm:cxn modelId="{12007DC2-0301-4468-8E55-674E224B7E04}" type="presParOf" srcId="{1F76C3C8-92CC-488B-A4CC-7E387F572205}" destId="{8A948525-B150-49FA-92C1-E8EAE077BFE5}" srcOrd="0" destOrd="0" presId="urn:microsoft.com/office/officeart/2005/8/layout/hierarchy1"/>
    <dgm:cxn modelId="{8FC6DE00-E96E-4B23-A73E-8DD9BECC225A}" type="presParOf" srcId="{1F76C3C8-92CC-488B-A4CC-7E387F572205}" destId="{348374C3-46AC-496C-A350-35ED54B41B65}" srcOrd="1" destOrd="0" presId="urn:microsoft.com/office/officeart/2005/8/layout/hierarchy1"/>
    <dgm:cxn modelId="{BDBAED0D-3F75-48C7-BA77-632E75802785}" type="presParOf" srcId="{9E9F23A0-C66C-46D7-977C-F0A9D7F9CB2A}" destId="{3A06EEE1-EB70-42D6-8228-206AE69A17AF}" srcOrd="1" destOrd="0" presId="urn:microsoft.com/office/officeart/2005/8/layout/hierarchy1"/>
    <dgm:cxn modelId="{45906B8F-9B26-40D9-80A8-CD9BAE6C6689}" type="presParOf" srcId="{C3F35632-D0B5-4A28-B7FE-612483108208}" destId="{86E58E4F-738C-4A86-BF62-9F8203295BF5}" srcOrd="2" destOrd="0" presId="urn:microsoft.com/office/officeart/2005/8/layout/hierarchy1"/>
    <dgm:cxn modelId="{8F570D69-1F42-4B02-A008-56AD459715A2}" type="presParOf" srcId="{C3F35632-D0B5-4A28-B7FE-612483108208}" destId="{A7A046C2-4976-454B-AF1A-DF11E786B85C}" srcOrd="3" destOrd="0" presId="urn:microsoft.com/office/officeart/2005/8/layout/hierarchy1"/>
    <dgm:cxn modelId="{D831558B-01A1-474D-822A-0DEC6862DB8E}" type="presParOf" srcId="{A7A046C2-4976-454B-AF1A-DF11E786B85C}" destId="{D897F785-6290-42F6-B9F7-20D64E439799}" srcOrd="0" destOrd="0" presId="urn:microsoft.com/office/officeart/2005/8/layout/hierarchy1"/>
    <dgm:cxn modelId="{C9E552E8-EC54-42D2-8803-AB5AAB7E1EED}" type="presParOf" srcId="{D897F785-6290-42F6-B9F7-20D64E439799}" destId="{2E41C3FF-2BA6-4A11-AC78-BBD2CF696889}" srcOrd="0" destOrd="0" presId="urn:microsoft.com/office/officeart/2005/8/layout/hierarchy1"/>
    <dgm:cxn modelId="{A19C42FD-C712-49DF-BDB0-D75FC13BE987}" type="presParOf" srcId="{D897F785-6290-42F6-B9F7-20D64E439799}" destId="{5361A5F1-0764-40C6-A22B-F1DBBEA0104D}" srcOrd="1" destOrd="0" presId="urn:microsoft.com/office/officeart/2005/8/layout/hierarchy1"/>
    <dgm:cxn modelId="{14BEE7C4-545E-4C03-8E21-886B20066F46}" type="presParOf" srcId="{A7A046C2-4976-454B-AF1A-DF11E786B85C}" destId="{BE5CF9E4-69BE-4053-9434-98AE430333C6}" srcOrd="1" destOrd="0" presId="urn:microsoft.com/office/officeart/2005/8/layout/hierarchy1"/>
    <dgm:cxn modelId="{9F7CEC81-29EE-403B-98F7-9243B46850B8}" type="presParOf" srcId="{BE5CF9E4-69BE-4053-9434-98AE430333C6}" destId="{65A47F92-B130-4F99-8E0B-2D7B53C4E8ED}" srcOrd="0" destOrd="0" presId="urn:microsoft.com/office/officeart/2005/8/layout/hierarchy1"/>
    <dgm:cxn modelId="{3A3C734C-D008-4CBF-B65C-8978351E7137}" type="presParOf" srcId="{BE5CF9E4-69BE-4053-9434-98AE430333C6}" destId="{6F9E6C77-63FE-42F0-8976-BF222161B116}" srcOrd="1" destOrd="0" presId="urn:microsoft.com/office/officeart/2005/8/layout/hierarchy1"/>
    <dgm:cxn modelId="{869A4027-C447-4832-A4C1-34AFA6A47D4F}" type="presParOf" srcId="{6F9E6C77-63FE-42F0-8976-BF222161B116}" destId="{71AF960A-798E-46AB-9F21-0BBCE27341E9}" srcOrd="0" destOrd="0" presId="urn:microsoft.com/office/officeart/2005/8/layout/hierarchy1"/>
    <dgm:cxn modelId="{7F8230AB-A07B-4DD7-BB44-5AD172C28D11}" type="presParOf" srcId="{71AF960A-798E-46AB-9F21-0BBCE27341E9}" destId="{25DE99AE-D6B1-4EE3-85A0-08150FE67569}" srcOrd="0" destOrd="0" presId="urn:microsoft.com/office/officeart/2005/8/layout/hierarchy1"/>
    <dgm:cxn modelId="{4B2EE6AB-2473-4AFF-8011-C230B5C7367D}" type="presParOf" srcId="{71AF960A-798E-46AB-9F21-0BBCE27341E9}" destId="{2E6F03BF-4F5E-4640-A04A-5637B1C926A2}" srcOrd="1" destOrd="0" presId="urn:microsoft.com/office/officeart/2005/8/layout/hierarchy1"/>
    <dgm:cxn modelId="{7D08B429-EAF4-4BE3-AAAB-86BC89FEE456}" type="presParOf" srcId="{6F9E6C77-63FE-42F0-8976-BF222161B116}" destId="{5A428845-F4BA-44EB-A082-5DFE50B0430B}" srcOrd="1" destOrd="0" presId="urn:microsoft.com/office/officeart/2005/8/layout/hierarchy1"/>
    <dgm:cxn modelId="{A24DB9E7-B5EA-42C6-993D-E5E2CCF38357}" type="presParOf" srcId="{5A428845-F4BA-44EB-A082-5DFE50B0430B}" destId="{549E793B-FEE6-4637-88AB-7637629CD83E}" srcOrd="0" destOrd="0" presId="urn:microsoft.com/office/officeart/2005/8/layout/hierarchy1"/>
    <dgm:cxn modelId="{BD1581B3-AF2F-40AB-934A-9EF3E7E4F89D}" type="presParOf" srcId="{5A428845-F4BA-44EB-A082-5DFE50B0430B}" destId="{DBAF9247-1ACB-4B50-A279-2F5FBCAB659D}" srcOrd="1" destOrd="0" presId="urn:microsoft.com/office/officeart/2005/8/layout/hierarchy1"/>
    <dgm:cxn modelId="{B18005CF-125D-4B4C-8B4D-336983F6AAC2}" type="presParOf" srcId="{DBAF9247-1ACB-4B50-A279-2F5FBCAB659D}" destId="{5AD5B22D-41DE-43BD-87C5-0CEA8F08E306}" srcOrd="0" destOrd="0" presId="urn:microsoft.com/office/officeart/2005/8/layout/hierarchy1"/>
    <dgm:cxn modelId="{764BBCC6-B7F4-4DC3-8381-BEDE77D53653}" type="presParOf" srcId="{5AD5B22D-41DE-43BD-87C5-0CEA8F08E306}" destId="{0CEB7C9B-FF90-4B80-B010-8E8F4077B5D2}" srcOrd="0" destOrd="0" presId="urn:microsoft.com/office/officeart/2005/8/layout/hierarchy1"/>
    <dgm:cxn modelId="{623DD241-B5C9-44E8-A47C-5CB4517BEDB0}" type="presParOf" srcId="{5AD5B22D-41DE-43BD-87C5-0CEA8F08E306}" destId="{F1F68291-5A6A-4DF9-81A7-2F1FB3432B1B}" srcOrd="1" destOrd="0" presId="urn:microsoft.com/office/officeart/2005/8/layout/hierarchy1"/>
    <dgm:cxn modelId="{0EA5509C-AA4A-4629-A986-46541CD566C0}" type="presParOf" srcId="{DBAF9247-1ACB-4B50-A279-2F5FBCAB659D}" destId="{534CDAA9-148B-481C-B520-34716DE629E5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C3D0FA1-018E-4C18-BEAF-6630B166F7C2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CC300606-FA9D-432F-B203-DAF07BAE60B9}">
      <dgm:prSet phldrT="[Текст]" custT="1"/>
      <dgm:spPr/>
      <dgm:t>
        <a:bodyPr/>
        <a:lstStyle/>
        <a:p>
          <a:r>
            <a:rPr lang="ru-RU" sz="1200" b="1" dirty="0"/>
            <a:t>Кодирование цереброваскулярных болезней</a:t>
          </a:r>
        </a:p>
      </dgm:t>
    </dgm:pt>
    <dgm:pt modelId="{34563D4C-722B-478B-8F47-0EC3BA7850F6}" type="parTrans" cxnId="{7CE5999C-F4F6-41DC-AE47-7D0A268B4AC9}">
      <dgm:prSet/>
      <dgm:spPr/>
      <dgm:t>
        <a:bodyPr/>
        <a:lstStyle/>
        <a:p>
          <a:endParaRPr lang="ru-RU"/>
        </a:p>
      </dgm:t>
    </dgm:pt>
    <dgm:pt modelId="{072C646E-748C-4583-B63B-168837CC9CD7}" type="sibTrans" cxnId="{7CE5999C-F4F6-41DC-AE47-7D0A268B4AC9}">
      <dgm:prSet/>
      <dgm:spPr/>
      <dgm:t>
        <a:bodyPr/>
        <a:lstStyle/>
        <a:p>
          <a:endParaRPr lang="ru-RU"/>
        </a:p>
      </dgm:t>
    </dgm:pt>
    <dgm:pt modelId="{7778A0A9-66BE-4147-8A19-CA077B932FCD}">
      <dgm:prSet phldrT="[Текст]" custT="1"/>
      <dgm:spPr/>
      <dgm:t>
        <a:bodyPr/>
        <a:lstStyle/>
        <a:p>
          <a:r>
            <a:rPr lang="ru-RU" sz="1200" b="1" dirty="0"/>
            <a:t>Кодирование заболеваемости</a:t>
          </a:r>
        </a:p>
      </dgm:t>
    </dgm:pt>
    <dgm:pt modelId="{78D9D2CA-3C94-492D-A72E-A3886029A37A}" type="parTrans" cxnId="{78A3DD51-FCDF-4BDF-A342-82E20EB188E1}">
      <dgm:prSet/>
      <dgm:spPr/>
      <dgm:t>
        <a:bodyPr/>
        <a:lstStyle/>
        <a:p>
          <a:endParaRPr lang="ru-RU"/>
        </a:p>
      </dgm:t>
    </dgm:pt>
    <dgm:pt modelId="{0625833A-63F3-4F07-A8D2-EDF96C742B0E}" type="sibTrans" cxnId="{78A3DD51-FCDF-4BDF-A342-82E20EB188E1}">
      <dgm:prSet/>
      <dgm:spPr/>
      <dgm:t>
        <a:bodyPr/>
        <a:lstStyle/>
        <a:p>
          <a:endParaRPr lang="ru-RU"/>
        </a:p>
      </dgm:t>
    </dgm:pt>
    <dgm:pt modelId="{33404439-5EA8-4FCB-BEBF-A58D0E2E6A3A}">
      <dgm:prSet phldrT="[Текст]" custT="1"/>
      <dgm:spPr/>
      <dgm:t>
        <a:bodyPr/>
        <a:lstStyle/>
        <a:p>
          <a:r>
            <a:rPr lang="ru-RU" sz="1100" dirty="0"/>
            <a:t>До </a:t>
          </a:r>
          <a:r>
            <a:rPr lang="en-US" sz="1200" b="1" dirty="0"/>
            <a:t>30</a:t>
          </a:r>
          <a:r>
            <a:rPr lang="ru-RU" sz="1100" dirty="0"/>
            <a:t> </a:t>
          </a:r>
          <a:r>
            <a:rPr lang="ru-RU" sz="1100" b="1" dirty="0"/>
            <a:t>дней</a:t>
          </a:r>
          <a:r>
            <a:rPr lang="ru-RU" sz="1100" dirty="0"/>
            <a:t> от начала  заболевания или в пределах эпизода оказания </a:t>
          </a:r>
          <a:r>
            <a:rPr lang="ru-RU" sz="1100" dirty="0" err="1"/>
            <a:t>мед.помощи</a:t>
          </a:r>
          <a:r>
            <a:rPr lang="ru-RU" sz="1100" dirty="0"/>
            <a:t> </a:t>
          </a:r>
          <a:r>
            <a:rPr lang="en-US" sz="1100" dirty="0" smtClean="0"/>
            <a:t> </a:t>
          </a:r>
          <a:r>
            <a:rPr lang="en-US" sz="1400" b="1" dirty="0" smtClean="0"/>
            <a:t>I60 – I66</a:t>
          </a:r>
          <a:endParaRPr lang="ru-RU" sz="1400" b="1" dirty="0"/>
        </a:p>
      </dgm:t>
    </dgm:pt>
    <dgm:pt modelId="{5A507E0C-7D5E-4863-BB20-7D7B3A37B12C}" type="parTrans" cxnId="{DCC9B836-2D72-4134-9909-8563658114C7}">
      <dgm:prSet/>
      <dgm:spPr/>
      <dgm:t>
        <a:bodyPr/>
        <a:lstStyle/>
        <a:p>
          <a:endParaRPr lang="ru-RU"/>
        </a:p>
      </dgm:t>
    </dgm:pt>
    <dgm:pt modelId="{7E262B77-C993-4DCA-A2F0-DBDDE41500CC}" type="sibTrans" cxnId="{DCC9B836-2D72-4134-9909-8563658114C7}">
      <dgm:prSet/>
      <dgm:spPr/>
      <dgm:t>
        <a:bodyPr/>
        <a:lstStyle/>
        <a:p>
          <a:endParaRPr lang="ru-RU"/>
        </a:p>
      </dgm:t>
    </dgm:pt>
    <dgm:pt modelId="{346984CE-1126-4D53-9D60-7050073F01CC}">
      <dgm:prSet phldrT="[Текст]" custT="1"/>
      <dgm:spPr/>
      <dgm:t>
        <a:bodyPr/>
        <a:lstStyle/>
        <a:p>
          <a:r>
            <a:rPr lang="ru-RU" sz="1200" dirty="0"/>
            <a:t>После </a:t>
          </a:r>
          <a:r>
            <a:rPr lang="ru-RU" sz="1200" b="1" dirty="0"/>
            <a:t>30</a:t>
          </a:r>
          <a:r>
            <a:rPr lang="ru-RU" sz="1200" dirty="0"/>
            <a:t> </a:t>
          </a:r>
          <a:r>
            <a:rPr lang="ru-RU" sz="1200" b="1" dirty="0" smtClean="0"/>
            <a:t>дней</a:t>
          </a:r>
          <a:r>
            <a:rPr lang="en-US" sz="1200" b="1" dirty="0" smtClean="0"/>
            <a:t> -</a:t>
          </a:r>
          <a:r>
            <a:rPr lang="ru-RU" sz="1200" dirty="0" smtClean="0"/>
            <a:t> </a:t>
          </a:r>
          <a:r>
            <a:rPr lang="en-US" sz="1400" b="1" dirty="0"/>
            <a:t>I67</a:t>
          </a:r>
          <a:r>
            <a:rPr lang="en-US" sz="1200" dirty="0"/>
            <a:t> </a:t>
          </a:r>
          <a:r>
            <a:rPr lang="ru-RU" sz="1200" dirty="0"/>
            <a:t>или рубрики </a:t>
          </a:r>
          <a:r>
            <a:rPr lang="ru-RU" sz="1200" b="1" dirty="0"/>
            <a:t>конкретных неврологических расстройств</a:t>
          </a:r>
        </a:p>
      </dgm:t>
    </dgm:pt>
    <dgm:pt modelId="{A2A3B58E-6C01-431F-865A-891BD3181E5B}" type="parTrans" cxnId="{712F1E15-A95E-4FC1-80E3-080526B5D77F}">
      <dgm:prSet/>
      <dgm:spPr/>
      <dgm:t>
        <a:bodyPr/>
        <a:lstStyle/>
        <a:p>
          <a:endParaRPr lang="ru-RU"/>
        </a:p>
      </dgm:t>
    </dgm:pt>
    <dgm:pt modelId="{CD602FD2-8903-4F72-ADEB-4540C424AF7A}" type="sibTrans" cxnId="{712F1E15-A95E-4FC1-80E3-080526B5D77F}">
      <dgm:prSet/>
      <dgm:spPr/>
      <dgm:t>
        <a:bodyPr/>
        <a:lstStyle/>
        <a:p>
          <a:endParaRPr lang="ru-RU"/>
        </a:p>
      </dgm:t>
    </dgm:pt>
    <dgm:pt modelId="{CEB0C14A-0D0F-4BA4-94AA-973937DAB467}">
      <dgm:prSet phldrT="[Текст]" custT="1"/>
      <dgm:spPr/>
      <dgm:t>
        <a:bodyPr/>
        <a:lstStyle/>
        <a:p>
          <a:r>
            <a:rPr lang="ru-RU" sz="1200" b="1" dirty="0"/>
            <a:t>Кодирование летальных исходов</a:t>
          </a:r>
        </a:p>
      </dgm:t>
    </dgm:pt>
    <dgm:pt modelId="{7307386F-D087-49FE-A766-A62AF14BC4B5}" type="parTrans" cxnId="{A3C4B0A2-E476-40A4-9C2E-0B04BAF87619}">
      <dgm:prSet/>
      <dgm:spPr/>
      <dgm:t>
        <a:bodyPr/>
        <a:lstStyle/>
        <a:p>
          <a:endParaRPr lang="ru-RU"/>
        </a:p>
      </dgm:t>
    </dgm:pt>
    <dgm:pt modelId="{350FB3C9-32D8-47F1-9549-FB6C6CD4D425}" type="sibTrans" cxnId="{A3C4B0A2-E476-40A4-9C2E-0B04BAF87619}">
      <dgm:prSet/>
      <dgm:spPr/>
      <dgm:t>
        <a:bodyPr/>
        <a:lstStyle/>
        <a:p>
          <a:endParaRPr lang="ru-RU"/>
        </a:p>
      </dgm:t>
    </dgm:pt>
    <dgm:pt modelId="{EDD6FC41-98CE-4651-9067-D6B97CF71EC3}">
      <dgm:prSet phldrT="[Текст]"/>
      <dgm:spPr/>
      <dgm:t>
        <a:bodyPr/>
        <a:lstStyle/>
        <a:p>
          <a:r>
            <a:rPr lang="ru-RU" dirty="0"/>
            <a:t>До </a:t>
          </a:r>
          <a:r>
            <a:rPr lang="en-US" b="1" dirty="0"/>
            <a:t>30</a:t>
          </a:r>
          <a:r>
            <a:rPr lang="ru-RU" b="1" dirty="0"/>
            <a:t> дней </a:t>
          </a:r>
          <a:r>
            <a:rPr lang="ru-RU" dirty="0"/>
            <a:t>или в пределах эпизода оказания </a:t>
          </a:r>
          <a:r>
            <a:rPr lang="ru-RU" dirty="0" err="1"/>
            <a:t>мед.помощи</a:t>
          </a:r>
          <a:r>
            <a:rPr lang="ru-RU" dirty="0"/>
            <a:t> </a:t>
          </a:r>
          <a:r>
            <a:rPr lang="en-US" b="1" dirty="0"/>
            <a:t>I60 – I64</a:t>
          </a:r>
          <a:r>
            <a:rPr lang="ru-RU" b="1" dirty="0"/>
            <a:t> </a:t>
          </a:r>
        </a:p>
      </dgm:t>
    </dgm:pt>
    <dgm:pt modelId="{33D82342-F19A-407D-B6BB-40875ABB3E0F}" type="parTrans" cxnId="{B734B984-514B-4C57-96B7-4FB68BFD16F2}">
      <dgm:prSet/>
      <dgm:spPr/>
      <dgm:t>
        <a:bodyPr/>
        <a:lstStyle/>
        <a:p>
          <a:endParaRPr lang="ru-RU"/>
        </a:p>
      </dgm:t>
    </dgm:pt>
    <dgm:pt modelId="{5404AC3F-B15B-43FC-BCC4-24958A92D0A7}" type="sibTrans" cxnId="{B734B984-514B-4C57-96B7-4FB68BFD16F2}">
      <dgm:prSet/>
      <dgm:spPr/>
      <dgm:t>
        <a:bodyPr/>
        <a:lstStyle/>
        <a:p>
          <a:endParaRPr lang="ru-RU"/>
        </a:p>
      </dgm:t>
    </dgm:pt>
    <dgm:pt modelId="{4C70253F-6DB8-4348-B7A9-358FC824A0DA}">
      <dgm:prSet/>
      <dgm:spPr/>
      <dgm:t>
        <a:bodyPr/>
        <a:lstStyle/>
        <a:p>
          <a:r>
            <a:rPr lang="ru-RU" dirty="0"/>
            <a:t>После </a:t>
          </a:r>
          <a:r>
            <a:rPr lang="ru-RU" b="1" dirty="0"/>
            <a:t>30 дней </a:t>
          </a:r>
          <a:r>
            <a:rPr lang="ru-RU" dirty="0"/>
            <a:t>от начала заболевания </a:t>
          </a:r>
          <a:r>
            <a:rPr lang="en-US" b="1" dirty="0"/>
            <a:t>I67 </a:t>
          </a:r>
          <a:r>
            <a:rPr lang="ru-RU" b="1" dirty="0"/>
            <a:t>или </a:t>
          </a:r>
          <a:r>
            <a:rPr lang="en-US" b="1" dirty="0"/>
            <a:t>I69</a:t>
          </a:r>
          <a:endParaRPr lang="ru-RU" b="1" dirty="0"/>
        </a:p>
      </dgm:t>
    </dgm:pt>
    <dgm:pt modelId="{D45AC14D-75BA-48FC-AE08-4FB3AE8CB17C}" type="parTrans" cxnId="{860EA3C9-BA22-4E35-81C1-7993DC6FB993}">
      <dgm:prSet/>
      <dgm:spPr/>
      <dgm:t>
        <a:bodyPr/>
        <a:lstStyle/>
        <a:p>
          <a:endParaRPr lang="ru-RU"/>
        </a:p>
      </dgm:t>
    </dgm:pt>
    <dgm:pt modelId="{95BA9ACA-35BA-496B-93BF-EC9C8B0A2B87}" type="sibTrans" cxnId="{860EA3C9-BA22-4E35-81C1-7993DC6FB993}">
      <dgm:prSet/>
      <dgm:spPr/>
      <dgm:t>
        <a:bodyPr/>
        <a:lstStyle/>
        <a:p>
          <a:endParaRPr lang="ru-RU"/>
        </a:p>
      </dgm:t>
    </dgm:pt>
    <dgm:pt modelId="{E23FEC34-BD82-4D11-994C-E88BA1165DB2}" type="pres">
      <dgm:prSet presAssocID="{CC3D0FA1-018E-4C18-BEAF-6630B166F7C2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402A4D99-5EA6-4FEE-8DED-E8FE0EB4B8E7}" type="pres">
      <dgm:prSet presAssocID="{CC300606-FA9D-432F-B203-DAF07BAE60B9}" presName="hierRoot1" presStyleCnt="0"/>
      <dgm:spPr/>
    </dgm:pt>
    <dgm:pt modelId="{17B74649-6581-4BE8-9688-26EBEE37468C}" type="pres">
      <dgm:prSet presAssocID="{CC300606-FA9D-432F-B203-DAF07BAE60B9}" presName="composite" presStyleCnt="0"/>
      <dgm:spPr/>
    </dgm:pt>
    <dgm:pt modelId="{28E6338F-13B9-4E2D-B0DE-64A9F7B8126E}" type="pres">
      <dgm:prSet presAssocID="{CC300606-FA9D-432F-B203-DAF07BAE60B9}" presName="background" presStyleLbl="node0" presStyleIdx="0" presStyleCnt="1"/>
      <dgm:spPr/>
    </dgm:pt>
    <dgm:pt modelId="{62BAC052-F4BE-4D91-9528-FAB088B28387}" type="pres">
      <dgm:prSet presAssocID="{CC300606-FA9D-432F-B203-DAF07BAE60B9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C3F35632-D0B5-4A28-B7FE-612483108208}" type="pres">
      <dgm:prSet presAssocID="{CC300606-FA9D-432F-B203-DAF07BAE60B9}" presName="hierChild2" presStyleCnt="0"/>
      <dgm:spPr/>
    </dgm:pt>
    <dgm:pt modelId="{F6C93425-7DD6-4FBB-94FB-39E318595AF9}" type="pres">
      <dgm:prSet presAssocID="{78D9D2CA-3C94-492D-A72E-A3886029A37A}" presName="Name10" presStyleLbl="parChTrans1D2" presStyleIdx="0" presStyleCnt="2"/>
      <dgm:spPr/>
      <dgm:t>
        <a:bodyPr/>
        <a:lstStyle/>
        <a:p>
          <a:endParaRPr lang="ru-RU"/>
        </a:p>
      </dgm:t>
    </dgm:pt>
    <dgm:pt modelId="{A964B325-F3A5-4466-AC6B-0A3BC5560B24}" type="pres">
      <dgm:prSet presAssocID="{7778A0A9-66BE-4147-8A19-CA077B932FCD}" presName="hierRoot2" presStyleCnt="0"/>
      <dgm:spPr/>
    </dgm:pt>
    <dgm:pt modelId="{E2D2A07C-4DE7-41AD-AC2B-98B5922A397F}" type="pres">
      <dgm:prSet presAssocID="{7778A0A9-66BE-4147-8A19-CA077B932FCD}" presName="composite2" presStyleCnt="0"/>
      <dgm:spPr/>
    </dgm:pt>
    <dgm:pt modelId="{9DD48227-454E-48AC-81D0-D9EEEFF7BA66}" type="pres">
      <dgm:prSet presAssocID="{7778A0A9-66BE-4147-8A19-CA077B932FCD}" presName="background2" presStyleLbl="node2" presStyleIdx="0" presStyleCnt="2"/>
      <dgm:spPr/>
    </dgm:pt>
    <dgm:pt modelId="{89E27E54-BC8B-487B-A9A1-1430E245003C}" type="pres">
      <dgm:prSet presAssocID="{7778A0A9-66BE-4147-8A19-CA077B932FCD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8B6C881B-6B53-4AF3-935E-5DD023DBAA4C}" type="pres">
      <dgm:prSet presAssocID="{7778A0A9-66BE-4147-8A19-CA077B932FCD}" presName="hierChild3" presStyleCnt="0"/>
      <dgm:spPr/>
    </dgm:pt>
    <dgm:pt modelId="{DDDA2579-6E3F-4DE7-9BD5-FD48AB5468FF}" type="pres">
      <dgm:prSet presAssocID="{5A507E0C-7D5E-4863-BB20-7D7B3A37B12C}" presName="Name17" presStyleLbl="parChTrans1D3" presStyleIdx="0" presStyleCnt="4"/>
      <dgm:spPr/>
      <dgm:t>
        <a:bodyPr/>
        <a:lstStyle/>
        <a:p>
          <a:endParaRPr lang="ru-RU"/>
        </a:p>
      </dgm:t>
    </dgm:pt>
    <dgm:pt modelId="{9E9F23A0-C66C-46D7-977C-F0A9D7F9CB2A}" type="pres">
      <dgm:prSet presAssocID="{33404439-5EA8-4FCB-BEBF-A58D0E2E6A3A}" presName="hierRoot3" presStyleCnt="0"/>
      <dgm:spPr/>
    </dgm:pt>
    <dgm:pt modelId="{1F76C3C8-92CC-488B-A4CC-7E387F572205}" type="pres">
      <dgm:prSet presAssocID="{33404439-5EA8-4FCB-BEBF-A58D0E2E6A3A}" presName="composite3" presStyleCnt="0"/>
      <dgm:spPr/>
    </dgm:pt>
    <dgm:pt modelId="{8A948525-B150-49FA-92C1-E8EAE077BFE5}" type="pres">
      <dgm:prSet presAssocID="{33404439-5EA8-4FCB-BEBF-A58D0E2E6A3A}" presName="background3" presStyleLbl="node3" presStyleIdx="0" presStyleCnt="4"/>
      <dgm:spPr/>
    </dgm:pt>
    <dgm:pt modelId="{348374C3-46AC-496C-A350-35ED54B41B65}" type="pres">
      <dgm:prSet presAssocID="{33404439-5EA8-4FCB-BEBF-A58D0E2E6A3A}" presName="text3" presStyleLbl="fgAcc3" presStyleIdx="0" presStyleCnt="4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3A06EEE1-EB70-42D6-8228-206AE69A17AF}" type="pres">
      <dgm:prSet presAssocID="{33404439-5EA8-4FCB-BEBF-A58D0E2E6A3A}" presName="hierChild4" presStyleCnt="0"/>
      <dgm:spPr/>
    </dgm:pt>
    <dgm:pt modelId="{1B5E5A7B-9746-47FA-836C-9C4C290DB626}" type="pres">
      <dgm:prSet presAssocID="{A2A3B58E-6C01-431F-865A-891BD3181E5B}" presName="Name17" presStyleLbl="parChTrans1D3" presStyleIdx="1" presStyleCnt="4"/>
      <dgm:spPr/>
      <dgm:t>
        <a:bodyPr/>
        <a:lstStyle/>
        <a:p>
          <a:endParaRPr lang="ru-RU"/>
        </a:p>
      </dgm:t>
    </dgm:pt>
    <dgm:pt modelId="{C2D38DFE-20A8-432D-BE53-C14BA9377555}" type="pres">
      <dgm:prSet presAssocID="{346984CE-1126-4D53-9D60-7050073F01CC}" presName="hierRoot3" presStyleCnt="0"/>
      <dgm:spPr/>
    </dgm:pt>
    <dgm:pt modelId="{F5401A51-0976-42B1-A8D1-7FA92345E70C}" type="pres">
      <dgm:prSet presAssocID="{346984CE-1126-4D53-9D60-7050073F01CC}" presName="composite3" presStyleCnt="0"/>
      <dgm:spPr/>
    </dgm:pt>
    <dgm:pt modelId="{4C3AAAF4-4384-45F4-9DEC-1F271CE2C460}" type="pres">
      <dgm:prSet presAssocID="{346984CE-1126-4D53-9D60-7050073F01CC}" presName="background3" presStyleLbl="node3" presStyleIdx="1" presStyleCnt="4"/>
      <dgm:spPr/>
    </dgm:pt>
    <dgm:pt modelId="{ADED0903-35EF-49CB-92C2-D51F5920A827}" type="pres">
      <dgm:prSet presAssocID="{346984CE-1126-4D53-9D60-7050073F01CC}" presName="text3" presStyleLbl="fgAcc3" presStyleIdx="1" presStyleCnt="4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5211AE96-470E-4E94-AC53-0F35EF5A1DDE}" type="pres">
      <dgm:prSet presAssocID="{346984CE-1126-4D53-9D60-7050073F01CC}" presName="hierChild4" presStyleCnt="0"/>
      <dgm:spPr/>
    </dgm:pt>
    <dgm:pt modelId="{86E58E4F-738C-4A86-BF62-9F8203295BF5}" type="pres">
      <dgm:prSet presAssocID="{7307386F-D087-49FE-A766-A62AF14BC4B5}" presName="Name10" presStyleLbl="parChTrans1D2" presStyleIdx="1" presStyleCnt="2"/>
      <dgm:spPr/>
      <dgm:t>
        <a:bodyPr/>
        <a:lstStyle/>
        <a:p>
          <a:endParaRPr lang="ru-RU"/>
        </a:p>
      </dgm:t>
    </dgm:pt>
    <dgm:pt modelId="{A7A046C2-4976-454B-AF1A-DF11E786B85C}" type="pres">
      <dgm:prSet presAssocID="{CEB0C14A-0D0F-4BA4-94AA-973937DAB467}" presName="hierRoot2" presStyleCnt="0"/>
      <dgm:spPr/>
    </dgm:pt>
    <dgm:pt modelId="{D897F785-6290-42F6-B9F7-20D64E439799}" type="pres">
      <dgm:prSet presAssocID="{CEB0C14A-0D0F-4BA4-94AA-973937DAB467}" presName="composite2" presStyleCnt="0"/>
      <dgm:spPr/>
    </dgm:pt>
    <dgm:pt modelId="{2E41C3FF-2BA6-4A11-AC78-BBD2CF696889}" type="pres">
      <dgm:prSet presAssocID="{CEB0C14A-0D0F-4BA4-94AA-973937DAB467}" presName="background2" presStyleLbl="node2" presStyleIdx="1" presStyleCnt="2"/>
      <dgm:spPr/>
    </dgm:pt>
    <dgm:pt modelId="{5361A5F1-0764-40C6-A22B-F1DBBEA0104D}" type="pres">
      <dgm:prSet presAssocID="{CEB0C14A-0D0F-4BA4-94AA-973937DAB467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BE5CF9E4-69BE-4053-9434-98AE430333C6}" type="pres">
      <dgm:prSet presAssocID="{CEB0C14A-0D0F-4BA4-94AA-973937DAB467}" presName="hierChild3" presStyleCnt="0"/>
      <dgm:spPr/>
    </dgm:pt>
    <dgm:pt modelId="{65A47F92-B130-4F99-8E0B-2D7B53C4E8ED}" type="pres">
      <dgm:prSet presAssocID="{33D82342-F19A-407D-B6BB-40875ABB3E0F}" presName="Name17" presStyleLbl="parChTrans1D3" presStyleIdx="2" presStyleCnt="4"/>
      <dgm:spPr/>
      <dgm:t>
        <a:bodyPr/>
        <a:lstStyle/>
        <a:p>
          <a:endParaRPr lang="ru-RU"/>
        </a:p>
      </dgm:t>
    </dgm:pt>
    <dgm:pt modelId="{6F9E6C77-63FE-42F0-8976-BF222161B116}" type="pres">
      <dgm:prSet presAssocID="{EDD6FC41-98CE-4651-9067-D6B97CF71EC3}" presName="hierRoot3" presStyleCnt="0"/>
      <dgm:spPr/>
    </dgm:pt>
    <dgm:pt modelId="{71AF960A-798E-46AB-9F21-0BBCE27341E9}" type="pres">
      <dgm:prSet presAssocID="{EDD6FC41-98CE-4651-9067-D6B97CF71EC3}" presName="composite3" presStyleCnt="0"/>
      <dgm:spPr/>
    </dgm:pt>
    <dgm:pt modelId="{25DE99AE-D6B1-4EE3-85A0-08150FE67569}" type="pres">
      <dgm:prSet presAssocID="{EDD6FC41-98CE-4651-9067-D6B97CF71EC3}" presName="background3" presStyleLbl="node3" presStyleIdx="2" presStyleCnt="4"/>
      <dgm:spPr/>
    </dgm:pt>
    <dgm:pt modelId="{2E6F03BF-4F5E-4640-A04A-5637B1C926A2}" type="pres">
      <dgm:prSet presAssocID="{EDD6FC41-98CE-4651-9067-D6B97CF71EC3}" presName="text3" presStyleLbl="fgAcc3" presStyleIdx="2" presStyleCnt="4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5A428845-F4BA-44EB-A082-5DFE50B0430B}" type="pres">
      <dgm:prSet presAssocID="{EDD6FC41-98CE-4651-9067-D6B97CF71EC3}" presName="hierChild4" presStyleCnt="0"/>
      <dgm:spPr/>
    </dgm:pt>
    <dgm:pt modelId="{6BF42A8F-BE8B-42AF-BD45-3918450D650C}" type="pres">
      <dgm:prSet presAssocID="{D45AC14D-75BA-48FC-AE08-4FB3AE8CB17C}" presName="Name17" presStyleLbl="parChTrans1D3" presStyleIdx="3" presStyleCnt="4"/>
      <dgm:spPr/>
      <dgm:t>
        <a:bodyPr/>
        <a:lstStyle/>
        <a:p>
          <a:endParaRPr lang="ru-RU"/>
        </a:p>
      </dgm:t>
    </dgm:pt>
    <dgm:pt modelId="{BA390251-CF07-4A00-930F-545846EBB3BB}" type="pres">
      <dgm:prSet presAssocID="{4C70253F-6DB8-4348-B7A9-358FC824A0DA}" presName="hierRoot3" presStyleCnt="0"/>
      <dgm:spPr/>
    </dgm:pt>
    <dgm:pt modelId="{B17B44B3-D6CC-4646-95AC-4F3E546D68B0}" type="pres">
      <dgm:prSet presAssocID="{4C70253F-6DB8-4348-B7A9-358FC824A0DA}" presName="composite3" presStyleCnt="0"/>
      <dgm:spPr/>
    </dgm:pt>
    <dgm:pt modelId="{E3FF15A7-6649-4471-926D-4F261BD1FF58}" type="pres">
      <dgm:prSet presAssocID="{4C70253F-6DB8-4348-B7A9-358FC824A0DA}" presName="background3" presStyleLbl="node3" presStyleIdx="3" presStyleCnt="4"/>
      <dgm:spPr/>
    </dgm:pt>
    <dgm:pt modelId="{D12813CC-0AE7-4304-8218-3DB6643335D7}" type="pres">
      <dgm:prSet presAssocID="{4C70253F-6DB8-4348-B7A9-358FC824A0DA}" presName="text3" presStyleLbl="fgAcc3" presStyleIdx="3" presStyleCnt="4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CDF3876C-33B8-44FB-BACA-5FFB1AB8DAFE}" type="pres">
      <dgm:prSet presAssocID="{4C70253F-6DB8-4348-B7A9-358FC824A0DA}" presName="hierChild4" presStyleCnt="0"/>
      <dgm:spPr/>
    </dgm:pt>
  </dgm:ptLst>
  <dgm:cxnLst>
    <dgm:cxn modelId="{9E576F3D-8DBE-4E12-8414-98F3F21CFE0C}" type="presOf" srcId="{D45AC14D-75BA-48FC-AE08-4FB3AE8CB17C}" destId="{6BF42A8F-BE8B-42AF-BD45-3918450D650C}" srcOrd="0" destOrd="0" presId="urn:microsoft.com/office/officeart/2005/8/layout/hierarchy1"/>
    <dgm:cxn modelId="{3D190927-6DE9-4B4B-BAA1-3F74D419299B}" type="presOf" srcId="{33404439-5EA8-4FCB-BEBF-A58D0E2E6A3A}" destId="{348374C3-46AC-496C-A350-35ED54B41B65}" srcOrd="0" destOrd="0" presId="urn:microsoft.com/office/officeart/2005/8/layout/hierarchy1"/>
    <dgm:cxn modelId="{72FEA54A-D5C6-44A1-ABA0-F4CE08B81BA1}" type="presOf" srcId="{4C70253F-6DB8-4348-B7A9-358FC824A0DA}" destId="{D12813CC-0AE7-4304-8218-3DB6643335D7}" srcOrd="0" destOrd="0" presId="urn:microsoft.com/office/officeart/2005/8/layout/hierarchy1"/>
    <dgm:cxn modelId="{A3C4B0A2-E476-40A4-9C2E-0B04BAF87619}" srcId="{CC300606-FA9D-432F-B203-DAF07BAE60B9}" destId="{CEB0C14A-0D0F-4BA4-94AA-973937DAB467}" srcOrd="1" destOrd="0" parTransId="{7307386F-D087-49FE-A766-A62AF14BC4B5}" sibTransId="{350FB3C9-32D8-47F1-9549-FB6C6CD4D425}"/>
    <dgm:cxn modelId="{1EE34C98-80BD-42EC-BD50-2765E07520C9}" type="presOf" srcId="{5A507E0C-7D5E-4863-BB20-7D7B3A37B12C}" destId="{DDDA2579-6E3F-4DE7-9BD5-FD48AB5468FF}" srcOrd="0" destOrd="0" presId="urn:microsoft.com/office/officeart/2005/8/layout/hierarchy1"/>
    <dgm:cxn modelId="{712F1E15-A95E-4FC1-80E3-080526B5D77F}" srcId="{7778A0A9-66BE-4147-8A19-CA077B932FCD}" destId="{346984CE-1126-4D53-9D60-7050073F01CC}" srcOrd="1" destOrd="0" parTransId="{A2A3B58E-6C01-431F-865A-891BD3181E5B}" sibTransId="{CD602FD2-8903-4F72-ADEB-4540C424AF7A}"/>
    <dgm:cxn modelId="{7CE5999C-F4F6-41DC-AE47-7D0A268B4AC9}" srcId="{CC3D0FA1-018E-4C18-BEAF-6630B166F7C2}" destId="{CC300606-FA9D-432F-B203-DAF07BAE60B9}" srcOrd="0" destOrd="0" parTransId="{34563D4C-722B-478B-8F47-0EC3BA7850F6}" sibTransId="{072C646E-748C-4583-B63B-168837CC9CD7}"/>
    <dgm:cxn modelId="{00454F9B-EDE6-447D-AC0D-819A1742ABA7}" type="presOf" srcId="{7778A0A9-66BE-4147-8A19-CA077B932FCD}" destId="{89E27E54-BC8B-487B-A9A1-1430E245003C}" srcOrd="0" destOrd="0" presId="urn:microsoft.com/office/officeart/2005/8/layout/hierarchy1"/>
    <dgm:cxn modelId="{F56C878C-C025-4B96-8BBE-811450C80334}" type="presOf" srcId="{A2A3B58E-6C01-431F-865A-891BD3181E5B}" destId="{1B5E5A7B-9746-47FA-836C-9C4C290DB626}" srcOrd="0" destOrd="0" presId="urn:microsoft.com/office/officeart/2005/8/layout/hierarchy1"/>
    <dgm:cxn modelId="{B734B984-514B-4C57-96B7-4FB68BFD16F2}" srcId="{CEB0C14A-0D0F-4BA4-94AA-973937DAB467}" destId="{EDD6FC41-98CE-4651-9067-D6B97CF71EC3}" srcOrd="0" destOrd="0" parTransId="{33D82342-F19A-407D-B6BB-40875ABB3E0F}" sibTransId="{5404AC3F-B15B-43FC-BCC4-24958A92D0A7}"/>
    <dgm:cxn modelId="{40DC724E-DD48-471A-AD8A-E9BDBD65D003}" type="presOf" srcId="{7307386F-D087-49FE-A766-A62AF14BC4B5}" destId="{86E58E4F-738C-4A86-BF62-9F8203295BF5}" srcOrd="0" destOrd="0" presId="urn:microsoft.com/office/officeart/2005/8/layout/hierarchy1"/>
    <dgm:cxn modelId="{DCC9B836-2D72-4134-9909-8563658114C7}" srcId="{7778A0A9-66BE-4147-8A19-CA077B932FCD}" destId="{33404439-5EA8-4FCB-BEBF-A58D0E2E6A3A}" srcOrd="0" destOrd="0" parTransId="{5A507E0C-7D5E-4863-BB20-7D7B3A37B12C}" sibTransId="{7E262B77-C993-4DCA-A2F0-DBDDE41500CC}"/>
    <dgm:cxn modelId="{30897D50-63A4-4CD7-86A4-A78197250930}" type="presOf" srcId="{CC300606-FA9D-432F-B203-DAF07BAE60B9}" destId="{62BAC052-F4BE-4D91-9528-FAB088B28387}" srcOrd="0" destOrd="0" presId="urn:microsoft.com/office/officeart/2005/8/layout/hierarchy1"/>
    <dgm:cxn modelId="{FECD6980-ECC9-4526-918D-5F9A96EB3A39}" type="presOf" srcId="{EDD6FC41-98CE-4651-9067-D6B97CF71EC3}" destId="{2E6F03BF-4F5E-4640-A04A-5637B1C926A2}" srcOrd="0" destOrd="0" presId="urn:microsoft.com/office/officeart/2005/8/layout/hierarchy1"/>
    <dgm:cxn modelId="{78A3DD51-FCDF-4BDF-A342-82E20EB188E1}" srcId="{CC300606-FA9D-432F-B203-DAF07BAE60B9}" destId="{7778A0A9-66BE-4147-8A19-CA077B932FCD}" srcOrd="0" destOrd="0" parTransId="{78D9D2CA-3C94-492D-A72E-A3886029A37A}" sibTransId="{0625833A-63F3-4F07-A8D2-EDF96C742B0E}"/>
    <dgm:cxn modelId="{2FB765D4-03BE-41C9-95FD-B9E7286F182A}" type="presOf" srcId="{CEB0C14A-0D0F-4BA4-94AA-973937DAB467}" destId="{5361A5F1-0764-40C6-A22B-F1DBBEA0104D}" srcOrd="0" destOrd="0" presId="urn:microsoft.com/office/officeart/2005/8/layout/hierarchy1"/>
    <dgm:cxn modelId="{AAECE0D8-3AA4-4775-8661-9D46B63F6197}" type="presOf" srcId="{346984CE-1126-4D53-9D60-7050073F01CC}" destId="{ADED0903-35EF-49CB-92C2-D51F5920A827}" srcOrd="0" destOrd="0" presId="urn:microsoft.com/office/officeart/2005/8/layout/hierarchy1"/>
    <dgm:cxn modelId="{AD5C242A-63F1-47C6-9F76-7966AFBBE38C}" type="presOf" srcId="{CC3D0FA1-018E-4C18-BEAF-6630B166F7C2}" destId="{E23FEC34-BD82-4D11-994C-E88BA1165DB2}" srcOrd="0" destOrd="0" presId="urn:microsoft.com/office/officeart/2005/8/layout/hierarchy1"/>
    <dgm:cxn modelId="{22E9C9E6-D4C7-44C4-9CD5-E16A4E5A98E3}" type="presOf" srcId="{78D9D2CA-3C94-492D-A72E-A3886029A37A}" destId="{F6C93425-7DD6-4FBB-94FB-39E318595AF9}" srcOrd="0" destOrd="0" presId="urn:microsoft.com/office/officeart/2005/8/layout/hierarchy1"/>
    <dgm:cxn modelId="{C20CC1A6-5F78-41DB-99FC-ECE0D9651FB2}" type="presOf" srcId="{33D82342-F19A-407D-B6BB-40875ABB3E0F}" destId="{65A47F92-B130-4F99-8E0B-2D7B53C4E8ED}" srcOrd="0" destOrd="0" presId="urn:microsoft.com/office/officeart/2005/8/layout/hierarchy1"/>
    <dgm:cxn modelId="{860EA3C9-BA22-4E35-81C1-7993DC6FB993}" srcId="{CEB0C14A-0D0F-4BA4-94AA-973937DAB467}" destId="{4C70253F-6DB8-4348-B7A9-358FC824A0DA}" srcOrd="1" destOrd="0" parTransId="{D45AC14D-75BA-48FC-AE08-4FB3AE8CB17C}" sibTransId="{95BA9ACA-35BA-496B-93BF-EC9C8B0A2B87}"/>
    <dgm:cxn modelId="{0CF2A98C-D21A-4C41-A437-D87D6762E903}" type="presParOf" srcId="{E23FEC34-BD82-4D11-994C-E88BA1165DB2}" destId="{402A4D99-5EA6-4FEE-8DED-E8FE0EB4B8E7}" srcOrd="0" destOrd="0" presId="urn:microsoft.com/office/officeart/2005/8/layout/hierarchy1"/>
    <dgm:cxn modelId="{08971CCF-4751-4D5F-B272-001D1FB2E10F}" type="presParOf" srcId="{402A4D99-5EA6-4FEE-8DED-E8FE0EB4B8E7}" destId="{17B74649-6581-4BE8-9688-26EBEE37468C}" srcOrd="0" destOrd="0" presId="urn:microsoft.com/office/officeart/2005/8/layout/hierarchy1"/>
    <dgm:cxn modelId="{C06F2735-EAB4-4734-9C3D-D81FAB343A83}" type="presParOf" srcId="{17B74649-6581-4BE8-9688-26EBEE37468C}" destId="{28E6338F-13B9-4E2D-B0DE-64A9F7B8126E}" srcOrd="0" destOrd="0" presId="urn:microsoft.com/office/officeart/2005/8/layout/hierarchy1"/>
    <dgm:cxn modelId="{E1389E6C-F9CB-41AA-B811-8463B2A68317}" type="presParOf" srcId="{17B74649-6581-4BE8-9688-26EBEE37468C}" destId="{62BAC052-F4BE-4D91-9528-FAB088B28387}" srcOrd="1" destOrd="0" presId="urn:microsoft.com/office/officeart/2005/8/layout/hierarchy1"/>
    <dgm:cxn modelId="{2A2C8E2C-AD85-41FF-8187-D46191DF5200}" type="presParOf" srcId="{402A4D99-5EA6-4FEE-8DED-E8FE0EB4B8E7}" destId="{C3F35632-D0B5-4A28-B7FE-612483108208}" srcOrd="1" destOrd="0" presId="urn:microsoft.com/office/officeart/2005/8/layout/hierarchy1"/>
    <dgm:cxn modelId="{C2CE5B27-50B2-4D0E-96CE-6465A0688BAA}" type="presParOf" srcId="{C3F35632-D0B5-4A28-B7FE-612483108208}" destId="{F6C93425-7DD6-4FBB-94FB-39E318595AF9}" srcOrd="0" destOrd="0" presId="urn:microsoft.com/office/officeart/2005/8/layout/hierarchy1"/>
    <dgm:cxn modelId="{E0643278-067A-4F29-A101-363E212C7E02}" type="presParOf" srcId="{C3F35632-D0B5-4A28-B7FE-612483108208}" destId="{A964B325-F3A5-4466-AC6B-0A3BC5560B24}" srcOrd="1" destOrd="0" presId="urn:microsoft.com/office/officeart/2005/8/layout/hierarchy1"/>
    <dgm:cxn modelId="{7404503C-A5EC-412E-BD1B-5BE4845089DF}" type="presParOf" srcId="{A964B325-F3A5-4466-AC6B-0A3BC5560B24}" destId="{E2D2A07C-4DE7-41AD-AC2B-98B5922A397F}" srcOrd="0" destOrd="0" presId="urn:microsoft.com/office/officeart/2005/8/layout/hierarchy1"/>
    <dgm:cxn modelId="{BA5E3AC3-F556-4288-A06F-74628659435D}" type="presParOf" srcId="{E2D2A07C-4DE7-41AD-AC2B-98B5922A397F}" destId="{9DD48227-454E-48AC-81D0-D9EEEFF7BA66}" srcOrd="0" destOrd="0" presId="urn:microsoft.com/office/officeart/2005/8/layout/hierarchy1"/>
    <dgm:cxn modelId="{D48EC39E-2720-4F10-8885-446C7D37733D}" type="presParOf" srcId="{E2D2A07C-4DE7-41AD-AC2B-98B5922A397F}" destId="{89E27E54-BC8B-487B-A9A1-1430E245003C}" srcOrd="1" destOrd="0" presId="urn:microsoft.com/office/officeart/2005/8/layout/hierarchy1"/>
    <dgm:cxn modelId="{D653AC1E-9A26-4884-B9C8-70A226DA289D}" type="presParOf" srcId="{A964B325-F3A5-4466-AC6B-0A3BC5560B24}" destId="{8B6C881B-6B53-4AF3-935E-5DD023DBAA4C}" srcOrd="1" destOrd="0" presId="urn:microsoft.com/office/officeart/2005/8/layout/hierarchy1"/>
    <dgm:cxn modelId="{08D26F0C-7C5E-45C2-8F9C-6F1D3DD67F17}" type="presParOf" srcId="{8B6C881B-6B53-4AF3-935E-5DD023DBAA4C}" destId="{DDDA2579-6E3F-4DE7-9BD5-FD48AB5468FF}" srcOrd="0" destOrd="0" presId="urn:microsoft.com/office/officeart/2005/8/layout/hierarchy1"/>
    <dgm:cxn modelId="{F42BA829-D418-44BD-B9FF-A70C274D10D0}" type="presParOf" srcId="{8B6C881B-6B53-4AF3-935E-5DD023DBAA4C}" destId="{9E9F23A0-C66C-46D7-977C-F0A9D7F9CB2A}" srcOrd="1" destOrd="0" presId="urn:microsoft.com/office/officeart/2005/8/layout/hierarchy1"/>
    <dgm:cxn modelId="{F09C0AF8-DD81-4DA5-8091-890CE8A1AFFD}" type="presParOf" srcId="{9E9F23A0-C66C-46D7-977C-F0A9D7F9CB2A}" destId="{1F76C3C8-92CC-488B-A4CC-7E387F572205}" srcOrd="0" destOrd="0" presId="urn:microsoft.com/office/officeart/2005/8/layout/hierarchy1"/>
    <dgm:cxn modelId="{E604BDAF-4B37-43A6-9DD3-E1C4405D2C05}" type="presParOf" srcId="{1F76C3C8-92CC-488B-A4CC-7E387F572205}" destId="{8A948525-B150-49FA-92C1-E8EAE077BFE5}" srcOrd="0" destOrd="0" presId="urn:microsoft.com/office/officeart/2005/8/layout/hierarchy1"/>
    <dgm:cxn modelId="{351A6AD0-B61D-4C28-938F-489FDCC672D6}" type="presParOf" srcId="{1F76C3C8-92CC-488B-A4CC-7E387F572205}" destId="{348374C3-46AC-496C-A350-35ED54B41B65}" srcOrd="1" destOrd="0" presId="urn:microsoft.com/office/officeart/2005/8/layout/hierarchy1"/>
    <dgm:cxn modelId="{CA7427E2-0DD8-401A-8980-FBB4AF071D1C}" type="presParOf" srcId="{9E9F23A0-C66C-46D7-977C-F0A9D7F9CB2A}" destId="{3A06EEE1-EB70-42D6-8228-206AE69A17AF}" srcOrd="1" destOrd="0" presId="urn:microsoft.com/office/officeart/2005/8/layout/hierarchy1"/>
    <dgm:cxn modelId="{4291E135-BE19-437D-BF8D-6393D228D30F}" type="presParOf" srcId="{8B6C881B-6B53-4AF3-935E-5DD023DBAA4C}" destId="{1B5E5A7B-9746-47FA-836C-9C4C290DB626}" srcOrd="2" destOrd="0" presId="urn:microsoft.com/office/officeart/2005/8/layout/hierarchy1"/>
    <dgm:cxn modelId="{D2E69906-51FD-4621-B490-D6142397E8F0}" type="presParOf" srcId="{8B6C881B-6B53-4AF3-935E-5DD023DBAA4C}" destId="{C2D38DFE-20A8-432D-BE53-C14BA9377555}" srcOrd="3" destOrd="0" presId="urn:microsoft.com/office/officeart/2005/8/layout/hierarchy1"/>
    <dgm:cxn modelId="{BAEF9D78-7CA8-4433-AF63-974C60FF4B2C}" type="presParOf" srcId="{C2D38DFE-20A8-432D-BE53-C14BA9377555}" destId="{F5401A51-0976-42B1-A8D1-7FA92345E70C}" srcOrd="0" destOrd="0" presId="urn:microsoft.com/office/officeart/2005/8/layout/hierarchy1"/>
    <dgm:cxn modelId="{70C8CF68-008C-4153-B25D-DCEC6ADF15C3}" type="presParOf" srcId="{F5401A51-0976-42B1-A8D1-7FA92345E70C}" destId="{4C3AAAF4-4384-45F4-9DEC-1F271CE2C460}" srcOrd="0" destOrd="0" presId="urn:microsoft.com/office/officeart/2005/8/layout/hierarchy1"/>
    <dgm:cxn modelId="{5B37A3AB-6368-418D-8E64-C01D0E4256CD}" type="presParOf" srcId="{F5401A51-0976-42B1-A8D1-7FA92345E70C}" destId="{ADED0903-35EF-49CB-92C2-D51F5920A827}" srcOrd="1" destOrd="0" presId="urn:microsoft.com/office/officeart/2005/8/layout/hierarchy1"/>
    <dgm:cxn modelId="{1C3BB913-B937-44AB-86AC-435E8BBCE80B}" type="presParOf" srcId="{C2D38DFE-20A8-432D-BE53-C14BA9377555}" destId="{5211AE96-470E-4E94-AC53-0F35EF5A1DDE}" srcOrd="1" destOrd="0" presId="urn:microsoft.com/office/officeart/2005/8/layout/hierarchy1"/>
    <dgm:cxn modelId="{C7A602DB-66EF-4ADE-8BD8-66E09E5256A6}" type="presParOf" srcId="{C3F35632-D0B5-4A28-B7FE-612483108208}" destId="{86E58E4F-738C-4A86-BF62-9F8203295BF5}" srcOrd="2" destOrd="0" presId="urn:microsoft.com/office/officeart/2005/8/layout/hierarchy1"/>
    <dgm:cxn modelId="{AB9AF37B-0EAF-4A8C-A4F6-96A51E538400}" type="presParOf" srcId="{C3F35632-D0B5-4A28-B7FE-612483108208}" destId="{A7A046C2-4976-454B-AF1A-DF11E786B85C}" srcOrd="3" destOrd="0" presId="urn:microsoft.com/office/officeart/2005/8/layout/hierarchy1"/>
    <dgm:cxn modelId="{76967825-207A-413E-930E-88F22AE536BF}" type="presParOf" srcId="{A7A046C2-4976-454B-AF1A-DF11E786B85C}" destId="{D897F785-6290-42F6-B9F7-20D64E439799}" srcOrd="0" destOrd="0" presId="urn:microsoft.com/office/officeart/2005/8/layout/hierarchy1"/>
    <dgm:cxn modelId="{36D7B54A-C4A7-4DE3-9208-196B1E057DE8}" type="presParOf" srcId="{D897F785-6290-42F6-B9F7-20D64E439799}" destId="{2E41C3FF-2BA6-4A11-AC78-BBD2CF696889}" srcOrd="0" destOrd="0" presId="urn:microsoft.com/office/officeart/2005/8/layout/hierarchy1"/>
    <dgm:cxn modelId="{DA70196B-B9DF-4AC1-9B3B-7DE1EC15725B}" type="presParOf" srcId="{D897F785-6290-42F6-B9F7-20D64E439799}" destId="{5361A5F1-0764-40C6-A22B-F1DBBEA0104D}" srcOrd="1" destOrd="0" presId="urn:microsoft.com/office/officeart/2005/8/layout/hierarchy1"/>
    <dgm:cxn modelId="{A84FECEE-09D5-429F-BF03-2A25211A6DA0}" type="presParOf" srcId="{A7A046C2-4976-454B-AF1A-DF11E786B85C}" destId="{BE5CF9E4-69BE-4053-9434-98AE430333C6}" srcOrd="1" destOrd="0" presId="urn:microsoft.com/office/officeart/2005/8/layout/hierarchy1"/>
    <dgm:cxn modelId="{24345DEF-D65C-4FDB-9CFF-9B84FD586917}" type="presParOf" srcId="{BE5CF9E4-69BE-4053-9434-98AE430333C6}" destId="{65A47F92-B130-4F99-8E0B-2D7B53C4E8ED}" srcOrd="0" destOrd="0" presId="urn:microsoft.com/office/officeart/2005/8/layout/hierarchy1"/>
    <dgm:cxn modelId="{F2900C78-0141-46CF-B5EB-C3A342CA96AA}" type="presParOf" srcId="{BE5CF9E4-69BE-4053-9434-98AE430333C6}" destId="{6F9E6C77-63FE-42F0-8976-BF222161B116}" srcOrd="1" destOrd="0" presId="urn:microsoft.com/office/officeart/2005/8/layout/hierarchy1"/>
    <dgm:cxn modelId="{C757699B-C1ED-4003-A3BB-930306E3F44D}" type="presParOf" srcId="{6F9E6C77-63FE-42F0-8976-BF222161B116}" destId="{71AF960A-798E-46AB-9F21-0BBCE27341E9}" srcOrd="0" destOrd="0" presId="urn:microsoft.com/office/officeart/2005/8/layout/hierarchy1"/>
    <dgm:cxn modelId="{32FE919A-BD44-4C57-ADFC-701B93B2FF84}" type="presParOf" srcId="{71AF960A-798E-46AB-9F21-0BBCE27341E9}" destId="{25DE99AE-D6B1-4EE3-85A0-08150FE67569}" srcOrd="0" destOrd="0" presId="urn:microsoft.com/office/officeart/2005/8/layout/hierarchy1"/>
    <dgm:cxn modelId="{F867E08C-7859-4196-B279-CF14670DA4E1}" type="presParOf" srcId="{71AF960A-798E-46AB-9F21-0BBCE27341E9}" destId="{2E6F03BF-4F5E-4640-A04A-5637B1C926A2}" srcOrd="1" destOrd="0" presId="urn:microsoft.com/office/officeart/2005/8/layout/hierarchy1"/>
    <dgm:cxn modelId="{C12CFC1E-1DE4-4AD8-8D6D-A744A1FA7F50}" type="presParOf" srcId="{6F9E6C77-63FE-42F0-8976-BF222161B116}" destId="{5A428845-F4BA-44EB-A082-5DFE50B0430B}" srcOrd="1" destOrd="0" presId="urn:microsoft.com/office/officeart/2005/8/layout/hierarchy1"/>
    <dgm:cxn modelId="{4EDEA362-7A0B-4D6E-942A-D1315AAB1C57}" type="presParOf" srcId="{BE5CF9E4-69BE-4053-9434-98AE430333C6}" destId="{6BF42A8F-BE8B-42AF-BD45-3918450D650C}" srcOrd="2" destOrd="0" presId="urn:microsoft.com/office/officeart/2005/8/layout/hierarchy1"/>
    <dgm:cxn modelId="{4CF00823-D690-413D-8EFA-72ADBE2EAB93}" type="presParOf" srcId="{BE5CF9E4-69BE-4053-9434-98AE430333C6}" destId="{BA390251-CF07-4A00-930F-545846EBB3BB}" srcOrd="3" destOrd="0" presId="urn:microsoft.com/office/officeart/2005/8/layout/hierarchy1"/>
    <dgm:cxn modelId="{1102CADB-ED88-4ACF-AE32-2B51AD5D5801}" type="presParOf" srcId="{BA390251-CF07-4A00-930F-545846EBB3BB}" destId="{B17B44B3-D6CC-4646-95AC-4F3E546D68B0}" srcOrd="0" destOrd="0" presId="urn:microsoft.com/office/officeart/2005/8/layout/hierarchy1"/>
    <dgm:cxn modelId="{D4623552-29D8-4295-B342-3DF444E14D6F}" type="presParOf" srcId="{B17B44B3-D6CC-4646-95AC-4F3E546D68B0}" destId="{E3FF15A7-6649-4471-926D-4F261BD1FF58}" srcOrd="0" destOrd="0" presId="urn:microsoft.com/office/officeart/2005/8/layout/hierarchy1"/>
    <dgm:cxn modelId="{ADEB418F-A8E0-4946-9E09-A077E63E7FB5}" type="presParOf" srcId="{B17B44B3-D6CC-4646-95AC-4F3E546D68B0}" destId="{D12813CC-0AE7-4304-8218-3DB6643335D7}" srcOrd="1" destOrd="0" presId="urn:microsoft.com/office/officeart/2005/8/layout/hierarchy1"/>
    <dgm:cxn modelId="{BFB06FBA-8B38-416E-9968-A382A964D050}" type="presParOf" srcId="{BA390251-CF07-4A00-930F-545846EBB3BB}" destId="{CDF3876C-33B8-44FB-BACA-5FFB1AB8DAFE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49E793B-FEE6-4637-88AB-7637629CD83E}">
      <dsp:nvSpPr>
        <dsp:cNvPr id="0" name=""/>
        <dsp:cNvSpPr/>
      </dsp:nvSpPr>
      <dsp:spPr>
        <a:xfrm>
          <a:off x="4620735" y="3968797"/>
          <a:ext cx="91440" cy="46383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63839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5A47F92-B130-4F99-8E0B-2D7B53C4E8ED}">
      <dsp:nvSpPr>
        <dsp:cNvPr id="0" name=""/>
        <dsp:cNvSpPr/>
      </dsp:nvSpPr>
      <dsp:spPr>
        <a:xfrm>
          <a:off x="4620735" y="2492218"/>
          <a:ext cx="91440" cy="46383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63839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6E58E4F-738C-4A86-BF62-9F8203295BF5}">
      <dsp:nvSpPr>
        <dsp:cNvPr id="0" name=""/>
        <dsp:cNvSpPr/>
      </dsp:nvSpPr>
      <dsp:spPr>
        <a:xfrm>
          <a:off x="3691816" y="1015639"/>
          <a:ext cx="974639" cy="46383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16093"/>
              </a:lnTo>
              <a:lnTo>
                <a:pt x="974639" y="316093"/>
              </a:lnTo>
              <a:lnTo>
                <a:pt x="974639" y="463839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DDA2579-6E3F-4DE7-9BD5-FD48AB5468FF}">
      <dsp:nvSpPr>
        <dsp:cNvPr id="0" name=""/>
        <dsp:cNvSpPr/>
      </dsp:nvSpPr>
      <dsp:spPr>
        <a:xfrm>
          <a:off x="2671456" y="2492218"/>
          <a:ext cx="91440" cy="46383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63839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C93425-7DD6-4FBB-94FB-39E318595AF9}">
      <dsp:nvSpPr>
        <dsp:cNvPr id="0" name=""/>
        <dsp:cNvSpPr/>
      </dsp:nvSpPr>
      <dsp:spPr>
        <a:xfrm>
          <a:off x="2717176" y="1015639"/>
          <a:ext cx="974639" cy="463839"/>
        </a:xfrm>
        <a:custGeom>
          <a:avLst/>
          <a:gdLst/>
          <a:ahLst/>
          <a:cxnLst/>
          <a:rect l="0" t="0" r="0" b="0"/>
          <a:pathLst>
            <a:path>
              <a:moveTo>
                <a:pt x="974639" y="0"/>
              </a:moveTo>
              <a:lnTo>
                <a:pt x="974639" y="316093"/>
              </a:lnTo>
              <a:lnTo>
                <a:pt x="0" y="316093"/>
              </a:lnTo>
              <a:lnTo>
                <a:pt x="0" y="463839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8E6338F-13B9-4E2D-B0DE-64A9F7B8126E}">
      <dsp:nvSpPr>
        <dsp:cNvPr id="0" name=""/>
        <dsp:cNvSpPr/>
      </dsp:nvSpPr>
      <dsp:spPr>
        <a:xfrm>
          <a:off x="2894384" y="2900"/>
          <a:ext cx="1594864" cy="10127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2BAC052-F4BE-4D91-9528-FAB088B28387}">
      <dsp:nvSpPr>
        <dsp:cNvPr id="0" name=""/>
        <dsp:cNvSpPr/>
      </dsp:nvSpPr>
      <dsp:spPr>
        <a:xfrm>
          <a:off x="3071591" y="171247"/>
          <a:ext cx="1594864" cy="10127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b="1" kern="1200" dirty="0"/>
            <a:t>Кодирование </a:t>
          </a:r>
          <a:r>
            <a:rPr lang="ru-RU" sz="1200" b="1" kern="1200" dirty="0" smtClean="0"/>
            <a:t>ишемических болезней сердца при летальном исходе</a:t>
          </a:r>
          <a:endParaRPr lang="ru-RU" sz="1200" b="1" kern="1200" dirty="0"/>
        </a:p>
      </dsp:txBody>
      <dsp:txXfrm>
        <a:off x="3101253" y="200909"/>
        <a:ext cx="1535540" cy="953415"/>
      </dsp:txXfrm>
    </dsp:sp>
    <dsp:sp modelId="{9DD48227-454E-48AC-81D0-D9EEEFF7BA66}">
      <dsp:nvSpPr>
        <dsp:cNvPr id="0" name=""/>
        <dsp:cNvSpPr/>
      </dsp:nvSpPr>
      <dsp:spPr>
        <a:xfrm>
          <a:off x="1919744" y="1479479"/>
          <a:ext cx="1594864" cy="10127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9E27E54-BC8B-487B-A9A1-1430E245003C}">
      <dsp:nvSpPr>
        <dsp:cNvPr id="0" name=""/>
        <dsp:cNvSpPr/>
      </dsp:nvSpPr>
      <dsp:spPr>
        <a:xfrm>
          <a:off x="2096951" y="1647826"/>
          <a:ext cx="1594864" cy="10127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b="1" kern="1200" dirty="0"/>
            <a:t>Стенокардия</a:t>
          </a:r>
        </a:p>
      </dsp:txBody>
      <dsp:txXfrm>
        <a:off x="2126613" y="1677488"/>
        <a:ext cx="1535540" cy="953415"/>
      </dsp:txXfrm>
    </dsp:sp>
    <dsp:sp modelId="{8A948525-B150-49FA-92C1-E8EAE077BFE5}">
      <dsp:nvSpPr>
        <dsp:cNvPr id="0" name=""/>
        <dsp:cNvSpPr/>
      </dsp:nvSpPr>
      <dsp:spPr>
        <a:xfrm>
          <a:off x="1919744" y="2956058"/>
          <a:ext cx="1594864" cy="10127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48374C3-46AC-496C-A350-35ED54B41B65}">
      <dsp:nvSpPr>
        <dsp:cNvPr id="0" name=""/>
        <dsp:cNvSpPr/>
      </dsp:nvSpPr>
      <dsp:spPr>
        <a:xfrm>
          <a:off x="2096951" y="3124405"/>
          <a:ext cx="1594864" cy="10127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100" b="1" kern="1200" dirty="0"/>
            <a:t>Летальные исходы независимо от срока от начала заболевания </a:t>
          </a:r>
          <a:r>
            <a:rPr lang="en-US" sz="1100" b="1" kern="1200" dirty="0"/>
            <a:t>I25</a:t>
          </a:r>
          <a:endParaRPr lang="ru-RU" sz="1100" b="1" kern="1200" dirty="0"/>
        </a:p>
      </dsp:txBody>
      <dsp:txXfrm>
        <a:off x="2126613" y="3154067"/>
        <a:ext cx="1535540" cy="953415"/>
      </dsp:txXfrm>
    </dsp:sp>
    <dsp:sp modelId="{2E41C3FF-2BA6-4A11-AC78-BBD2CF696889}">
      <dsp:nvSpPr>
        <dsp:cNvPr id="0" name=""/>
        <dsp:cNvSpPr/>
      </dsp:nvSpPr>
      <dsp:spPr>
        <a:xfrm>
          <a:off x="3869023" y="1479479"/>
          <a:ext cx="1594864" cy="10127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361A5F1-0764-40C6-A22B-F1DBBEA0104D}">
      <dsp:nvSpPr>
        <dsp:cNvPr id="0" name=""/>
        <dsp:cNvSpPr/>
      </dsp:nvSpPr>
      <dsp:spPr>
        <a:xfrm>
          <a:off x="4046230" y="1647826"/>
          <a:ext cx="1594864" cy="10127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b="1" kern="1200" dirty="0"/>
            <a:t>Инфаркт </a:t>
          </a:r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b="1" kern="1200" dirty="0"/>
            <a:t>миокарда</a:t>
          </a:r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200" b="1" kern="1200" dirty="0"/>
        </a:p>
      </dsp:txBody>
      <dsp:txXfrm>
        <a:off x="4075892" y="1677488"/>
        <a:ext cx="1535540" cy="953415"/>
      </dsp:txXfrm>
    </dsp:sp>
    <dsp:sp modelId="{25DE99AE-D6B1-4EE3-85A0-08150FE67569}">
      <dsp:nvSpPr>
        <dsp:cNvPr id="0" name=""/>
        <dsp:cNvSpPr/>
      </dsp:nvSpPr>
      <dsp:spPr>
        <a:xfrm>
          <a:off x="3869023" y="2956058"/>
          <a:ext cx="1594864" cy="10127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E6F03BF-4F5E-4640-A04A-5637B1C926A2}">
      <dsp:nvSpPr>
        <dsp:cNvPr id="0" name=""/>
        <dsp:cNvSpPr/>
      </dsp:nvSpPr>
      <dsp:spPr>
        <a:xfrm>
          <a:off x="4046230" y="3124405"/>
          <a:ext cx="1594864" cy="10127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b="1" kern="1200" dirty="0"/>
            <a:t>До 28 дней от начала возникновения ИМ или в пределах эпизода оказания </a:t>
          </a:r>
          <a:r>
            <a:rPr lang="ru-RU" sz="1200" b="1" kern="1200" dirty="0" err="1"/>
            <a:t>мед.помощи</a:t>
          </a:r>
          <a:r>
            <a:rPr lang="ru-RU" sz="1200" b="1" kern="1200" dirty="0"/>
            <a:t> </a:t>
          </a:r>
          <a:r>
            <a:rPr lang="en-US" sz="1200" b="1" kern="1200" dirty="0" smtClean="0"/>
            <a:t>I</a:t>
          </a:r>
          <a:r>
            <a:rPr lang="ru-RU" sz="1200" b="1" kern="1200" dirty="0" smtClean="0"/>
            <a:t>21-</a:t>
          </a:r>
          <a:r>
            <a:rPr lang="en-US" sz="1200" b="1" kern="1200" dirty="0" smtClean="0"/>
            <a:t>I22</a:t>
          </a:r>
          <a:endParaRPr lang="ru-RU" sz="1200" b="1" kern="1200" dirty="0"/>
        </a:p>
      </dsp:txBody>
      <dsp:txXfrm>
        <a:off x="4075892" y="3154067"/>
        <a:ext cx="1535540" cy="953415"/>
      </dsp:txXfrm>
    </dsp:sp>
    <dsp:sp modelId="{0CEB7C9B-FF90-4B80-B010-8E8F4077B5D2}">
      <dsp:nvSpPr>
        <dsp:cNvPr id="0" name=""/>
        <dsp:cNvSpPr/>
      </dsp:nvSpPr>
      <dsp:spPr>
        <a:xfrm>
          <a:off x="3869023" y="4432637"/>
          <a:ext cx="1594864" cy="10127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1F68291-5A6A-4DF9-81A7-2F1FB3432B1B}">
      <dsp:nvSpPr>
        <dsp:cNvPr id="0" name=""/>
        <dsp:cNvSpPr/>
      </dsp:nvSpPr>
      <dsp:spPr>
        <a:xfrm>
          <a:off x="4046230" y="4600984"/>
          <a:ext cx="1594864" cy="10127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b="1" kern="1200" dirty="0"/>
            <a:t> </a:t>
          </a:r>
          <a:r>
            <a:rPr lang="ru-RU" sz="1500" b="1" kern="1200" dirty="0"/>
            <a:t>После 28 дней от начала возникновения ИМ </a:t>
          </a:r>
          <a:r>
            <a:rPr lang="en-US" sz="1500" b="1" kern="1200" dirty="0"/>
            <a:t>I25.8</a:t>
          </a:r>
          <a:endParaRPr lang="ru-RU" sz="1500" kern="1200" dirty="0"/>
        </a:p>
      </dsp:txBody>
      <dsp:txXfrm>
        <a:off x="4075892" y="4630646"/>
        <a:ext cx="1535540" cy="95341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BF42A8F-BE8B-42AF-BD45-3918450D650C}">
      <dsp:nvSpPr>
        <dsp:cNvPr id="0" name=""/>
        <dsp:cNvSpPr/>
      </dsp:nvSpPr>
      <dsp:spPr>
        <a:xfrm>
          <a:off x="5625589" y="3226989"/>
          <a:ext cx="966517" cy="4599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13459"/>
              </a:lnTo>
              <a:lnTo>
                <a:pt x="966517" y="313459"/>
              </a:lnTo>
              <a:lnTo>
                <a:pt x="966517" y="45997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5A47F92-B130-4F99-8E0B-2D7B53C4E8ED}">
      <dsp:nvSpPr>
        <dsp:cNvPr id="0" name=""/>
        <dsp:cNvSpPr/>
      </dsp:nvSpPr>
      <dsp:spPr>
        <a:xfrm>
          <a:off x="4659072" y="3226989"/>
          <a:ext cx="966517" cy="459974"/>
        </a:xfrm>
        <a:custGeom>
          <a:avLst/>
          <a:gdLst/>
          <a:ahLst/>
          <a:cxnLst/>
          <a:rect l="0" t="0" r="0" b="0"/>
          <a:pathLst>
            <a:path>
              <a:moveTo>
                <a:pt x="966517" y="0"/>
              </a:moveTo>
              <a:lnTo>
                <a:pt x="966517" y="313459"/>
              </a:lnTo>
              <a:lnTo>
                <a:pt x="0" y="313459"/>
              </a:lnTo>
              <a:lnTo>
                <a:pt x="0" y="45997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6E58E4F-738C-4A86-BF62-9F8203295BF5}">
      <dsp:nvSpPr>
        <dsp:cNvPr id="0" name=""/>
        <dsp:cNvSpPr/>
      </dsp:nvSpPr>
      <dsp:spPr>
        <a:xfrm>
          <a:off x="3692554" y="1762715"/>
          <a:ext cx="1933035" cy="4599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13459"/>
              </a:lnTo>
              <a:lnTo>
                <a:pt x="1933035" y="313459"/>
              </a:lnTo>
              <a:lnTo>
                <a:pt x="1933035" y="45997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B5E5A7B-9746-47FA-836C-9C4C290DB626}">
      <dsp:nvSpPr>
        <dsp:cNvPr id="0" name=""/>
        <dsp:cNvSpPr/>
      </dsp:nvSpPr>
      <dsp:spPr>
        <a:xfrm>
          <a:off x="1759519" y="3226989"/>
          <a:ext cx="966517" cy="4599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13459"/>
              </a:lnTo>
              <a:lnTo>
                <a:pt x="966517" y="313459"/>
              </a:lnTo>
              <a:lnTo>
                <a:pt x="966517" y="45997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DDA2579-6E3F-4DE7-9BD5-FD48AB5468FF}">
      <dsp:nvSpPr>
        <dsp:cNvPr id="0" name=""/>
        <dsp:cNvSpPr/>
      </dsp:nvSpPr>
      <dsp:spPr>
        <a:xfrm>
          <a:off x="793002" y="3226989"/>
          <a:ext cx="966517" cy="459974"/>
        </a:xfrm>
        <a:custGeom>
          <a:avLst/>
          <a:gdLst/>
          <a:ahLst/>
          <a:cxnLst/>
          <a:rect l="0" t="0" r="0" b="0"/>
          <a:pathLst>
            <a:path>
              <a:moveTo>
                <a:pt x="966517" y="0"/>
              </a:moveTo>
              <a:lnTo>
                <a:pt x="966517" y="313459"/>
              </a:lnTo>
              <a:lnTo>
                <a:pt x="0" y="313459"/>
              </a:lnTo>
              <a:lnTo>
                <a:pt x="0" y="45997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C93425-7DD6-4FBB-94FB-39E318595AF9}">
      <dsp:nvSpPr>
        <dsp:cNvPr id="0" name=""/>
        <dsp:cNvSpPr/>
      </dsp:nvSpPr>
      <dsp:spPr>
        <a:xfrm>
          <a:off x="1759519" y="1762715"/>
          <a:ext cx="1933035" cy="459974"/>
        </a:xfrm>
        <a:custGeom>
          <a:avLst/>
          <a:gdLst/>
          <a:ahLst/>
          <a:cxnLst/>
          <a:rect l="0" t="0" r="0" b="0"/>
          <a:pathLst>
            <a:path>
              <a:moveTo>
                <a:pt x="1933035" y="0"/>
              </a:moveTo>
              <a:lnTo>
                <a:pt x="1933035" y="313459"/>
              </a:lnTo>
              <a:lnTo>
                <a:pt x="0" y="313459"/>
              </a:lnTo>
              <a:lnTo>
                <a:pt x="0" y="45997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8E6338F-13B9-4E2D-B0DE-64A9F7B8126E}">
      <dsp:nvSpPr>
        <dsp:cNvPr id="0" name=""/>
        <dsp:cNvSpPr/>
      </dsp:nvSpPr>
      <dsp:spPr>
        <a:xfrm>
          <a:off x="2901767" y="758416"/>
          <a:ext cx="1581574" cy="100429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2BAC052-F4BE-4D91-9528-FAB088B28387}">
      <dsp:nvSpPr>
        <dsp:cNvPr id="0" name=""/>
        <dsp:cNvSpPr/>
      </dsp:nvSpPr>
      <dsp:spPr>
        <a:xfrm>
          <a:off x="3077498" y="925360"/>
          <a:ext cx="1581574" cy="100429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b="1" kern="1200" dirty="0"/>
            <a:t>Кодирование цереброваскулярных болезней</a:t>
          </a:r>
        </a:p>
      </dsp:txBody>
      <dsp:txXfrm>
        <a:off x="3106913" y="954775"/>
        <a:ext cx="1522744" cy="945469"/>
      </dsp:txXfrm>
    </dsp:sp>
    <dsp:sp modelId="{9DD48227-454E-48AC-81D0-D9EEEFF7BA66}">
      <dsp:nvSpPr>
        <dsp:cNvPr id="0" name=""/>
        <dsp:cNvSpPr/>
      </dsp:nvSpPr>
      <dsp:spPr>
        <a:xfrm>
          <a:off x="968732" y="2222690"/>
          <a:ext cx="1581574" cy="100429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9E27E54-BC8B-487B-A9A1-1430E245003C}">
      <dsp:nvSpPr>
        <dsp:cNvPr id="0" name=""/>
        <dsp:cNvSpPr/>
      </dsp:nvSpPr>
      <dsp:spPr>
        <a:xfrm>
          <a:off x="1144463" y="2389634"/>
          <a:ext cx="1581574" cy="100429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b="1" kern="1200" dirty="0"/>
            <a:t>Кодирование заболеваемости</a:t>
          </a:r>
        </a:p>
      </dsp:txBody>
      <dsp:txXfrm>
        <a:off x="1173878" y="2419049"/>
        <a:ext cx="1522744" cy="945469"/>
      </dsp:txXfrm>
    </dsp:sp>
    <dsp:sp modelId="{8A948525-B150-49FA-92C1-E8EAE077BFE5}">
      <dsp:nvSpPr>
        <dsp:cNvPr id="0" name=""/>
        <dsp:cNvSpPr/>
      </dsp:nvSpPr>
      <dsp:spPr>
        <a:xfrm>
          <a:off x="2215" y="3686964"/>
          <a:ext cx="1581574" cy="100429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48374C3-46AC-496C-A350-35ED54B41B65}">
      <dsp:nvSpPr>
        <dsp:cNvPr id="0" name=""/>
        <dsp:cNvSpPr/>
      </dsp:nvSpPr>
      <dsp:spPr>
        <a:xfrm>
          <a:off x="177945" y="3853908"/>
          <a:ext cx="1581574" cy="100429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100" kern="1200" dirty="0"/>
            <a:t>До </a:t>
          </a:r>
          <a:r>
            <a:rPr lang="en-US" sz="1200" b="1" kern="1200" dirty="0"/>
            <a:t>30</a:t>
          </a:r>
          <a:r>
            <a:rPr lang="ru-RU" sz="1100" kern="1200" dirty="0"/>
            <a:t> </a:t>
          </a:r>
          <a:r>
            <a:rPr lang="ru-RU" sz="1100" b="1" kern="1200" dirty="0"/>
            <a:t>дней</a:t>
          </a:r>
          <a:r>
            <a:rPr lang="ru-RU" sz="1100" kern="1200" dirty="0"/>
            <a:t> от начала  заболевания или в пределах эпизода оказания </a:t>
          </a:r>
          <a:r>
            <a:rPr lang="ru-RU" sz="1100" kern="1200" dirty="0" err="1"/>
            <a:t>мед.помощи</a:t>
          </a:r>
          <a:r>
            <a:rPr lang="ru-RU" sz="1100" kern="1200" dirty="0"/>
            <a:t> </a:t>
          </a:r>
          <a:r>
            <a:rPr lang="en-US" sz="1100" kern="1200" dirty="0" smtClean="0"/>
            <a:t> </a:t>
          </a:r>
          <a:r>
            <a:rPr lang="en-US" sz="1400" b="1" kern="1200" dirty="0" smtClean="0"/>
            <a:t>I60 – I66</a:t>
          </a:r>
          <a:endParaRPr lang="ru-RU" sz="1400" b="1" kern="1200" dirty="0"/>
        </a:p>
      </dsp:txBody>
      <dsp:txXfrm>
        <a:off x="207360" y="3883323"/>
        <a:ext cx="1522744" cy="945469"/>
      </dsp:txXfrm>
    </dsp:sp>
    <dsp:sp modelId="{4C3AAAF4-4384-45F4-9DEC-1F271CE2C460}">
      <dsp:nvSpPr>
        <dsp:cNvPr id="0" name=""/>
        <dsp:cNvSpPr/>
      </dsp:nvSpPr>
      <dsp:spPr>
        <a:xfrm>
          <a:off x="1935250" y="3686964"/>
          <a:ext cx="1581574" cy="100429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DED0903-35EF-49CB-92C2-D51F5920A827}">
      <dsp:nvSpPr>
        <dsp:cNvPr id="0" name=""/>
        <dsp:cNvSpPr/>
      </dsp:nvSpPr>
      <dsp:spPr>
        <a:xfrm>
          <a:off x="2110980" y="3853908"/>
          <a:ext cx="1581574" cy="100429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/>
            <a:t>После </a:t>
          </a:r>
          <a:r>
            <a:rPr lang="ru-RU" sz="1200" b="1" kern="1200" dirty="0"/>
            <a:t>30</a:t>
          </a:r>
          <a:r>
            <a:rPr lang="ru-RU" sz="1200" kern="1200" dirty="0"/>
            <a:t> </a:t>
          </a:r>
          <a:r>
            <a:rPr lang="ru-RU" sz="1200" b="1" kern="1200" dirty="0" smtClean="0"/>
            <a:t>дней</a:t>
          </a:r>
          <a:r>
            <a:rPr lang="en-US" sz="1200" b="1" kern="1200" dirty="0" smtClean="0"/>
            <a:t> -</a:t>
          </a:r>
          <a:r>
            <a:rPr lang="ru-RU" sz="1200" kern="1200" dirty="0" smtClean="0"/>
            <a:t> </a:t>
          </a:r>
          <a:r>
            <a:rPr lang="en-US" sz="1400" b="1" kern="1200" dirty="0"/>
            <a:t>I67</a:t>
          </a:r>
          <a:r>
            <a:rPr lang="en-US" sz="1200" kern="1200" dirty="0"/>
            <a:t> </a:t>
          </a:r>
          <a:r>
            <a:rPr lang="ru-RU" sz="1200" kern="1200" dirty="0"/>
            <a:t>или рубрики </a:t>
          </a:r>
          <a:r>
            <a:rPr lang="ru-RU" sz="1200" b="1" kern="1200" dirty="0"/>
            <a:t>конкретных неврологических расстройств</a:t>
          </a:r>
        </a:p>
      </dsp:txBody>
      <dsp:txXfrm>
        <a:off x="2140395" y="3883323"/>
        <a:ext cx="1522744" cy="945469"/>
      </dsp:txXfrm>
    </dsp:sp>
    <dsp:sp modelId="{2E41C3FF-2BA6-4A11-AC78-BBD2CF696889}">
      <dsp:nvSpPr>
        <dsp:cNvPr id="0" name=""/>
        <dsp:cNvSpPr/>
      </dsp:nvSpPr>
      <dsp:spPr>
        <a:xfrm>
          <a:off x="4834802" y="2222690"/>
          <a:ext cx="1581574" cy="100429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361A5F1-0764-40C6-A22B-F1DBBEA0104D}">
      <dsp:nvSpPr>
        <dsp:cNvPr id="0" name=""/>
        <dsp:cNvSpPr/>
      </dsp:nvSpPr>
      <dsp:spPr>
        <a:xfrm>
          <a:off x="5010533" y="2389634"/>
          <a:ext cx="1581574" cy="100429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b="1" kern="1200" dirty="0"/>
            <a:t>Кодирование летальных исходов</a:t>
          </a:r>
        </a:p>
      </dsp:txBody>
      <dsp:txXfrm>
        <a:off x="5039948" y="2419049"/>
        <a:ext cx="1522744" cy="945469"/>
      </dsp:txXfrm>
    </dsp:sp>
    <dsp:sp modelId="{25DE99AE-D6B1-4EE3-85A0-08150FE67569}">
      <dsp:nvSpPr>
        <dsp:cNvPr id="0" name=""/>
        <dsp:cNvSpPr/>
      </dsp:nvSpPr>
      <dsp:spPr>
        <a:xfrm>
          <a:off x="3868285" y="3686964"/>
          <a:ext cx="1581574" cy="100429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E6F03BF-4F5E-4640-A04A-5637B1C926A2}">
      <dsp:nvSpPr>
        <dsp:cNvPr id="0" name=""/>
        <dsp:cNvSpPr/>
      </dsp:nvSpPr>
      <dsp:spPr>
        <a:xfrm>
          <a:off x="4044015" y="3853908"/>
          <a:ext cx="1581574" cy="100429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/>
            <a:t>До </a:t>
          </a:r>
          <a:r>
            <a:rPr lang="en-US" sz="1200" b="1" kern="1200" dirty="0"/>
            <a:t>30</a:t>
          </a:r>
          <a:r>
            <a:rPr lang="ru-RU" sz="1200" b="1" kern="1200" dirty="0"/>
            <a:t> дней </a:t>
          </a:r>
          <a:r>
            <a:rPr lang="ru-RU" sz="1200" kern="1200" dirty="0"/>
            <a:t>или в пределах эпизода оказания </a:t>
          </a:r>
          <a:r>
            <a:rPr lang="ru-RU" sz="1200" kern="1200" dirty="0" err="1"/>
            <a:t>мед.помощи</a:t>
          </a:r>
          <a:r>
            <a:rPr lang="ru-RU" sz="1200" kern="1200" dirty="0"/>
            <a:t> </a:t>
          </a:r>
          <a:r>
            <a:rPr lang="en-US" sz="1200" b="1" kern="1200" dirty="0"/>
            <a:t>I60 – I64</a:t>
          </a:r>
          <a:r>
            <a:rPr lang="ru-RU" sz="1200" b="1" kern="1200" dirty="0"/>
            <a:t> </a:t>
          </a:r>
        </a:p>
      </dsp:txBody>
      <dsp:txXfrm>
        <a:off x="4073430" y="3883323"/>
        <a:ext cx="1522744" cy="945469"/>
      </dsp:txXfrm>
    </dsp:sp>
    <dsp:sp modelId="{E3FF15A7-6649-4471-926D-4F261BD1FF58}">
      <dsp:nvSpPr>
        <dsp:cNvPr id="0" name=""/>
        <dsp:cNvSpPr/>
      </dsp:nvSpPr>
      <dsp:spPr>
        <a:xfrm>
          <a:off x="5801320" y="3686964"/>
          <a:ext cx="1581574" cy="100429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12813CC-0AE7-4304-8218-3DB6643335D7}">
      <dsp:nvSpPr>
        <dsp:cNvPr id="0" name=""/>
        <dsp:cNvSpPr/>
      </dsp:nvSpPr>
      <dsp:spPr>
        <a:xfrm>
          <a:off x="5977050" y="3853908"/>
          <a:ext cx="1581574" cy="100429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200" kern="1200" dirty="0"/>
            <a:t>После </a:t>
          </a:r>
          <a:r>
            <a:rPr lang="ru-RU" sz="1200" b="1" kern="1200" dirty="0"/>
            <a:t>30 дней </a:t>
          </a:r>
          <a:r>
            <a:rPr lang="ru-RU" sz="1200" kern="1200" dirty="0"/>
            <a:t>от начала заболевания </a:t>
          </a:r>
          <a:r>
            <a:rPr lang="en-US" sz="1200" b="1" kern="1200" dirty="0"/>
            <a:t>I67 </a:t>
          </a:r>
          <a:r>
            <a:rPr lang="ru-RU" sz="1200" b="1" kern="1200" dirty="0"/>
            <a:t>или </a:t>
          </a:r>
          <a:r>
            <a:rPr lang="en-US" sz="1200" b="1" kern="1200" dirty="0"/>
            <a:t>I69</a:t>
          </a:r>
          <a:endParaRPr lang="ru-RU" sz="1200" b="1" kern="1200" dirty="0"/>
        </a:p>
      </dsp:txBody>
      <dsp:txXfrm>
        <a:off x="6006465" y="3883323"/>
        <a:ext cx="1522744" cy="94546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1DF778-53AA-413D-9E89-CACF4CD4FDC7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1D185D-4B8F-4676-A70C-455B1A47704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50588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2707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ru-RU" altLang="ru-RU" smtClean="0"/>
          </a:p>
        </p:txBody>
      </p:sp>
      <p:sp>
        <p:nvSpPr>
          <p:cNvPr id="72708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8839F76D-21DD-4570-9408-C4B8D81B0262}" type="slidenum">
              <a:rPr lang="ru-RU" altLang="ru-RU" smtClean="0">
                <a:cs typeface="Arial" pitchFamily="34" charset="0"/>
              </a:rPr>
              <a:pPr eaLnBrk="1" hangingPunct="1">
                <a:spcBef>
                  <a:spcPct val="0"/>
                </a:spcBef>
              </a:pPr>
              <a:t>21</a:t>
            </a:fld>
            <a:endParaRPr lang="ru-RU" altLang="ru-RU" smtClean="0">
              <a:cs typeface="Arial" pitchFamily="34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9331BF2D-8BC2-40D4-AD91-48D01FFD1A66}" type="slidenum">
              <a:rPr lang="ru-RU" altLang="ru-RU" smtClean="0">
                <a:cs typeface="Arial" pitchFamily="34" charset="0"/>
              </a:rPr>
              <a:pPr eaLnBrk="1" hangingPunct="1">
                <a:spcBef>
                  <a:spcPct val="0"/>
                </a:spcBef>
              </a:pPr>
              <a:t>72</a:t>
            </a:fld>
            <a:endParaRPr lang="ru-RU" altLang="ru-RU" smtClean="0">
              <a:cs typeface="Arial" pitchFamily="34" charset="0"/>
            </a:endParaRPr>
          </a:p>
        </p:txBody>
      </p:sp>
      <p:sp>
        <p:nvSpPr>
          <p:cNvPr id="737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3732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ru-RU" smtClean="0"/>
          </a:p>
          <a:p>
            <a:endParaRPr lang="ru-RU" altLang="ru-R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18.12.2019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Прямоугольник 3"/>
          <p:cNvSpPr>
            <a:spLocks noChangeArrowheads="1"/>
          </p:cNvSpPr>
          <p:nvPr/>
        </p:nvSpPr>
        <p:spPr bwMode="auto">
          <a:xfrm>
            <a:off x="3276600" y="6435725"/>
            <a:ext cx="2728913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1600" b="1">
                <a:solidFill>
                  <a:schemeClr val="bg1"/>
                </a:solidFill>
              </a:rPr>
              <a:t>Москва 2018 г.</a:t>
            </a:r>
            <a:r>
              <a:rPr lang="ru-RU" altLang="ru-RU" sz="1600"/>
              <a:t> </a:t>
            </a:r>
            <a:endParaRPr lang="ru-RU" altLang="ru-RU" sz="1600">
              <a:solidFill>
                <a:schemeClr val="bg1"/>
              </a:solidFill>
            </a:endParaRPr>
          </a:p>
        </p:txBody>
      </p:sp>
      <p:sp>
        <p:nvSpPr>
          <p:cNvPr id="4100" name="Прямоугольник 5"/>
          <p:cNvSpPr>
            <a:spLocks noChangeArrowheads="1"/>
          </p:cNvSpPr>
          <p:nvPr/>
        </p:nvSpPr>
        <p:spPr bwMode="auto">
          <a:xfrm>
            <a:off x="1436688" y="1268413"/>
            <a:ext cx="6408737" cy="3540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ru-RU" altLang="ru-RU" sz="2000" b="1" dirty="0">
                <a:solidFill>
                  <a:schemeClr val="tx2">
                    <a:lumMod val="75000"/>
                  </a:schemeClr>
                </a:solidFill>
                <a:latin typeface="Arial" charset="0"/>
                <a:cs typeface="Arial" charset="0"/>
              </a:rPr>
              <a:t>ПРАВИЛА И ПОРЯДОК ФОРМИРОВАНИЯ </a:t>
            </a:r>
            <a:r>
              <a:rPr lang="ru-RU" altLang="ru-RU" sz="2000" b="1" u="sng" dirty="0">
                <a:solidFill>
                  <a:schemeClr val="tx2">
                    <a:lumMod val="75000"/>
                  </a:schemeClr>
                </a:solidFill>
                <a:latin typeface="Arial" charset="0"/>
                <a:cs typeface="Arial" charset="0"/>
              </a:rPr>
              <a:t>ФОРМЫ ФСН №14</a:t>
            </a:r>
          </a:p>
          <a:p>
            <a:pPr algn="ctr">
              <a:defRPr/>
            </a:pPr>
            <a:endParaRPr lang="ru-RU" altLang="ru-RU" sz="2000" b="1" dirty="0">
              <a:solidFill>
                <a:schemeClr val="tx2">
                  <a:lumMod val="75000"/>
                </a:schemeClr>
              </a:solidFill>
              <a:latin typeface="Arial" charset="0"/>
              <a:cs typeface="Arial" charset="0"/>
            </a:endParaRPr>
          </a:p>
          <a:p>
            <a:pPr algn="ctr">
              <a:defRPr/>
            </a:pPr>
            <a:r>
              <a:rPr lang="ru-RU" altLang="ru-RU" sz="2000" b="1" dirty="0">
                <a:solidFill>
                  <a:schemeClr val="tx2">
                    <a:lumMod val="75000"/>
                  </a:schemeClr>
                </a:solidFill>
                <a:latin typeface="Arial" charset="0"/>
                <a:cs typeface="Arial" charset="0"/>
              </a:rPr>
              <a:t> «СВЕДЕНИЯ О ДЕЯТЕЛЬНОСТИ </a:t>
            </a:r>
          </a:p>
          <a:p>
            <a:pPr algn="ctr">
              <a:defRPr/>
            </a:pPr>
            <a:r>
              <a:rPr lang="ru-RU" altLang="ru-RU" sz="2000" b="1" dirty="0">
                <a:solidFill>
                  <a:schemeClr val="tx2">
                    <a:lumMod val="75000"/>
                  </a:schemeClr>
                </a:solidFill>
                <a:latin typeface="Arial" charset="0"/>
                <a:cs typeface="Arial" charset="0"/>
              </a:rPr>
              <a:t>ПОДРАЗДЕЛЕНИЙ МЕДИЦИНСКОЙ ОРГАНИЗАЦИИ, ОКАЗЫВАЮЩИХ МЕДИЦИНСКУЮ ПОМОЩЬ В СТАЦИОНАРНЫХ УСЛОВИЯХ» ЗА 2019 ГОД</a:t>
            </a:r>
          </a:p>
          <a:p>
            <a:pPr algn="ctr">
              <a:defRPr/>
            </a:pPr>
            <a:endParaRPr lang="ru-RU" altLang="ru-RU" sz="1600" b="1" dirty="0">
              <a:solidFill>
                <a:schemeClr val="tx2">
                  <a:lumMod val="75000"/>
                </a:schemeClr>
              </a:solidFill>
              <a:latin typeface="Arial" charset="0"/>
              <a:cs typeface="Arial" charset="0"/>
            </a:endParaRPr>
          </a:p>
          <a:p>
            <a:pPr algn="ctr">
              <a:defRPr/>
            </a:pPr>
            <a:r>
              <a:rPr lang="ru-RU" altLang="ru-RU" sz="1600" b="1" dirty="0">
                <a:solidFill>
                  <a:schemeClr val="tx2">
                    <a:lumMod val="75000"/>
                  </a:schemeClr>
                </a:solidFill>
                <a:latin typeface="Arial" charset="0"/>
                <a:cs typeface="Arial" charset="0"/>
              </a:rPr>
              <a:t>Приказ Росстата</a:t>
            </a:r>
          </a:p>
          <a:p>
            <a:pPr algn="ctr">
              <a:defRPr/>
            </a:pPr>
            <a:r>
              <a:rPr lang="ru-RU" altLang="ru-RU" sz="1600" b="1" dirty="0">
                <a:solidFill>
                  <a:schemeClr val="tx2">
                    <a:lumMod val="75000"/>
                  </a:schemeClr>
                </a:solidFill>
                <a:latin typeface="Arial" charset="0"/>
                <a:cs typeface="Arial" charset="0"/>
              </a:rPr>
              <a:t>Об утверждении формы</a:t>
            </a:r>
          </a:p>
          <a:p>
            <a:pPr algn="ctr">
              <a:defRPr/>
            </a:pPr>
            <a:r>
              <a:rPr lang="ru-RU" altLang="ru-RU" sz="1600" b="1" dirty="0">
                <a:solidFill>
                  <a:schemeClr val="tx2">
                    <a:lumMod val="75000"/>
                  </a:schemeClr>
                </a:solidFill>
                <a:latin typeface="Arial" charset="0"/>
                <a:cs typeface="Arial" charset="0"/>
              </a:rPr>
              <a:t>От 19 ноября 2018 г. № 679</a:t>
            </a:r>
          </a:p>
        </p:txBody>
      </p:sp>
      <p:sp>
        <p:nvSpPr>
          <p:cNvPr id="2052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DF6E61DC-7FE2-404E-80BC-CE4BD9164C31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1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6930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Таблица 2000</a:t>
            </a:r>
            <a:b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Некоторые условия контроля</a:t>
            </a:r>
          </a:p>
        </p:txBody>
      </p:sp>
      <p:graphicFrame>
        <p:nvGraphicFramePr>
          <p:cNvPr id="6" name="Объект 5">
            <a:extLst>
              <a:ext uri="{FF2B5EF4-FFF2-40B4-BE49-F238E27FC236}"/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57200" y="1417638"/>
          <a:ext cx="8229600" cy="1783080"/>
        </p:xfrm>
        <a:graphic>
          <a:graphicData uri="http://schemas.openxmlformats.org/drawingml/2006/table">
            <a:tbl>
              <a:tblPr/>
              <a:tblGrid>
                <a:gridCol w="2495550">
                  <a:extLst>
                    <a:ext uri="{9D8B030D-6E8A-4147-A177-3AD203B41FA5}"/>
                  </a:extLst>
                </a:gridCol>
                <a:gridCol w="466725">
                  <a:extLst>
                    <a:ext uri="{9D8B030D-6E8A-4147-A177-3AD203B41FA5}"/>
                  </a:extLst>
                </a:gridCol>
                <a:gridCol w="647700">
                  <a:extLst>
                    <a:ext uri="{9D8B030D-6E8A-4147-A177-3AD203B41FA5}"/>
                  </a:extLst>
                </a:gridCol>
                <a:gridCol w="531813">
                  <a:extLst>
                    <a:ext uri="{9D8B030D-6E8A-4147-A177-3AD203B41FA5}"/>
                  </a:extLst>
                </a:gridCol>
                <a:gridCol w="598487">
                  <a:extLst>
                    <a:ext uri="{9D8B030D-6E8A-4147-A177-3AD203B41FA5}"/>
                  </a:extLst>
                </a:gridCol>
                <a:gridCol w="600075">
                  <a:extLst>
                    <a:ext uri="{9D8B030D-6E8A-4147-A177-3AD203B41FA5}"/>
                  </a:extLst>
                </a:gridCol>
                <a:gridCol w="522288">
                  <a:extLst>
                    <a:ext uri="{9D8B030D-6E8A-4147-A177-3AD203B41FA5}"/>
                  </a:extLst>
                </a:gridCol>
                <a:gridCol w="522287">
                  <a:extLst>
                    <a:ext uri="{9D8B030D-6E8A-4147-A177-3AD203B41FA5}"/>
                  </a:extLst>
                </a:gridCol>
                <a:gridCol w="460375">
                  <a:extLst>
                    <a:ext uri="{9D8B030D-6E8A-4147-A177-3AD203B41FA5}"/>
                  </a:extLst>
                </a:gridCol>
                <a:gridCol w="461963">
                  <a:extLst>
                    <a:ext uri="{9D8B030D-6E8A-4147-A177-3AD203B41FA5}"/>
                  </a:extLst>
                </a:gridCol>
                <a:gridCol w="460375">
                  <a:extLst>
                    <a:ext uri="{9D8B030D-6E8A-4147-A177-3AD203B41FA5}"/>
                  </a:extLst>
                </a:gridCol>
                <a:gridCol w="461962">
                  <a:extLst>
                    <a:ext uri="{9D8B030D-6E8A-4147-A177-3AD203B41FA5}"/>
                  </a:extLst>
                </a:gridCol>
              </a:tblGrid>
              <a:tr h="137136"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болезни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строки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Код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 МКБ-10 пересмотра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9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А. Взрослые (18 лет и более)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1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Выписано пациентов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 выписан-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ными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койко-дней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5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Умерло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1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 до- ставлен-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ных по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экстренным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показаниям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пациентов, доставлен-ных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скорой медицинской  помощью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гр.5)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23422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патологоанато-мических вскрытий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диагнозов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 судебно-медицин-ских 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вскрытий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диагнозов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3713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10292" name="Прямоугольник 7"/>
          <p:cNvSpPr>
            <a:spLocks noChangeArrowheads="1"/>
          </p:cNvSpPr>
          <p:nvPr/>
        </p:nvSpPr>
        <p:spPr bwMode="auto">
          <a:xfrm>
            <a:off x="646113" y="4868863"/>
            <a:ext cx="7991475" cy="8397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002060"/>
                </a:solidFill>
                <a:latin typeface="Arial" pitchFamily="34" charset="0"/>
              </a:rPr>
              <a:t>Строка 10.4 равна сумме строк (10.4.1+10.4.2+10.4.3+ 10.4.4+ 10.4.5) по всем графам</a:t>
            </a:r>
          </a:p>
          <a:p>
            <a:pPr eaLnBrk="1" hangingPunct="1">
              <a:lnSpc>
                <a:spcPct val="90000"/>
              </a:lnSpc>
              <a:spcBef>
                <a:spcPct val="0"/>
              </a:spcBef>
              <a:buFont typeface="Arial" pitchFamily="34" charset="0"/>
              <a:buNone/>
            </a:pPr>
            <a:r>
              <a:rPr lang="ru-RU" altLang="ru-RU" sz="1800" b="1">
                <a:solidFill>
                  <a:srgbClr val="002060"/>
                </a:solidFill>
                <a:latin typeface="Arial" pitchFamily="34" charset="0"/>
              </a:rPr>
              <a:t>        </a:t>
            </a:r>
          </a:p>
        </p:txBody>
      </p:sp>
      <p:graphicFrame>
        <p:nvGraphicFramePr>
          <p:cNvPr id="2" name="Таблица 1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457200" y="3314700"/>
          <a:ext cx="8229600" cy="1600200"/>
        </p:xfrm>
        <a:graphic>
          <a:graphicData uri="http://schemas.openxmlformats.org/drawingml/2006/table">
            <a:tbl>
              <a:tblPr/>
              <a:tblGrid>
                <a:gridCol w="2538413">
                  <a:extLst>
                    <a:ext uri="{9D8B030D-6E8A-4147-A177-3AD203B41FA5}"/>
                  </a:extLst>
                </a:gridCol>
                <a:gridCol w="454025">
                  <a:extLst>
                    <a:ext uri="{9D8B030D-6E8A-4147-A177-3AD203B41FA5}"/>
                  </a:extLst>
                </a:gridCol>
                <a:gridCol w="611187">
                  <a:extLst>
                    <a:ext uri="{9D8B030D-6E8A-4147-A177-3AD203B41FA5}"/>
                  </a:extLst>
                </a:gridCol>
                <a:gridCol w="582613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576263">
                  <a:extLst>
                    <a:ext uri="{9D8B030D-6E8A-4147-A177-3AD203B41FA5}"/>
                  </a:extLst>
                </a:gridCol>
                <a:gridCol w="504825">
                  <a:extLst>
                    <a:ext uri="{9D8B030D-6E8A-4147-A177-3AD203B41FA5}"/>
                  </a:extLst>
                </a:gridCol>
                <a:gridCol w="523875">
                  <a:extLst>
                    <a:ext uri="{9D8B030D-6E8A-4147-A177-3AD203B41FA5}"/>
                  </a:extLst>
                </a:gridCol>
                <a:gridCol w="465137">
                  <a:extLst>
                    <a:ext uri="{9D8B030D-6E8A-4147-A177-3AD203B41FA5}"/>
                  </a:extLst>
                </a:gridCol>
                <a:gridCol w="465138">
                  <a:extLst>
                    <a:ext uri="{9D8B030D-6E8A-4147-A177-3AD203B41FA5}"/>
                  </a:extLst>
                </a:gridCol>
                <a:gridCol w="466725">
                  <a:extLst>
                    <a:ext uri="{9D8B030D-6E8A-4147-A177-3AD203B41FA5}"/>
                  </a:extLst>
                </a:gridCol>
                <a:gridCol w="465137">
                  <a:extLst>
                    <a:ext uri="{9D8B030D-6E8A-4147-A177-3AD203B41FA5}"/>
                  </a:extLst>
                </a:gridCol>
              </a:tblGrid>
              <a:tr h="115888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ишемические болезни сердца</a:t>
                      </a: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10.4</a:t>
                      </a: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20- </a:t>
                      </a:r>
                      <a:r>
                        <a:rPr kumimoji="0" lang="en-US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</a:t>
                      </a: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extLst>
                  <a:ext uri="{0D108BD9-81ED-4DB2-BD59-A6C34878D82A}"/>
                </a:extLst>
              </a:tr>
              <a:tr h="115888">
                <a:tc>
                  <a:txBody>
                    <a:bodyPr/>
                    <a:lstStyle>
                      <a:lvl1pPr marL="269875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269875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 стенокардия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10.4.1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I20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158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нее: нестабильная стенокардия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10.4.1.1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I20.0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15888">
                <a:tc>
                  <a:txBody>
                    <a:bodyPr/>
                    <a:lstStyle>
                      <a:lvl1pPr marL="269875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269875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острый инфаркт миокарда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10.4.2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15888">
                <a:tc>
                  <a:txBody>
                    <a:bodyPr/>
                    <a:lstStyle>
                      <a:lvl1pPr marL="269875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269875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повторный инфаркт миокарда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10.4.3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231775">
                <a:tc>
                  <a:txBody>
                    <a:bodyPr/>
                    <a:lstStyle>
                      <a:lvl1pPr marL="269875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269875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другие формы острых ишемических болезней сердца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10.4.4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I24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15888">
                <a:tc>
                  <a:txBody>
                    <a:bodyPr/>
                    <a:lstStyle>
                      <a:lvl1pPr marL="269875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269875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хроническая ишемическая болезнь сердца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10.4.5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I25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158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нее: постинфарктный кардиосклероз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10.4.5.1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I25.8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10412" name="Номер слайда 6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B2D7CEAF-66A6-4ECD-AF51-3C219C3039AD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10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5324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Заголовок 1"/>
          <p:cNvSpPr>
            <a:spLocks noGrp="1"/>
          </p:cNvSpPr>
          <p:nvPr>
            <p:ph type="title"/>
          </p:nvPr>
        </p:nvSpPr>
        <p:spPr>
          <a:xfrm>
            <a:off x="646113" y="188913"/>
            <a:ext cx="8040687" cy="719137"/>
          </a:xfrm>
        </p:spPr>
        <p:txBody>
          <a:bodyPr/>
          <a:lstStyle/>
          <a:p>
            <a:pPr eaLnBrk="1" hangingPunct="1"/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Таблица 2000</a:t>
            </a:r>
            <a:b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Некоторые условия контроля</a:t>
            </a:r>
          </a:p>
        </p:txBody>
      </p:sp>
      <p:graphicFrame>
        <p:nvGraphicFramePr>
          <p:cNvPr id="6" name="Объект 5">
            <a:extLst>
              <a:ext uri="{FF2B5EF4-FFF2-40B4-BE49-F238E27FC236}"/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66725" y="968375"/>
          <a:ext cx="8229600" cy="1783080"/>
        </p:xfrm>
        <a:graphic>
          <a:graphicData uri="http://schemas.openxmlformats.org/drawingml/2006/table">
            <a:tbl>
              <a:tblPr/>
              <a:tblGrid>
                <a:gridCol w="2495550">
                  <a:extLst>
                    <a:ext uri="{9D8B030D-6E8A-4147-A177-3AD203B41FA5}"/>
                  </a:extLst>
                </a:gridCol>
                <a:gridCol w="466725">
                  <a:extLst>
                    <a:ext uri="{9D8B030D-6E8A-4147-A177-3AD203B41FA5}"/>
                  </a:extLst>
                </a:gridCol>
                <a:gridCol w="647700">
                  <a:extLst>
                    <a:ext uri="{9D8B030D-6E8A-4147-A177-3AD203B41FA5}"/>
                  </a:extLst>
                </a:gridCol>
                <a:gridCol w="531813">
                  <a:extLst>
                    <a:ext uri="{9D8B030D-6E8A-4147-A177-3AD203B41FA5}"/>
                  </a:extLst>
                </a:gridCol>
                <a:gridCol w="598487">
                  <a:extLst>
                    <a:ext uri="{9D8B030D-6E8A-4147-A177-3AD203B41FA5}"/>
                  </a:extLst>
                </a:gridCol>
                <a:gridCol w="600075">
                  <a:extLst>
                    <a:ext uri="{9D8B030D-6E8A-4147-A177-3AD203B41FA5}"/>
                  </a:extLst>
                </a:gridCol>
                <a:gridCol w="522288">
                  <a:extLst>
                    <a:ext uri="{9D8B030D-6E8A-4147-A177-3AD203B41FA5}"/>
                  </a:extLst>
                </a:gridCol>
                <a:gridCol w="522287">
                  <a:extLst>
                    <a:ext uri="{9D8B030D-6E8A-4147-A177-3AD203B41FA5}"/>
                  </a:extLst>
                </a:gridCol>
                <a:gridCol w="460375">
                  <a:extLst>
                    <a:ext uri="{9D8B030D-6E8A-4147-A177-3AD203B41FA5}"/>
                  </a:extLst>
                </a:gridCol>
                <a:gridCol w="461963">
                  <a:extLst>
                    <a:ext uri="{9D8B030D-6E8A-4147-A177-3AD203B41FA5}"/>
                  </a:extLst>
                </a:gridCol>
                <a:gridCol w="460375">
                  <a:extLst>
                    <a:ext uri="{9D8B030D-6E8A-4147-A177-3AD203B41FA5}"/>
                  </a:extLst>
                </a:gridCol>
                <a:gridCol w="461962">
                  <a:extLst>
                    <a:ext uri="{9D8B030D-6E8A-4147-A177-3AD203B41FA5}"/>
                  </a:extLst>
                </a:gridCol>
              </a:tblGrid>
              <a:tr h="137136"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болезни</a:t>
                      </a:r>
                      <a:endParaRPr kumimoji="0" lang="ru-RU" altLang="ru-RU" sz="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строки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Код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 МКБ-10 пересмотра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9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А. Взрослые (18 лет и более)</a:t>
                      </a:r>
                      <a:endParaRPr kumimoji="0" lang="ru-RU" altLang="ru-RU" sz="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1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Выписано пациентов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 выписан-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ными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койко-дней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5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Умерло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1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 до- ставлен-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ных по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экстренным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показаниям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пациентов, доставлен-ных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скорой медицинской  помощью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гр.5)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23422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патологоанато-мических вскрытий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диагнозов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 судебно-медицин-ских 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вскрытий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диагнозов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3713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endParaRPr kumimoji="0" lang="ru-RU" altLang="ru-RU" sz="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11316" name="Прямоугольник 7"/>
          <p:cNvSpPr>
            <a:spLocks noChangeArrowheads="1"/>
          </p:cNvSpPr>
          <p:nvPr/>
        </p:nvSpPr>
        <p:spPr bwMode="auto">
          <a:xfrm>
            <a:off x="646113" y="4868863"/>
            <a:ext cx="7991475" cy="868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002060"/>
                </a:solidFill>
                <a:latin typeface="Arial" pitchFamily="34" charset="0"/>
              </a:rPr>
              <a:t>Строка 10.7 равна сумме строк (10.7.1+10.7.2+10.7.3+ 10.7.4+ 10.7.5+10.7.6) </a:t>
            </a:r>
          </a:p>
          <a:p>
            <a:pPr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002060"/>
                </a:solidFill>
                <a:latin typeface="Arial" pitchFamily="34" charset="0"/>
              </a:rPr>
              <a:t>по графам 4-7, 13-16 и 22-27:      </a:t>
            </a:r>
          </a:p>
          <a:p>
            <a:pPr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002060"/>
                </a:solidFill>
                <a:latin typeface="Arial" pitchFamily="34" charset="0"/>
              </a:rPr>
              <a:t>Строка 10.7 больше или равна сумме строк (10.7.1+10.7.2+10.7.3+ 10.7.4+ 10.7.5+10.7.6) по графам 8-12, 17-21 и 28-33:        </a:t>
            </a:r>
          </a:p>
        </p:txBody>
      </p:sp>
      <p:graphicFrame>
        <p:nvGraphicFramePr>
          <p:cNvPr id="3" name="Таблица 2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466725" y="2860675"/>
          <a:ext cx="8229600" cy="1900239"/>
        </p:xfrm>
        <a:graphic>
          <a:graphicData uri="http://schemas.openxmlformats.org/drawingml/2006/table">
            <a:tbl>
              <a:tblPr/>
              <a:tblGrid>
                <a:gridCol w="2505075">
                  <a:extLst>
                    <a:ext uri="{9D8B030D-6E8A-4147-A177-3AD203B41FA5}"/>
                  </a:extLst>
                </a:gridCol>
                <a:gridCol w="449263">
                  <a:extLst>
                    <a:ext uri="{9D8B030D-6E8A-4147-A177-3AD203B41FA5}"/>
                  </a:extLst>
                </a:gridCol>
                <a:gridCol w="646112">
                  <a:extLst>
                    <a:ext uri="{9D8B030D-6E8A-4147-A177-3AD203B41FA5}"/>
                  </a:extLst>
                </a:gridCol>
                <a:gridCol w="576263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576263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503238">
                  <a:extLst>
                    <a:ext uri="{9D8B030D-6E8A-4147-A177-3AD203B41FA5}"/>
                  </a:extLst>
                </a:gridCol>
                <a:gridCol w="471487">
                  <a:extLst>
                    <a:ext uri="{9D8B030D-6E8A-4147-A177-3AD203B41FA5}"/>
                  </a:extLst>
                </a:gridCol>
                <a:gridCol w="404813">
                  <a:extLst>
                    <a:ext uri="{9D8B030D-6E8A-4147-A177-3AD203B41FA5}"/>
                  </a:extLst>
                </a:gridCol>
                <a:gridCol w="495300">
                  <a:extLst>
                    <a:ext uri="{9D8B030D-6E8A-4147-A177-3AD203B41FA5}"/>
                  </a:extLst>
                </a:gridCol>
                <a:gridCol w="449262">
                  <a:extLst>
                    <a:ext uri="{9D8B030D-6E8A-4147-A177-3AD203B41FA5}"/>
                  </a:extLst>
                </a:gridCol>
              </a:tblGrid>
              <a:tr h="137183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цереброваскулярные болезни</a:t>
                      </a: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10.7</a:t>
                      </a: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I60-I69</a:t>
                      </a: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extLst>
                  <a:ext uri="{0D108BD9-81ED-4DB2-BD59-A6C34878D82A}"/>
                </a:extLst>
              </a:tr>
              <a:tr h="27436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субарахноидальное кровоизлияние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10.7.1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I60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27436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внутримозговое и другое внутричерепное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кровоизлияние 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10.7.2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I61, I62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3718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инфаркт мозга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10.7.3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I63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27436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инсульт не уточненный, как кровоизлияние  или инфаркт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10.7.4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I64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41154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закупорка и стеноз прецеребральных, церебральных артерий, не приводящие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 инфаркту мозга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10.7.5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I65- I66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X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X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X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3718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другие цереброваскулярные болезни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10.7.6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67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254043">
                <a:tc>
                  <a:txBody>
                    <a:bodyPr/>
                    <a:lstStyle>
                      <a:lvl1pPr marL="449263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449263" marR="0" lvl="0" indent="0" algn="l" defTabSz="914400" rtl="0" eaLnBrk="1" fontAlgn="base" latinLnBrk="0" hangingPunct="1">
                        <a:lnSpc>
                          <a:spcPts val="1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 церебральный атеросклероз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10.7.6.1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67.2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139" marR="57139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11436" name="Номер слайда 6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517DBF31-BA8D-41D0-ACA4-104D762D2E7C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11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2793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Заголовок 1"/>
          <p:cNvSpPr>
            <a:spLocks noGrp="1"/>
          </p:cNvSpPr>
          <p:nvPr>
            <p:ph type="title"/>
          </p:nvPr>
        </p:nvSpPr>
        <p:spPr>
          <a:xfrm>
            <a:off x="646113" y="188913"/>
            <a:ext cx="8040687" cy="719137"/>
          </a:xfrm>
        </p:spPr>
        <p:txBody>
          <a:bodyPr/>
          <a:lstStyle/>
          <a:p>
            <a:pPr eaLnBrk="1" hangingPunct="1"/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Таблица 2000</a:t>
            </a:r>
            <a:b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Некоторые условия контроля</a:t>
            </a:r>
          </a:p>
        </p:txBody>
      </p:sp>
      <p:graphicFrame>
        <p:nvGraphicFramePr>
          <p:cNvPr id="10" name="Объект 9">
            <a:extLst>
              <a:ext uri="{FF2B5EF4-FFF2-40B4-BE49-F238E27FC236}"/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268288" y="908050"/>
          <a:ext cx="8229600" cy="2035175"/>
        </p:xfrm>
        <a:graphic>
          <a:graphicData uri="http://schemas.openxmlformats.org/drawingml/2006/table">
            <a:tbl>
              <a:tblPr/>
              <a:tblGrid>
                <a:gridCol w="1657350">
                  <a:extLst>
                    <a:ext uri="{9D8B030D-6E8A-4147-A177-3AD203B41FA5}"/>
                  </a:extLst>
                </a:gridCol>
                <a:gridCol w="469900">
                  <a:extLst>
                    <a:ext uri="{9D8B030D-6E8A-4147-A177-3AD203B41FA5}"/>
                  </a:extLst>
                </a:gridCol>
                <a:gridCol w="565150">
                  <a:extLst>
                    <a:ext uri="{9D8B030D-6E8A-4147-A177-3AD203B41FA5}"/>
                  </a:extLst>
                </a:gridCol>
                <a:gridCol w="595312">
                  <a:extLst>
                    <a:ext uri="{9D8B030D-6E8A-4147-A177-3AD203B41FA5}"/>
                  </a:extLst>
                </a:gridCol>
                <a:gridCol w="596900">
                  <a:extLst>
                    <a:ext uri="{9D8B030D-6E8A-4147-A177-3AD203B41FA5}"/>
                  </a:extLst>
                </a:gridCol>
                <a:gridCol w="519113">
                  <a:extLst>
                    <a:ext uri="{9D8B030D-6E8A-4147-A177-3AD203B41FA5}"/>
                  </a:extLst>
                </a:gridCol>
                <a:gridCol w="446087">
                  <a:extLst>
                    <a:ext uri="{9D8B030D-6E8A-4147-A177-3AD203B41FA5}"/>
                  </a:extLst>
                </a:gridCol>
                <a:gridCol w="519113">
                  <a:extLst>
                    <a:ext uri="{9D8B030D-6E8A-4147-A177-3AD203B41FA5}"/>
                  </a:extLst>
                </a:gridCol>
                <a:gridCol w="444500">
                  <a:extLst>
                    <a:ext uri="{9D8B030D-6E8A-4147-A177-3AD203B41FA5}"/>
                  </a:extLst>
                </a:gridCol>
                <a:gridCol w="371475">
                  <a:extLst>
                    <a:ext uri="{9D8B030D-6E8A-4147-A177-3AD203B41FA5}"/>
                  </a:extLst>
                </a:gridCol>
                <a:gridCol w="409575">
                  <a:extLst>
                    <a:ext uri="{9D8B030D-6E8A-4147-A177-3AD203B41FA5}"/>
                  </a:extLst>
                </a:gridCol>
                <a:gridCol w="407987">
                  <a:extLst>
                    <a:ext uri="{9D8B030D-6E8A-4147-A177-3AD203B41FA5}"/>
                  </a:extLst>
                </a:gridCol>
                <a:gridCol w="407988">
                  <a:extLst>
                    <a:ext uri="{9D8B030D-6E8A-4147-A177-3AD203B41FA5}"/>
                  </a:extLst>
                </a:gridCol>
                <a:gridCol w="409575">
                  <a:extLst>
                    <a:ext uri="{9D8B030D-6E8A-4147-A177-3AD203B41FA5}"/>
                  </a:extLst>
                </a:gridCol>
                <a:gridCol w="409575">
                  <a:extLst>
                    <a:ext uri="{9D8B030D-6E8A-4147-A177-3AD203B41FA5}"/>
                  </a:extLst>
                </a:gridCol>
              </a:tblGrid>
              <a:tr h="137203"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болезни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строки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Код по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МКБ-10  пере-</a:t>
                      </a: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мотра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В.  Дети (в возрасте 0-17 лет включительно)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20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Выписано пациентов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Прове-дено выписан-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ными койко-дней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(из гр.26):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возрас-те до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года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6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Умерло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20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 достав- ленных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 экст-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ренным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показа-ниям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пациентов, доставлен-ных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скорой мед. помощью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гр.23)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гр.22  в возрас-те до 1 года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гр.28: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умерло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возрасте до 1 года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4863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патоло-го-анато-мичес-ких вскры-тий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диагно-зов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 судебно-меди-цин-ских вскры-тий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диагно-зов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20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graphicFrame>
        <p:nvGraphicFramePr>
          <p:cNvPr id="11" name="Таблица 10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268288" y="3065463"/>
          <a:ext cx="8229600" cy="1692275"/>
        </p:xfrm>
        <a:graphic>
          <a:graphicData uri="http://schemas.openxmlformats.org/drawingml/2006/table">
            <a:tbl>
              <a:tblPr/>
              <a:tblGrid>
                <a:gridCol w="1639887">
                  <a:extLst>
                    <a:ext uri="{9D8B030D-6E8A-4147-A177-3AD203B41FA5}"/>
                  </a:extLst>
                </a:gridCol>
                <a:gridCol w="503238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576263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503238">
                  <a:extLst>
                    <a:ext uri="{9D8B030D-6E8A-4147-A177-3AD203B41FA5}"/>
                  </a:extLst>
                </a:gridCol>
                <a:gridCol w="504825">
                  <a:extLst>
                    <a:ext uri="{9D8B030D-6E8A-4147-A177-3AD203B41FA5}"/>
                  </a:extLst>
                </a:gridCol>
                <a:gridCol w="503237">
                  <a:extLst>
                    <a:ext uri="{9D8B030D-6E8A-4147-A177-3AD203B41FA5}"/>
                  </a:extLst>
                </a:gridCol>
                <a:gridCol w="433388">
                  <a:extLst>
                    <a:ext uri="{9D8B030D-6E8A-4147-A177-3AD203B41FA5}"/>
                  </a:extLst>
                </a:gridCol>
                <a:gridCol w="358775">
                  <a:extLst>
                    <a:ext uri="{9D8B030D-6E8A-4147-A177-3AD203B41FA5}"/>
                  </a:extLst>
                </a:gridCol>
                <a:gridCol w="431800">
                  <a:extLst>
                    <a:ext uri="{9D8B030D-6E8A-4147-A177-3AD203B41FA5}"/>
                  </a:extLst>
                </a:gridCol>
                <a:gridCol w="433387">
                  <a:extLst>
                    <a:ext uri="{9D8B030D-6E8A-4147-A177-3AD203B41FA5}"/>
                  </a:extLst>
                </a:gridCol>
                <a:gridCol w="358775">
                  <a:extLst>
                    <a:ext uri="{9D8B030D-6E8A-4147-A177-3AD203B41FA5}"/>
                  </a:extLst>
                </a:gridCol>
                <a:gridCol w="409575">
                  <a:extLst>
                    <a:ext uri="{9D8B030D-6E8A-4147-A177-3AD203B41FA5}"/>
                  </a:extLst>
                </a:gridCol>
                <a:gridCol w="420688">
                  <a:extLst>
                    <a:ext uri="{9D8B030D-6E8A-4147-A177-3AD203B41FA5}"/>
                  </a:extLst>
                </a:gridCol>
              </a:tblGrid>
              <a:tr h="457372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хронические болезни миндалин и аденоидов, перитонзиллярный абсцесс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11.6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J35-J36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274423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бронхит хронический и неуточненный, эмфизема 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11.7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J40-J43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extLst>
                  <a:ext uri="{0D108BD9-81ED-4DB2-BD59-A6C34878D82A}"/>
                </a:extLst>
              </a:tr>
              <a:tr h="411634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другая хроническая обструктивная легочная болезнь 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11.8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J44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extLst>
                  <a:ext uri="{0D108BD9-81ED-4DB2-BD59-A6C34878D82A}"/>
                </a:extLst>
              </a:tr>
              <a:tr h="274423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бронхоэктатическая болезнь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11.9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J47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extLst>
                  <a:ext uri="{0D108BD9-81ED-4DB2-BD59-A6C34878D82A}"/>
                </a:extLst>
              </a:tr>
              <a:tr h="274423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астма; астматический статус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11.10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J45, J46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12447" name="Прямоугольник 11"/>
          <p:cNvSpPr>
            <a:spLocks noChangeArrowheads="1"/>
          </p:cNvSpPr>
          <p:nvPr/>
        </p:nvSpPr>
        <p:spPr bwMode="auto">
          <a:xfrm>
            <a:off x="838200" y="4941888"/>
            <a:ext cx="7848600" cy="5349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ru-RU" altLang="ru-RU" sz="1600" b="1">
                <a:solidFill>
                  <a:srgbClr val="002060"/>
                </a:solidFill>
                <a:latin typeface="Arial" pitchFamily="34" charset="0"/>
              </a:rPr>
              <a:t>Строки 11.7-11.9 по графам 25 и 27 должны быть равны 0.</a:t>
            </a:r>
          </a:p>
          <a:p>
            <a:pPr eaLnBrk="1" hangingPunct="1">
              <a:lnSpc>
                <a:spcPct val="90000"/>
              </a:lnSpc>
              <a:spcBef>
                <a:spcPct val="0"/>
              </a:spcBef>
              <a:buFont typeface="Arial" pitchFamily="34" charset="0"/>
              <a:buNone/>
            </a:pPr>
            <a:r>
              <a:rPr lang="ru-RU" altLang="ru-RU" sz="1600" b="1">
                <a:solidFill>
                  <a:srgbClr val="002060"/>
                </a:solidFill>
                <a:latin typeface="Arial" pitchFamily="34" charset="0"/>
              </a:rPr>
              <a:t>                  </a:t>
            </a:r>
          </a:p>
        </p:txBody>
      </p:sp>
      <p:sp>
        <p:nvSpPr>
          <p:cNvPr id="12448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D931FA3E-7EB5-4999-B099-3653FE62C6D4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12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438665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Заголовок 1"/>
          <p:cNvSpPr>
            <a:spLocks noGrp="1"/>
          </p:cNvSpPr>
          <p:nvPr>
            <p:ph type="title"/>
          </p:nvPr>
        </p:nvSpPr>
        <p:spPr>
          <a:xfrm>
            <a:off x="646113" y="188913"/>
            <a:ext cx="8040687" cy="719137"/>
          </a:xfrm>
        </p:spPr>
        <p:txBody>
          <a:bodyPr/>
          <a:lstStyle/>
          <a:p>
            <a:pPr eaLnBrk="1" hangingPunct="1"/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Таблица 2000</a:t>
            </a:r>
            <a:b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Некоторые условия контроля</a:t>
            </a:r>
          </a:p>
        </p:txBody>
      </p:sp>
      <p:graphicFrame>
        <p:nvGraphicFramePr>
          <p:cNvPr id="10" name="Объект 9">
            <a:extLst>
              <a:ext uri="{FF2B5EF4-FFF2-40B4-BE49-F238E27FC236}"/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268288" y="908050"/>
          <a:ext cx="8229600" cy="2035175"/>
        </p:xfrm>
        <a:graphic>
          <a:graphicData uri="http://schemas.openxmlformats.org/drawingml/2006/table">
            <a:tbl>
              <a:tblPr/>
              <a:tblGrid>
                <a:gridCol w="1657350">
                  <a:extLst>
                    <a:ext uri="{9D8B030D-6E8A-4147-A177-3AD203B41FA5}"/>
                  </a:extLst>
                </a:gridCol>
                <a:gridCol w="469900">
                  <a:extLst>
                    <a:ext uri="{9D8B030D-6E8A-4147-A177-3AD203B41FA5}"/>
                  </a:extLst>
                </a:gridCol>
                <a:gridCol w="565150">
                  <a:extLst>
                    <a:ext uri="{9D8B030D-6E8A-4147-A177-3AD203B41FA5}"/>
                  </a:extLst>
                </a:gridCol>
                <a:gridCol w="595312">
                  <a:extLst>
                    <a:ext uri="{9D8B030D-6E8A-4147-A177-3AD203B41FA5}"/>
                  </a:extLst>
                </a:gridCol>
                <a:gridCol w="596900">
                  <a:extLst>
                    <a:ext uri="{9D8B030D-6E8A-4147-A177-3AD203B41FA5}"/>
                  </a:extLst>
                </a:gridCol>
                <a:gridCol w="519113">
                  <a:extLst>
                    <a:ext uri="{9D8B030D-6E8A-4147-A177-3AD203B41FA5}"/>
                  </a:extLst>
                </a:gridCol>
                <a:gridCol w="446087">
                  <a:extLst>
                    <a:ext uri="{9D8B030D-6E8A-4147-A177-3AD203B41FA5}"/>
                  </a:extLst>
                </a:gridCol>
                <a:gridCol w="519113">
                  <a:extLst>
                    <a:ext uri="{9D8B030D-6E8A-4147-A177-3AD203B41FA5}"/>
                  </a:extLst>
                </a:gridCol>
                <a:gridCol w="444500">
                  <a:extLst>
                    <a:ext uri="{9D8B030D-6E8A-4147-A177-3AD203B41FA5}"/>
                  </a:extLst>
                </a:gridCol>
                <a:gridCol w="371475">
                  <a:extLst>
                    <a:ext uri="{9D8B030D-6E8A-4147-A177-3AD203B41FA5}"/>
                  </a:extLst>
                </a:gridCol>
                <a:gridCol w="409575">
                  <a:extLst>
                    <a:ext uri="{9D8B030D-6E8A-4147-A177-3AD203B41FA5}"/>
                  </a:extLst>
                </a:gridCol>
                <a:gridCol w="407987">
                  <a:extLst>
                    <a:ext uri="{9D8B030D-6E8A-4147-A177-3AD203B41FA5}"/>
                  </a:extLst>
                </a:gridCol>
                <a:gridCol w="407988">
                  <a:extLst>
                    <a:ext uri="{9D8B030D-6E8A-4147-A177-3AD203B41FA5}"/>
                  </a:extLst>
                </a:gridCol>
                <a:gridCol w="409575">
                  <a:extLst>
                    <a:ext uri="{9D8B030D-6E8A-4147-A177-3AD203B41FA5}"/>
                  </a:extLst>
                </a:gridCol>
                <a:gridCol w="409575">
                  <a:extLst>
                    <a:ext uri="{9D8B030D-6E8A-4147-A177-3AD203B41FA5}"/>
                  </a:extLst>
                </a:gridCol>
              </a:tblGrid>
              <a:tr h="137203"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болезни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строки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Код по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МКБ-10  пере-</a:t>
                      </a: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мотра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В.  Дети (в возрасте 0-17 лет включительно)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20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Выписано пациентов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Прове-дено выписан-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ными койко-дней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(из гр.26):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возрас-те до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года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6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Умерло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20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 достав- ленных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 экст-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ренным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показа-ниям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пациентов, доставлен-ных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скорой мед. помощью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гр.23)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гр.22  в возрас-те до 1 года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гр.28: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умерло 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возрасте до 1 года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4863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патоло-го-анато-мичес-ких вскры-тий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диагно-зов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 судебно-меди-цин-ских вскры-тий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диагно-зов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20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32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graphicFrame>
        <p:nvGraphicFramePr>
          <p:cNvPr id="2" name="Таблица 1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261938" y="3032125"/>
          <a:ext cx="8215312" cy="274638"/>
        </p:xfrm>
        <a:graphic>
          <a:graphicData uri="http://schemas.openxmlformats.org/drawingml/2006/table">
            <a:tbl>
              <a:tblPr/>
              <a:tblGrid>
                <a:gridCol w="1693862">
                  <a:extLst>
                    <a:ext uri="{9D8B030D-6E8A-4147-A177-3AD203B41FA5}"/>
                  </a:extLst>
                </a:gridCol>
                <a:gridCol w="449263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576263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503238">
                  <a:extLst>
                    <a:ext uri="{9D8B030D-6E8A-4147-A177-3AD203B41FA5}"/>
                  </a:extLst>
                </a:gridCol>
                <a:gridCol w="504825">
                  <a:extLst>
                    <a:ext uri="{9D8B030D-6E8A-4147-A177-3AD203B41FA5}"/>
                  </a:extLst>
                </a:gridCol>
                <a:gridCol w="503237">
                  <a:extLst>
                    <a:ext uri="{9D8B030D-6E8A-4147-A177-3AD203B41FA5}"/>
                  </a:extLst>
                </a:gridCol>
                <a:gridCol w="433388">
                  <a:extLst>
                    <a:ext uri="{9D8B030D-6E8A-4147-A177-3AD203B41FA5}"/>
                  </a:extLst>
                </a:gridCol>
                <a:gridCol w="365670">
                  <a:extLst>
                    <a:ext uri="{9D8B030D-6E8A-4147-A177-3AD203B41FA5}"/>
                  </a:extLst>
                </a:gridCol>
                <a:gridCol w="361405">
                  <a:extLst>
                    <a:ext uri="{9D8B030D-6E8A-4147-A177-3AD203B41FA5}"/>
                  </a:extLst>
                </a:gridCol>
                <a:gridCol w="417512">
                  <a:extLst>
                    <a:ext uri="{9D8B030D-6E8A-4147-A177-3AD203B41FA5}"/>
                  </a:extLst>
                </a:gridCol>
                <a:gridCol w="417513">
                  <a:extLst>
                    <a:ext uri="{9D8B030D-6E8A-4147-A177-3AD203B41FA5}"/>
                  </a:extLst>
                </a:gridCol>
                <a:gridCol w="417512">
                  <a:extLst>
                    <a:ext uri="{9D8B030D-6E8A-4147-A177-3AD203B41FA5}"/>
                  </a:extLst>
                </a:gridCol>
                <a:gridCol w="419100">
                  <a:extLst>
                    <a:ext uri="{9D8B030D-6E8A-4147-A177-3AD203B41FA5}"/>
                  </a:extLst>
                </a:gridCol>
              </a:tblGrid>
              <a:tr h="137319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дисфункция яичников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5.9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Е28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extLst>
                  <a:ext uri="{0D108BD9-81ED-4DB2-BD59-A6C34878D82A}"/>
                </a:extLst>
              </a:tr>
              <a:tr h="137319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дисфункция яичек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5.10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Е29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graphicFrame>
        <p:nvGraphicFramePr>
          <p:cNvPr id="3" name="Таблица 2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273050" y="3429000"/>
          <a:ext cx="8229600" cy="549276"/>
        </p:xfrm>
        <a:graphic>
          <a:graphicData uri="http://schemas.openxmlformats.org/drawingml/2006/table">
            <a:tbl>
              <a:tblPr/>
              <a:tblGrid>
                <a:gridCol w="1697038">
                  <a:extLst>
                    <a:ext uri="{9D8B030D-6E8A-4147-A177-3AD203B41FA5}"/>
                  </a:extLst>
                </a:gridCol>
                <a:gridCol w="441325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576263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503238">
                  <a:extLst>
                    <a:ext uri="{9D8B030D-6E8A-4147-A177-3AD203B41FA5}"/>
                  </a:extLst>
                </a:gridCol>
                <a:gridCol w="504825">
                  <a:extLst>
                    <a:ext uri="{9D8B030D-6E8A-4147-A177-3AD203B41FA5}"/>
                  </a:extLst>
                </a:gridCol>
                <a:gridCol w="503237">
                  <a:extLst>
                    <a:ext uri="{9D8B030D-6E8A-4147-A177-3AD203B41FA5}"/>
                  </a:extLst>
                </a:gridCol>
                <a:gridCol w="433388">
                  <a:extLst>
                    <a:ext uri="{9D8B030D-6E8A-4147-A177-3AD203B41FA5}"/>
                  </a:extLst>
                </a:gridCol>
                <a:gridCol w="359320">
                  <a:extLst>
                    <a:ext uri="{9D8B030D-6E8A-4147-A177-3AD203B41FA5}"/>
                  </a:extLst>
                </a:gridCol>
                <a:gridCol w="385217">
                  <a:extLst>
                    <a:ext uri="{9D8B030D-6E8A-4147-A177-3AD203B41FA5}"/>
                  </a:extLst>
                </a:gridCol>
                <a:gridCol w="417513">
                  <a:extLst>
                    <a:ext uri="{9D8B030D-6E8A-4147-A177-3AD203B41FA5}"/>
                  </a:extLst>
                </a:gridCol>
                <a:gridCol w="417512">
                  <a:extLst>
                    <a:ext uri="{9D8B030D-6E8A-4147-A177-3AD203B41FA5}"/>
                  </a:extLst>
                </a:gridCol>
                <a:gridCol w="419100">
                  <a:extLst>
                    <a:ext uri="{9D8B030D-6E8A-4147-A177-3AD203B41FA5}"/>
                  </a:extLst>
                </a:gridCol>
                <a:gridCol w="419100">
                  <a:extLst>
                    <a:ext uri="{9D8B030D-6E8A-4147-A177-3AD203B41FA5}"/>
                  </a:extLst>
                </a:gridCol>
              </a:tblGrid>
              <a:tr h="137319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расстройства менструаций 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15.10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N91-N94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extLst>
                  <a:ext uri="{0D108BD9-81ED-4DB2-BD59-A6C34878D82A}"/>
                </a:extLst>
              </a:tr>
              <a:tr h="137319">
                <a:tc>
                  <a:txBody>
                    <a:bodyPr/>
                    <a:lstStyle>
                      <a:lvl1pPr marL="179388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179388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женское бесплодие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15.11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N</a:t>
                      </a: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extLst>
                  <a:ext uri="{0D108BD9-81ED-4DB2-BD59-A6C34878D82A}"/>
                </a:extLst>
              </a:tr>
              <a:tr h="274638">
                <a:tc>
                  <a:txBody>
                    <a:bodyPr/>
                    <a:lstStyle>
                      <a:lvl1pPr marL="88900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8890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беременность, роды и послеродовой период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16.0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O00-O99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r>
                        <a:rPr kumimoji="0" lang="ru-RU" altLang="ru-RU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921" marR="5792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13489" name="Прямоугольник 3"/>
          <p:cNvSpPr>
            <a:spLocks noChangeArrowheads="1"/>
          </p:cNvSpPr>
          <p:nvPr/>
        </p:nvSpPr>
        <p:spPr bwMode="auto">
          <a:xfrm>
            <a:off x="495300" y="4292600"/>
            <a:ext cx="7775575" cy="9794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ru-RU" altLang="ru-RU" sz="1600" b="1">
                <a:solidFill>
                  <a:srgbClr val="002060"/>
                </a:solidFill>
                <a:latin typeface="Arial" pitchFamily="34" charset="0"/>
              </a:rPr>
              <a:t>Строки 5.9, 5.10, 15.10, 15.11, 16.0 по графам 25, 27 и 33 должны быть равны 0.</a:t>
            </a:r>
          </a:p>
          <a:p>
            <a:pPr eaLnBrk="1" hangingPunct="1">
              <a:lnSpc>
                <a:spcPct val="90000"/>
              </a:lnSpc>
              <a:spcBef>
                <a:spcPct val="0"/>
              </a:spcBef>
              <a:buFont typeface="Arial" pitchFamily="34" charset="0"/>
              <a:buNone/>
            </a:pPr>
            <a:r>
              <a:rPr lang="ru-RU" altLang="ru-RU" sz="1600" b="1">
                <a:solidFill>
                  <a:srgbClr val="002060"/>
                </a:solidFill>
                <a:latin typeface="Arial" pitchFamily="34" charset="0"/>
              </a:rPr>
              <a:t>        </a:t>
            </a:r>
          </a:p>
          <a:p>
            <a:pPr eaLnBrk="1" hangingPunct="1">
              <a:lnSpc>
                <a:spcPct val="90000"/>
              </a:lnSpc>
              <a:spcBef>
                <a:spcPct val="0"/>
              </a:spcBef>
              <a:buFont typeface="Arial" pitchFamily="34" charset="0"/>
              <a:buNone/>
            </a:pPr>
            <a:r>
              <a:rPr lang="ru-RU" altLang="ru-RU" sz="1600" b="1">
                <a:solidFill>
                  <a:srgbClr val="002060"/>
                </a:solidFill>
                <a:latin typeface="Arial" pitchFamily="34" charset="0"/>
              </a:rPr>
              <a:t>          </a:t>
            </a:r>
            <a:endParaRPr lang="ru-RU" altLang="ru-RU" sz="1600">
              <a:latin typeface="Arial" pitchFamily="34" charset="0"/>
            </a:endParaRPr>
          </a:p>
        </p:txBody>
      </p:sp>
      <p:sp>
        <p:nvSpPr>
          <p:cNvPr id="13490" name="Номер слайда 6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C136A960-97DC-4CC3-94D5-07AE04A25075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13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67250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Основные ошибки при заполнении таблицы 2000</a:t>
            </a:r>
            <a:r>
              <a:rPr lang="ru-RU" altLang="ru-RU" sz="2400" b="1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 </a:t>
            </a:r>
            <a:br>
              <a:rPr lang="ru-RU" altLang="ru-RU" sz="2400" b="1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400" b="1" smtClean="0">
                <a:solidFill>
                  <a:schemeClr val="tx2"/>
                </a:solidFill>
                <a:latin typeface="Arial" pitchFamily="34" charset="0"/>
                <a:cs typeface="Arial" pitchFamily="34" charset="0"/>
              </a:rPr>
              <a:t>1.</a:t>
            </a:r>
            <a:r>
              <a:rPr lang="ru-RU" altLang="ru-RU" sz="2400" b="1" smtClean="0">
                <a:solidFill>
                  <a:srgbClr val="75213F"/>
                </a:solidFill>
                <a:latin typeface="Arial" pitchFamily="34" charset="0"/>
                <a:cs typeface="Arial" pitchFamily="34" charset="0"/>
              </a:rPr>
              <a:t>Состав пациентов в стационаре, сроки и исходы лечения</a:t>
            </a:r>
          </a:p>
        </p:txBody>
      </p:sp>
      <p:sp>
        <p:nvSpPr>
          <p:cNvPr id="14339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Не проведен контроль числа заболеваний по каждой строке в таблице между графами, а также между разделами «Взрослые (18 лет и более)» и «Взрослые старше трудоспособного возраста» по всем строкам и графам.</a:t>
            </a:r>
          </a:p>
          <a:p>
            <a:pPr eaLnBrk="1" hangingPunct="1">
              <a:lnSpc>
                <a:spcPct val="90000"/>
              </a:lnSpc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Не проведен контроль числа </a:t>
            </a:r>
            <a:r>
              <a:rPr lang="ru-RU" altLang="ru-RU" sz="2000" b="1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прочих </a:t>
            </a: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заболеваний по каждому классу болезней между разделами «Взрослые (18 лет и более)» и «Взрослые старше трудоспособного возраста» по всем строкам и графам.</a:t>
            </a:r>
          </a:p>
          <a:p>
            <a:pPr eaLnBrk="1" hangingPunct="1">
              <a:lnSpc>
                <a:spcPct val="90000"/>
              </a:lnSpc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Некорректное число проведенных выписанными пациентами койко-дней. Средний койко-день не может быть </a:t>
            </a:r>
          </a:p>
          <a:p>
            <a:pPr eaLnBrk="1" hangingPunct="1">
              <a:lnSpc>
                <a:spcPct val="90000"/>
              </a:lnSpc>
              <a:buFont typeface="Arial" pitchFamily="34" charset="0"/>
              <a:buNone/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     менее 1.</a:t>
            </a:r>
          </a:p>
          <a:p>
            <a:pPr eaLnBrk="1" hangingPunct="1">
              <a:lnSpc>
                <a:spcPct val="90000"/>
              </a:lnSpc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В разделе «Дети (в возрасте 0-17 лет включительно)»     типичные ошибки связаны с графами 25 (выписано детей до 1 года) и 27 (проведено койко-дней в возрасте до 1 года)</a:t>
            </a:r>
          </a:p>
          <a:p>
            <a:pPr eaLnBrk="1" hangingPunct="1">
              <a:lnSpc>
                <a:spcPct val="90000"/>
              </a:lnSpc>
            </a:pPr>
            <a:endParaRPr lang="ru-RU" altLang="ru-RU" sz="2000" b="1" smtClean="0">
              <a:solidFill>
                <a:srgbClr val="002060"/>
              </a:solidFill>
              <a:latin typeface="Arial" pitchFamily="34" charset="0"/>
              <a:cs typeface="Arial" pitchFamily="34" charset="0"/>
            </a:endParaRPr>
          </a:p>
          <a:p>
            <a:pPr eaLnBrk="1" hangingPunct="1">
              <a:lnSpc>
                <a:spcPct val="90000"/>
              </a:lnSpc>
            </a:pPr>
            <a:endParaRPr lang="ru-RU" altLang="ru-RU" sz="2800" b="1" smtClean="0">
              <a:solidFill>
                <a:srgbClr val="00206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4340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64239718-99B6-4B3B-82B8-F17C489A845B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14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17969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ru-RU" altLang="ru-RU" sz="2800" b="1" smtClean="0"/>
              <a:t>Пример 1. Таблица 2000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19591898"/>
              </p:ext>
            </p:extLst>
          </p:nvPr>
        </p:nvGraphicFramePr>
        <p:xfrm>
          <a:off x="539750" y="836613"/>
          <a:ext cx="8353425" cy="4807322"/>
        </p:xfrm>
        <a:graphic>
          <a:graphicData uri="http://schemas.openxmlformats.org/drawingml/2006/table">
            <a:tbl>
              <a:tblPr/>
              <a:tblGrid>
                <a:gridCol w="1304925"/>
                <a:gridCol w="782638"/>
                <a:gridCol w="995362"/>
                <a:gridCol w="1020763"/>
                <a:gridCol w="993775"/>
                <a:gridCol w="1068387"/>
                <a:gridCol w="1035050"/>
                <a:gridCol w="1152525"/>
              </a:tblGrid>
              <a:tr h="91429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 grid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Взрослые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Взрослые старше трудоспособного возраста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Контроль 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44772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6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Номер строки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Умерло, всего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Провед. суд.-мед. вскрытий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Умерло всего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Провед. суд.-мед. Вскрытий 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8-17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11-20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</a:tr>
              <a:tr h="444396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2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0" marR="0" marT="0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2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0" marR="0" marT="0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9525" marR="9525" marT="9523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11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17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20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2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2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</a:tr>
              <a:tr h="64001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Экстрапирамидные и др.двиг. наруш.</a:t>
                      </a:r>
                    </a:p>
                  </a:txBody>
                  <a:tcPr marL="0" marR="0" marT="0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7.3</a:t>
                      </a:r>
                    </a:p>
                  </a:txBody>
                  <a:tcPr marL="0" marR="0" marT="0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323</a:t>
                      </a:r>
                    </a:p>
                  </a:txBody>
                  <a:tcPr marL="9525" marR="9525" marT="9523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289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7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34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1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</a:tr>
              <a:tr h="48248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Из них б-нь Паркинсона</a:t>
                      </a:r>
                    </a:p>
                  </a:txBody>
                  <a:tcPr marL="0" marR="0" marT="0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7.3.1</a:t>
                      </a:r>
                    </a:p>
                  </a:txBody>
                  <a:tcPr marL="0" marR="0" marT="0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252</a:t>
                      </a:r>
                    </a:p>
                  </a:txBody>
                  <a:tcPr marL="9525" marR="9525" marT="9523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234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18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-1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C000"/>
                    </a:solidFill>
                  </a:tcPr>
                </a:tc>
              </a:tr>
              <a:tr h="64001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Др.экстрапирамид. двиг.нарушения</a:t>
                      </a:r>
                    </a:p>
                  </a:txBody>
                  <a:tcPr marL="0" marR="0" marT="0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7.3.2</a:t>
                      </a:r>
                    </a:p>
                  </a:txBody>
                  <a:tcPr marL="0" marR="0" marT="0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9525" marR="9525" marT="9523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0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1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-1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-1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C000"/>
                    </a:solidFill>
                  </a:tcPr>
                </a:tc>
              </a:tr>
              <a:tr h="74096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257175" marR="9525" marT="9523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7.3-7.3.1-7.3.2</a:t>
                      </a:r>
                    </a:p>
                  </a:txBody>
                  <a:tcPr marL="257175" marR="9525" marT="9523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 67</a:t>
                      </a:r>
                    </a:p>
                  </a:txBody>
                  <a:tcPr marL="9525" marR="9525" marT="9523" marB="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50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0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17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pitchFamily="34" charset="0"/>
                        <a:defRPr sz="28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Font typeface="Arial" pitchFamily="34" charset="0"/>
                        <a:defRPr sz="24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 sz="2000"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itchFamily="34" charset="0"/>
                        <a:defRPr>
                          <a:solidFill>
                            <a:schemeClr val="tx1"/>
                          </a:solidFill>
                          <a:latin typeface="Calibri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T="45709" marB="45709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</a:tr>
            </a:tbl>
          </a:graphicData>
        </a:graphic>
      </p:graphicFrame>
      <p:sp>
        <p:nvSpPr>
          <p:cNvPr id="15434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0CC1AEFE-8534-41B2-98DE-50E2F4E04CF0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15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27790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764704"/>
            <a:ext cx="8229600" cy="4525963"/>
          </a:xfrm>
        </p:spPr>
        <p:txBody>
          <a:bodyPr>
            <a:normAutofit/>
          </a:bodyPr>
          <a:lstStyle/>
          <a:p>
            <a:r>
              <a:rPr lang="ru-RU" sz="2800" b="1" dirty="0" smtClean="0"/>
              <a:t>Таблица 1 говорит о том, что необходимо сравнивать графы 8 и 17 («Умерло </a:t>
            </a:r>
            <a:r>
              <a:rPr lang="ru-RU" sz="2800" b="1" dirty="0" smtClean="0"/>
              <a:t>всего» и «Умерло всего взрослых старше </a:t>
            </a:r>
            <a:r>
              <a:rPr lang="ru-RU" sz="2800" b="1" dirty="0" smtClean="0"/>
              <a:t>трудоспособного </a:t>
            </a:r>
            <a:r>
              <a:rPr lang="ru-RU" sz="2800" b="1" dirty="0" smtClean="0"/>
              <a:t>возраста»), </a:t>
            </a:r>
            <a:r>
              <a:rPr lang="ru-RU" sz="2800" b="1" dirty="0" smtClean="0"/>
              <a:t>11-20 («Проведено суд.-мед. вскрытий»). </a:t>
            </a:r>
          </a:p>
          <a:p>
            <a:r>
              <a:rPr lang="ru-RU" sz="2800" b="1" dirty="0" smtClean="0"/>
              <a:t>Графа 8 не может быть больше 17, это ошибка. </a:t>
            </a:r>
          </a:p>
          <a:p>
            <a:r>
              <a:rPr lang="ru-RU" sz="2800" b="1" dirty="0" smtClean="0"/>
              <a:t>В структуре построчно также (в классе) необходимо провести контроль по графам 8-17, 11-20.</a:t>
            </a:r>
            <a:endParaRPr lang="ru-RU" sz="2800" b="1" dirty="0"/>
          </a:p>
        </p:txBody>
      </p:sp>
    </p:spTree>
    <p:extLst>
      <p:ext uri="{BB962C8B-B14F-4D97-AF65-F5344CB8AC3E}">
        <p14:creationId xmlns:p14="http://schemas.microsoft.com/office/powerpoint/2010/main" val="407546229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537"/>
          </a:xfrm>
        </p:spPr>
        <p:txBody>
          <a:bodyPr>
            <a:normAutofit fontScale="90000"/>
          </a:bodyPr>
          <a:lstStyle/>
          <a:p>
            <a:r>
              <a:rPr lang="ru-RU" altLang="ru-RU" sz="2800" b="1" smtClean="0"/>
              <a:t>Пример 2 (часть 1). Таблица 2000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06519171"/>
              </p:ext>
            </p:extLst>
          </p:nvPr>
        </p:nvGraphicFramePr>
        <p:xfrm>
          <a:off x="900113" y="765175"/>
          <a:ext cx="7759699" cy="55594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62453"/>
                <a:gridCol w="493704"/>
                <a:gridCol w="576055"/>
                <a:gridCol w="726964"/>
                <a:gridCol w="685789"/>
                <a:gridCol w="685789"/>
                <a:gridCol w="685789"/>
                <a:gridCol w="685789"/>
                <a:gridCol w="685789"/>
                <a:gridCol w="685789"/>
                <a:gridCol w="685789"/>
              </a:tblGrid>
              <a:tr h="534030">
                <a:tc gridSpan="11">
                  <a:txBody>
                    <a:bodyPr/>
                    <a:lstStyle/>
                    <a:p>
                      <a:pPr algn="ctr" fontAlgn="b"/>
                      <a:r>
                        <a:rPr lang="ru-RU" sz="2000" b="1" i="0" u="none" strike="noStrike" dirty="0">
                          <a:solidFill>
                            <a:schemeClr val="bg1"/>
                          </a:solidFill>
                          <a:latin typeface="+mj-lt"/>
                        </a:rPr>
                        <a:t>А. Взрослые (18 лет и более)</a:t>
                      </a: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 b="1" dirty="0"/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6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56020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Выписано пациентов</a:t>
                      </a: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Провед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05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выписанными 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койко-дней</a:t>
                      </a:r>
                    </a:p>
                    <a:p>
                      <a:pPr algn="ctr" fontAlgn="ctr"/>
                      <a:endParaRPr lang="ru-RU" sz="105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Умершие</a:t>
                      </a: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197711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Всего</a:t>
                      </a:r>
                    </a:p>
                    <a:p>
                      <a:pPr algn="ctr" fontAlgn="ctr"/>
                      <a:endParaRPr lang="ru-RU" sz="105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них: доставленных по экстренным 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показан.</a:t>
                      </a:r>
                    </a:p>
                    <a:p>
                      <a:pPr algn="ctr" fontAlgn="ctr"/>
                      <a:endParaRPr lang="ru-RU" sz="1050" b="1" i="0" u="none" strike="noStrike" dirty="0" smtClean="0">
                        <a:solidFill>
                          <a:srgbClr val="000000"/>
                        </a:solidFill>
                        <a:latin typeface="+mj-lt"/>
                      </a:endParaRPr>
                    </a:p>
                    <a:p>
                      <a:pPr algn="ctr" fontAlgn="ctr"/>
                      <a:endParaRPr lang="ru-RU" sz="105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 пациентов, доставленных 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СМП (из </a:t>
                      </a:r>
                      <a:r>
                        <a:rPr lang="ru-RU" sz="105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гр.5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)</a:t>
                      </a:r>
                    </a:p>
                    <a:p>
                      <a:pPr algn="ctr" fontAlgn="ctr"/>
                      <a:endParaRPr lang="ru-RU" sz="105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Всего</a:t>
                      </a:r>
                    </a:p>
                    <a:p>
                      <a:pPr algn="ctr" fontAlgn="ctr"/>
                      <a:endParaRPr lang="ru-RU" sz="105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Провед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050" b="1" i="0" u="none" strike="noStrike" dirty="0" err="1">
                          <a:solidFill>
                            <a:srgbClr val="000000"/>
                          </a:solidFill>
                          <a:latin typeface="+mj-lt"/>
                        </a:rPr>
                        <a:t>паталогоанатомических</a:t>
                      </a:r>
                      <a:r>
                        <a:rPr lang="ru-RU" sz="105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 </a:t>
                      </a:r>
                      <a:r>
                        <a:rPr lang="ru-RU" sz="105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вскры</a:t>
                      </a:r>
                      <a:endParaRPr lang="ru-RU" sz="1050" b="1" i="0" u="none" strike="noStrike" dirty="0" smtClean="0">
                        <a:solidFill>
                          <a:srgbClr val="000000"/>
                        </a:solidFill>
                        <a:latin typeface="+mj-lt"/>
                      </a:endParaRPr>
                    </a:p>
                    <a:p>
                      <a:pPr algn="ctr" fontAlgn="ctr"/>
                      <a:r>
                        <a:rPr lang="ru-RU" sz="105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тий</a:t>
                      </a:r>
                      <a:endParaRPr lang="ru-RU" sz="1050" b="1" i="0" u="none" strike="noStrike" dirty="0" smtClean="0">
                        <a:solidFill>
                          <a:srgbClr val="000000"/>
                        </a:solidFill>
                        <a:latin typeface="+mj-lt"/>
                      </a:endParaRPr>
                    </a:p>
                    <a:p>
                      <a:pPr algn="ctr" fontAlgn="ctr"/>
                      <a:endParaRPr lang="ru-RU" sz="105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 установлено расхождений </a:t>
                      </a:r>
                      <a:r>
                        <a:rPr lang="ru-RU" sz="105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диагн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</a:t>
                      </a:r>
                    </a:p>
                    <a:p>
                      <a:pPr algn="ctr" fontAlgn="ctr"/>
                      <a:endParaRPr lang="ru-RU" sz="105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Провед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05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судебно-медиц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вскрытий</a:t>
                      </a:r>
                    </a:p>
                    <a:p>
                      <a:pPr algn="ctr" fontAlgn="ctr"/>
                      <a:endParaRPr lang="ru-RU" sz="105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 </a:t>
                      </a:r>
                      <a:r>
                        <a:rPr lang="ru-RU" sz="105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установ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05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расхождений </a:t>
                      </a:r>
                      <a:r>
                        <a:rPr lang="ru-RU" sz="105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диагнозов</a:t>
                      </a:r>
                    </a:p>
                    <a:p>
                      <a:pPr algn="ctr" fontAlgn="ctr"/>
                      <a:endParaRPr lang="ru-RU" sz="105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4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5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8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9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11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12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900" b="1" dirty="0" smtClean="0">
                          <a:latin typeface="+mj-lt"/>
                        </a:rPr>
                        <a:t>Цереброваскулярные болезни</a:t>
                      </a:r>
                      <a:endParaRPr lang="ru-RU" sz="9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+mj-lt"/>
                        </a:rPr>
                        <a:t>10.7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1 233 581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630 835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460 775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16 534 618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122 299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77 019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2 414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3 233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275</a:t>
                      </a:r>
                    </a:p>
                  </a:txBody>
                  <a:tcPr marL="0" marR="0" marT="0" marB="0" anchor="ctr"/>
                </a:tc>
              </a:tr>
              <a:tr h="502919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+mj-lt"/>
                        </a:rPr>
                        <a:t>Из них </a:t>
                      </a:r>
                      <a:r>
                        <a:rPr lang="ru-RU" sz="1000" b="1" dirty="0" err="1" smtClean="0">
                          <a:latin typeface="+mj-lt"/>
                        </a:rPr>
                        <a:t>субарахн</a:t>
                      </a:r>
                      <a:r>
                        <a:rPr lang="ru-RU" sz="1000" b="1" dirty="0" smtClean="0">
                          <a:latin typeface="+mj-lt"/>
                        </a:rPr>
                        <a:t>. </a:t>
                      </a:r>
                      <a:r>
                        <a:rPr lang="ru-RU" sz="1000" b="1" dirty="0" err="1" smtClean="0">
                          <a:latin typeface="+mj-lt"/>
                        </a:rPr>
                        <a:t>кровоизл</a:t>
                      </a:r>
                      <a:r>
                        <a:rPr lang="ru-RU" sz="1000" b="1" dirty="0" smtClean="0">
                          <a:latin typeface="+mj-lt"/>
                        </a:rPr>
                        <a:t>.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+mj-lt"/>
                        </a:rPr>
                        <a:t>10.7.1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9 443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8 303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5 277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172 877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3 422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2 301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82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147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12</a:t>
                      </a:r>
                    </a:p>
                  </a:txBody>
                  <a:tcPr marL="0" marR="0" marT="0" marB="0" anchor="ctr"/>
                </a:tc>
              </a:tr>
              <a:tr h="502919">
                <a:tc>
                  <a:txBody>
                    <a:bodyPr/>
                    <a:lstStyle/>
                    <a:p>
                      <a:r>
                        <a:rPr lang="ru-RU" sz="1000" b="1" dirty="0" err="1" smtClean="0">
                          <a:latin typeface="+mj-lt"/>
                        </a:rPr>
                        <a:t>Внутримозг</a:t>
                      </a:r>
                      <a:r>
                        <a:rPr lang="ru-RU" sz="1000" b="1" dirty="0" smtClean="0">
                          <a:latin typeface="+mj-lt"/>
                        </a:rPr>
                        <a:t>. и </a:t>
                      </a:r>
                      <a:r>
                        <a:rPr lang="ru-RU" sz="1000" b="1" dirty="0" err="1" smtClean="0">
                          <a:latin typeface="+mj-lt"/>
                        </a:rPr>
                        <a:t>вн.череп</a:t>
                      </a:r>
                      <a:r>
                        <a:rPr lang="ru-RU" sz="1000" b="1" dirty="0" smtClean="0">
                          <a:latin typeface="+mj-lt"/>
                        </a:rPr>
                        <a:t>. </a:t>
                      </a:r>
                      <a:r>
                        <a:rPr lang="ru-RU" sz="1000" b="1" dirty="0" err="1" smtClean="0">
                          <a:latin typeface="+mj-lt"/>
                        </a:rPr>
                        <a:t>кровоизл</a:t>
                      </a:r>
                      <a:r>
                        <a:rPr lang="ru-RU" sz="1000" b="1" dirty="0" smtClean="0">
                          <a:latin typeface="+mj-lt"/>
                        </a:rPr>
                        <a:t>.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+mj-lt"/>
                        </a:rPr>
                        <a:t>10.7.2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38 789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35 829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28 512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670 017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27 853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19 037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566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1 163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130</a:t>
                      </a:r>
                    </a:p>
                  </a:txBody>
                  <a:tcPr marL="0" marR="0" marT="0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+mj-lt"/>
                        </a:rPr>
                        <a:t>Инфаркт мозга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+mj-lt"/>
                        </a:rPr>
                        <a:t>10.7.3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370 171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349 825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281 328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5 317 007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67 374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42 950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1 220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1 218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69</a:t>
                      </a:r>
                    </a:p>
                  </a:txBody>
                  <a:tcPr marL="0" marR="0" marT="0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+mj-lt"/>
                        </a:rPr>
                        <a:t>Инсульт </a:t>
                      </a:r>
                      <a:r>
                        <a:rPr lang="ru-RU" sz="1000" b="1" dirty="0" err="1" smtClean="0">
                          <a:latin typeface="+mj-lt"/>
                        </a:rPr>
                        <a:t>неуточнен</a:t>
                      </a:r>
                      <a:r>
                        <a:rPr lang="ru-RU" sz="1000" b="1" dirty="0" smtClean="0">
                          <a:latin typeface="+mj-lt"/>
                        </a:rPr>
                        <a:t>.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+mj-lt"/>
                        </a:rPr>
                        <a:t>10.7.4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9 092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8 060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5 853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122 458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2 094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782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79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11</a:t>
                      </a:r>
                    </a:p>
                  </a:txBody>
                  <a:tcPr marL="0" marR="0" marT="0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+mj-lt"/>
                        </a:rPr>
                        <a:t>Закупорка и стеноз </a:t>
                      </a:r>
                      <a:r>
                        <a:rPr lang="ru-RU" sz="1000" b="1" dirty="0" err="1" smtClean="0">
                          <a:latin typeface="+mj-lt"/>
                        </a:rPr>
                        <a:t>ц.а</a:t>
                      </a:r>
                      <a:r>
                        <a:rPr lang="ru-RU" sz="1000" b="1" dirty="0" smtClean="0">
                          <a:latin typeface="+mj-lt"/>
                        </a:rPr>
                        <a:t>.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+mj-lt"/>
                        </a:rPr>
                        <a:t>10.7.5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32 362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5 256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2 578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308 304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 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 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 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 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 </a:t>
                      </a:r>
                    </a:p>
                  </a:txBody>
                  <a:tcPr marL="0" marR="0" marT="0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+mj-lt"/>
                        </a:rPr>
                        <a:t>Др. </a:t>
                      </a:r>
                      <a:r>
                        <a:rPr lang="ru-RU" sz="1000" b="1" dirty="0" err="1" smtClean="0">
                          <a:latin typeface="+mj-lt"/>
                        </a:rPr>
                        <a:t>церебрроваскул</a:t>
                      </a:r>
                      <a:r>
                        <a:rPr lang="ru-RU" sz="1000" b="1" dirty="0" smtClean="0">
                          <a:latin typeface="+mj-lt"/>
                        </a:rPr>
                        <a:t> б-ни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+mj-lt"/>
                        </a:rPr>
                        <a:t>10.7.6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760 264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219 874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135 779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9 764 207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16 674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8 632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346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487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31</a:t>
                      </a:r>
                    </a:p>
                  </a:txBody>
                  <a:tcPr marL="0" marR="0" marT="0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200" b="1" dirty="0" smtClean="0"/>
                        <a:t>Прочие</a:t>
                      </a:r>
                      <a:endParaRPr lang="ru-RU" sz="12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200" b="1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13 460</a:t>
                      </a:r>
                    </a:p>
                  </a:txBody>
                  <a:tcPr marL="0" marR="0" marT="0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3 688</a:t>
                      </a:r>
                    </a:p>
                  </a:txBody>
                  <a:tcPr marL="0" marR="0" marT="0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1 448</a:t>
                      </a:r>
                    </a:p>
                  </a:txBody>
                  <a:tcPr marL="0" marR="0" marT="0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179 748</a:t>
                      </a:r>
                    </a:p>
                  </a:txBody>
                  <a:tcPr marL="0" marR="0" marT="0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4 882</a:t>
                      </a:r>
                    </a:p>
                  </a:txBody>
                  <a:tcPr marL="0" marR="0" marT="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3 317</a:t>
                      </a:r>
                    </a:p>
                  </a:txBody>
                  <a:tcPr marL="0" marR="0" marT="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171</a:t>
                      </a:r>
                    </a:p>
                  </a:txBody>
                  <a:tcPr marL="0" marR="0" marT="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139</a:t>
                      </a:r>
                    </a:p>
                  </a:txBody>
                  <a:tcPr marL="0" marR="0" marT="0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22</a:t>
                      </a:r>
                    </a:p>
                  </a:txBody>
                  <a:tcPr marL="0" marR="0" marT="0" marB="0" anchor="ctr"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sp>
        <p:nvSpPr>
          <p:cNvPr id="16517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FF6D288C-DF48-4139-98C2-D2D52231FB71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17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571679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404664"/>
            <a:ext cx="8229600" cy="4525963"/>
          </a:xfrm>
        </p:spPr>
        <p:txBody>
          <a:bodyPr>
            <a:normAutofit/>
          </a:bodyPr>
          <a:lstStyle/>
          <a:p>
            <a:r>
              <a:rPr lang="ru-RU" sz="2800" b="1" dirty="0" smtClean="0"/>
              <a:t>Пример 2 часть 1 таблица 2000.</a:t>
            </a:r>
          </a:p>
          <a:p>
            <a:pPr marL="0" indent="0">
              <a:buNone/>
            </a:pPr>
            <a:endParaRPr lang="ru-RU" sz="2800" b="1" dirty="0" smtClean="0"/>
          </a:p>
          <a:p>
            <a:pPr marL="0" indent="0">
              <a:buNone/>
            </a:pPr>
            <a:r>
              <a:rPr lang="ru-RU" sz="2800" b="1" dirty="0" smtClean="0"/>
              <a:t>Сумма цереброваскулярных заболеваний (строка 10.7) больше строк 10.7.1-10.7.6 на строку «Прочие», если они указаны.  В строке «Прочие» указана разница между строкой 10.7 и строками 10.7.1 -10.7.6. Тот же механизм этой таблицы действует в разделе «Умершие». </a:t>
            </a:r>
          </a:p>
        </p:txBody>
      </p:sp>
    </p:spTree>
    <p:extLst>
      <p:ext uri="{BB962C8B-B14F-4D97-AF65-F5344CB8AC3E}">
        <p14:creationId xmlns:p14="http://schemas.microsoft.com/office/powerpoint/2010/main" val="87543952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537"/>
          </a:xfrm>
        </p:spPr>
        <p:txBody>
          <a:bodyPr>
            <a:normAutofit fontScale="90000"/>
          </a:bodyPr>
          <a:lstStyle/>
          <a:p>
            <a:r>
              <a:rPr lang="ru-RU" altLang="ru-RU" sz="2800" b="1" smtClean="0"/>
              <a:t>Пример 2 (часть 2). Таблица 2000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6671302"/>
              </p:ext>
            </p:extLst>
          </p:nvPr>
        </p:nvGraphicFramePr>
        <p:xfrm>
          <a:off x="900113" y="765175"/>
          <a:ext cx="7759699" cy="57755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62453"/>
                <a:gridCol w="493704"/>
                <a:gridCol w="576055"/>
                <a:gridCol w="726964"/>
                <a:gridCol w="685789"/>
                <a:gridCol w="685789"/>
                <a:gridCol w="685789"/>
                <a:gridCol w="685789"/>
                <a:gridCol w="685789"/>
                <a:gridCol w="685789"/>
                <a:gridCol w="685789"/>
              </a:tblGrid>
              <a:tr h="534030">
                <a:tc gridSpan="11">
                  <a:txBody>
                    <a:bodyPr/>
                    <a:lstStyle/>
                    <a:p>
                      <a:pPr algn="ctr" fontAlgn="b"/>
                      <a:r>
                        <a:rPr lang="ru-RU" sz="2000" b="1" i="0" u="none" strike="noStrike" dirty="0" smtClean="0">
                          <a:solidFill>
                            <a:schemeClr val="bg1"/>
                          </a:solidFill>
                          <a:latin typeface="+mj-lt"/>
                        </a:rPr>
                        <a:t>Б. </a:t>
                      </a:r>
                      <a:r>
                        <a:rPr lang="ru-RU" sz="2000" b="1" i="0" u="none" strike="noStrike" dirty="0">
                          <a:solidFill>
                            <a:schemeClr val="bg1"/>
                          </a:solidFill>
                          <a:latin typeface="+mj-lt"/>
                        </a:rPr>
                        <a:t>Взрослые </a:t>
                      </a:r>
                      <a:r>
                        <a:rPr lang="ru-RU" sz="2000" b="1" i="0" u="none" strike="noStrike" dirty="0" smtClean="0">
                          <a:solidFill>
                            <a:schemeClr val="bg1"/>
                          </a:solidFill>
                          <a:latin typeface="+mj-lt"/>
                        </a:rPr>
                        <a:t>старше трудоспособного возраста</a:t>
                      </a:r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 b="1" dirty="0"/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6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56020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Выписано пациентов</a:t>
                      </a: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Провед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выписанными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койко-дней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Умершие</a:t>
                      </a: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413735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Всего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них: доставленных по экстренным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показан.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 пациентов, доставленных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СМП (из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гр.5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)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Всего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Провед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200" b="1" i="0" u="none" strike="noStrike" dirty="0" err="1">
                          <a:solidFill>
                            <a:srgbClr val="000000"/>
                          </a:solidFill>
                          <a:latin typeface="+mj-lt"/>
                        </a:rPr>
                        <a:t>паталогоанатомических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вскры</a:t>
                      </a:r>
                      <a:endParaRPr lang="ru-RU" sz="1200" b="1" i="0" u="none" strike="noStrike" dirty="0" smtClean="0">
                        <a:solidFill>
                          <a:srgbClr val="000000"/>
                        </a:solidFill>
                        <a:latin typeface="+mj-lt"/>
                      </a:endParaRPr>
                    </a:p>
                    <a:p>
                      <a:pPr algn="ctr" fontAlgn="ctr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тий</a:t>
                      </a:r>
                      <a:endParaRPr lang="ru-RU" sz="1200" b="1" i="0" u="none" strike="noStrike" dirty="0" smtClean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 установлено расхождений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диагн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Провед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судебно-медиц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вскрытий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установ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расхождений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диагнозов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14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15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18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19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20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21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Цереброваскулярные болезни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10.7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949 217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480 142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354 371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12 857 739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104 924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64 937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1 934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2 223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167</a:t>
                      </a:r>
                    </a:p>
                  </a:txBody>
                  <a:tcPr marL="9525" marR="9525" marT="9525" marB="0" anchor="ctr"/>
                </a:tc>
              </a:tr>
              <a:tr h="502919"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Из ни </a:t>
                      </a:r>
                      <a:r>
                        <a:rPr lang="ru-RU" sz="1100" b="1" dirty="0" err="1" smtClean="0">
                          <a:latin typeface="+mj-lt"/>
                        </a:rPr>
                        <a:t>х</a:t>
                      </a:r>
                      <a:r>
                        <a:rPr lang="ru-RU" sz="1100" b="1" dirty="0" smtClean="0">
                          <a:latin typeface="+mj-lt"/>
                        </a:rPr>
                        <a:t> </a:t>
                      </a:r>
                      <a:r>
                        <a:rPr lang="ru-RU" sz="1100" b="1" dirty="0" err="1" smtClean="0">
                          <a:latin typeface="+mj-lt"/>
                        </a:rPr>
                        <a:t>субарахн.кровоизл</a:t>
                      </a:r>
                      <a:r>
                        <a:rPr lang="ru-RU" sz="1100" b="1" dirty="0" smtClean="0">
                          <a:latin typeface="+mj-lt"/>
                        </a:rPr>
                        <a:t>.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10.7.1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4 173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3 669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2 477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71 664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1 955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1 270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ctr"/>
                </a:tc>
              </a:tr>
              <a:tr h="502919">
                <a:tc>
                  <a:txBody>
                    <a:bodyPr/>
                    <a:lstStyle/>
                    <a:p>
                      <a:r>
                        <a:rPr lang="ru-RU" sz="1100" b="1" dirty="0" err="1" smtClean="0">
                          <a:latin typeface="+mj-lt"/>
                        </a:rPr>
                        <a:t>Внутримозг</a:t>
                      </a:r>
                      <a:r>
                        <a:rPr lang="ru-RU" sz="1100" b="1" dirty="0" smtClean="0">
                          <a:latin typeface="+mj-lt"/>
                        </a:rPr>
                        <a:t> и </a:t>
                      </a:r>
                      <a:r>
                        <a:rPr lang="ru-RU" sz="1100" b="1" dirty="0" err="1" smtClean="0">
                          <a:latin typeface="+mj-lt"/>
                        </a:rPr>
                        <a:t>вн.череп</a:t>
                      </a:r>
                      <a:r>
                        <a:rPr lang="ru-RU" sz="1100" b="1" dirty="0" smtClean="0">
                          <a:latin typeface="+mj-lt"/>
                        </a:rPr>
                        <a:t>. </a:t>
                      </a:r>
                      <a:r>
                        <a:rPr lang="ru-RU" sz="1100" b="1" dirty="0" err="1" smtClean="0">
                          <a:latin typeface="+mj-lt"/>
                        </a:rPr>
                        <a:t>кровоизл</a:t>
                      </a:r>
                      <a:r>
                        <a:rPr lang="ru-RU" sz="1100" b="1" dirty="0" smtClean="0">
                          <a:latin typeface="+mj-lt"/>
                        </a:rPr>
                        <a:t>.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10.7.2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25 713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23 911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19 242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448 368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19 909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13 355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69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Инфаркт мозга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10.7.3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289 777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275 336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221 873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4 164 160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60 809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38 396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1 004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944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51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Инсульт не уточнен.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10.7.4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6 621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5 938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4 113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89 758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1 713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Закупорка и стеноз </a:t>
                      </a:r>
                      <a:r>
                        <a:rPr lang="ru-RU" sz="1100" b="1" dirty="0" err="1" smtClean="0">
                          <a:latin typeface="+mj-lt"/>
                        </a:rPr>
                        <a:t>ц.а</a:t>
                      </a:r>
                      <a:r>
                        <a:rPr lang="ru-RU" sz="1100" b="1" dirty="0" smtClean="0">
                          <a:latin typeface="+mj-lt"/>
                        </a:rPr>
                        <a:t>.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10.7.5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24 558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3 558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1 669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235 826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100" b="1" dirty="0" err="1" smtClean="0">
                          <a:latin typeface="+mj-lt"/>
                        </a:rPr>
                        <a:t>Др.церебрроваскул</a:t>
                      </a:r>
                      <a:r>
                        <a:rPr lang="ru-RU" sz="1100" b="1" dirty="0" smtClean="0">
                          <a:latin typeface="+mj-lt"/>
                        </a:rPr>
                        <a:t> </a:t>
                      </a:r>
                      <a:r>
                        <a:rPr lang="ru-RU" sz="1100" b="1" dirty="0" err="1" smtClean="0">
                          <a:latin typeface="+mj-lt"/>
                        </a:rPr>
                        <a:t>б-ни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10.7.6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587 494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165 096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103 175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7 677 371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15 471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7 962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294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402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25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200" b="1" dirty="0" smtClean="0"/>
                        <a:t>Прочие</a:t>
                      </a:r>
                      <a:endParaRPr lang="ru-RU" sz="12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200" b="1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10 881</a:t>
                      </a:r>
                    </a:p>
                  </a:txBody>
                  <a:tcPr marL="9525" marR="9525" marT="9525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2 634</a:t>
                      </a:r>
                    </a:p>
                  </a:txBody>
                  <a:tcPr marL="9525" marR="9525" marT="9525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1 822</a:t>
                      </a:r>
                    </a:p>
                  </a:txBody>
                  <a:tcPr marL="9525" marR="9525" marT="9525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170 592</a:t>
                      </a:r>
                    </a:p>
                  </a:txBody>
                  <a:tcPr marL="9525" marR="9525" marT="9525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5 067</a:t>
                      </a: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3 371</a:t>
                      </a: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148</a:t>
                      </a: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93</a:t>
                      </a: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sp>
        <p:nvSpPr>
          <p:cNvPr id="17541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AB78D185-55F2-42FB-94EC-C55F27C1BF1D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19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739645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Font typeface="Arial" pitchFamily="34" charset="0"/>
              <a:buNone/>
            </a:pPr>
            <a:r>
              <a:rPr lang="ru-RU" altLang="ru-RU" sz="20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</a:t>
            </a:r>
            <a:r>
              <a:rPr lang="ru-RU" altLang="ru-RU" sz="2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Форму федерального статистического наблюдения №14 составляют и предоставляют юридические лица, а также медицинские организации, имеющие подразделения, оказывающие медицинскую помощь в стационарных условиях</a:t>
            </a:r>
          </a:p>
          <a:p>
            <a:pPr algn="just"/>
            <a:endParaRPr lang="ru-RU" altLang="ru-RU" sz="2000" b="1" smtClean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algn="just">
              <a:buFont typeface="Arial" pitchFamily="34" charset="0"/>
              <a:buNone/>
            </a:pPr>
            <a:endParaRPr lang="ru-RU" altLang="ru-RU" sz="2000" b="1" smtClean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075" name="Номер слайда 2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D9ED2120-C6B2-4B89-86CB-59A9DC69173E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1750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404664"/>
            <a:ext cx="8229600" cy="4525963"/>
          </a:xfrm>
        </p:spPr>
        <p:txBody>
          <a:bodyPr>
            <a:normAutofit/>
          </a:bodyPr>
          <a:lstStyle/>
          <a:p>
            <a:r>
              <a:rPr lang="ru-RU" sz="2800" b="1" dirty="0" smtClean="0"/>
              <a:t>Пример 2 часть 2 таблица 2000.</a:t>
            </a:r>
          </a:p>
          <a:p>
            <a:pPr marL="0" indent="0">
              <a:buNone/>
            </a:pPr>
            <a:endParaRPr lang="ru-RU" sz="2800" b="1" dirty="0" smtClean="0"/>
          </a:p>
          <a:p>
            <a:pPr marL="0" indent="0">
              <a:buNone/>
            </a:pPr>
            <a:r>
              <a:rPr lang="ru-RU" sz="2800" b="1" dirty="0" smtClean="0"/>
              <a:t>То же самое у выписанных пациентов и умерших в разделе «Взрослые старше трудоспособного возраста».</a:t>
            </a:r>
          </a:p>
          <a:p>
            <a:endParaRPr lang="ru-RU" sz="1400" dirty="0"/>
          </a:p>
          <a:p>
            <a:endParaRPr lang="ru-RU" sz="1400" dirty="0" smtClean="0"/>
          </a:p>
          <a:p>
            <a:pPr marL="0" indent="0">
              <a:buNone/>
            </a:pPr>
            <a:r>
              <a:rPr lang="ru-RU" sz="1400" dirty="0" smtClean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79427859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537"/>
          </a:xfrm>
        </p:spPr>
        <p:txBody>
          <a:bodyPr>
            <a:normAutofit fontScale="90000"/>
          </a:bodyPr>
          <a:lstStyle/>
          <a:p>
            <a:r>
              <a:rPr lang="ru-RU" altLang="ru-RU" sz="2800" b="1" smtClean="0"/>
              <a:t>Пример 2 (часть 3). Таблица 2000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33551482"/>
              </p:ext>
            </p:extLst>
          </p:nvPr>
        </p:nvGraphicFramePr>
        <p:xfrm>
          <a:off x="900113" y="765175"/>
          <a:ext cx="7759699" cy="57916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62453"/>
                <a:gridCol w="493704"/>
                <a:gridCol w="576055"/>
                <a:gridCol w="726964"/>
                <a:gridCol w="685789"/>
                <a:gridCol w="685789"/>
                <a:gridCol w="685789"/>
                <a:gridCol w="685789"/>
                <a:gridCol w="685789"/>
                <a:gridCol w="685789"/>
                <a:gridCol w="685789"/>
              </a:tblGrid>
              <a:tr h="534030">
                <a:tc gridSpan="11"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 dirty="0" smtClean="0">
                          <a:solidFill>
                            <a:schemeClr val="bg1"/>
                          </a:solidFill>
                          <a:latin typeface="+mj-lt"/>
                        </a:rPr>
                        <a:t>КОНТРОЛЬ Взрослые – Старше</a:t>
                      </a:r>
                      <a:r>
                        <a:rPr lang="ru-RU" sz="1800" b="1" i="0" u="none" strike="noStrike" baseline="0" dirty="0" smtClean="0">
                          <a:solidFill>
                            <a:schemeClr val="bg1"/>
                          </a:solidFill>
                          <a:latin typeface="+mj-lt"/>
                        </a:rPr>
                        <a:t> трудоспособного возраста</a:t>
                      </a:r>
                      <a:endParaRPr lang="ru-RU" sz="18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 b="1" dirty="0"/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6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56020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Выписано пациентов</a:t>
                      </a: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Провед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выписанными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койко-дней</a:t>
                      </a: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Умершие</a:t>
                      </a: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269719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Всего</a:t>
                      </a:r>
                    </a:p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выписанных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них: доставленных по экстренным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показан.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 пациентов, доставленных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СМП (из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гр.5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)</a:t>
                      </a: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Всего</a:t>
                      </a:r>
                    </a:p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умерших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Провед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200" b="1" i="0" u="none" strike="noStrike" dirty="0" err="1">
                          <a:solidFill>
                            <a:srgbClr val="000000"/>
                          </a:solidFill>
                          <a:latin typeface="+mj-lt"/>
                        </a:rPr>
                        <a:t>паталогоанатомических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вскры</a:t>
                      </a:r>
                      <a:endParaRPr lang="ru-RU" sz="1200" b="1" i="0" u="none" strike="noStrike" dirty="0" smtClean="0">
                        <a:solidFill>
                          <a:srgbClr val="000000"/>
                        </a:solidFill>
                        <a:latin typeface="+mj-lt"/>
                      </a:endParaRPr>
                    </a:p>
                    <a:p>
                      <a:pPr algn="ctr" fontAlgn="ctr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тий</a:t>
                      </a:r>
                      <a:endParaRPr lang="ru-RU" sz="1200" b="1" i="0" u="none" strike="noStrike" dirty="0" smtClean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 установлено расхождений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диагн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Провед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судебно-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медиц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вскрытий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из них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установ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расхождений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диагнозов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4,13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1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5,14</a:t>
                      </a:r>
                    </a:p>
                    <a:p>
                      <a:pPr algn="ctr" fontAlgn="ctr"/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1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6,15</a:t>
                      </a:r>
                    </a:p>
                    <a:p>
                      <a:pPr algn="ctr" fontAlgn="ctr"/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1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7,16</a:t>
                      </a:r>
                    </a:p>
                    <a:p>
                      <a:pPr algn="ctr" fontAlgn="ctr"/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1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8,17</a:t>
                      </a:r>
                    </a:p>
                    <a:p>
                      <a:pPr algn="ctr" fontAlgn="ctr"/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1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9,18</a:t>
                      </a:r>
                    </a:p>
                    <a:p>
                      <a:pPr algn="ctr" fontAlgn="ctr"/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1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10,19</a:t>
                      </a:r>
                    </a:p>
                    <a:p>
                      <a:pPr algn="ctr" fontAlgn="ctr"/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1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11,20</a:t>
                      </a:r>
                    </a:p>
                    <a:p>
                      <a:pPr algn="ctr" fontAlgn="ctr"/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1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12,21</a:t>
                      </a:r>
                    </a:p>
                    <a:p>
                      <a:pPr algn="ctr" fontAlgn="ctr"/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900" b="1" dirty="0" smtClean="0">
                          <a:latin typeface="+mj-lt"/>
                        </a:rPr>
                        <a:t>Цереброваскулярные болезни</a:t>
                      </a:r>
                      <a:endParaRPr lang="ru-RU" sz="9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+mj-lt"/>
                        </a:rPr>
                        <a:t>10.7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284 364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150 693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106 404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3 676 879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17 375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12 082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480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1 010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108</a:t>
                      </a:r>
                    </a:p>
                  </a:txBody>
                  <a:tcPr marL="9525" marR="9525" marT="9525" marB="0" anchor="ctr"/>
                </a:tc>
              </a:tr>
              <a:tr h="502919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+mj-lt"/>
                        </a:rPr>
                        <a:t>Из них </a:t>
                      </a:r>
                      <a:r>
                        <a:rPr lang="ru-RU" sz="1000" b="1" dirty="0" err="1" smtClean="0">
                          <a:latin typeface="+mj-lt"/>
                        </a:rPr>
                        <a:t>субарахн</a:t>
                      </a:r>
                      <a:r>
                        <a:rPr lang="ru-RU" sz="1000" b="1" dirty="0" smtClean="0">
                          <a:latin typeface="+mj-lt"/>
                        </a:rPr>
                        <a:t>. </a:t>
                      </a:r>
                      <a:r>
                        <a:rPr lang="ru-RU" sz="1000" b="1" dirty="0" err="1" smtClean="0">
                          <a:latin typeface="+mj-lt"/>
                        </a:rPr>
                        <a:t>кровоизл</a:t>
                      </a:r>
                      <a:r>
                        <a:rPr lang="ru-RU" sz="1000" b="1" dirty="0" smtClean="0">
                          <a:latin typeface="+mj-lt"/>
                        </a:rPr>
                        <a:t>.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+mj-lt"/>
                        </a:rPr>
                        <a:t>10.7.1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5 270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4 634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2 800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101 213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1 467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1 031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ctr"/>
                </a:tc>
              </a:tr>
              <a:tr h="502919">
                <a:tc>
                  <a:txBody>
                    <a:bodyPr/>
                    <a:lstStyle/>
                    <a:p>
                      <a:r>
                        <a:rPr lang="ru-RU" sz="1000" b="1" dirty="0" err="1" smtClean="0">
                          <a:latin typeface="+mj-lt"/>
                        </a:rPr>
                        <a:t>Внутримозг</a:t>
                      </a:r>
                      <a:r>
                        <a:rPr lang="ru-RU" sz="1000" b="1" dirty="0" smtClean="0">
                          <a:latin typeface="+mj-lt"/>
                        </a:rPr>
                        <a:t> и </a:t>
                      </a:r>
                      <a:r>
                        <a:rPr lang="ru-RU" sz="1000" b="1" dirty="0" err="1" smtClean="0">
                          <a:latin typeface="+mj-lt"/>
                        </a:rPr>
                        <a:t>вн.череп</a:t>
                      </a:r>
                      <a:r>
                        <a:rPr lang="ru-RU" sz="1000" b="1" dirty="0" smtClean="0">
                          <a:latin typeface="+mj-lt"/>
                        </a:rPr>
                        <a:t>. </a:t>
                      </a:r>
                      <a:r>
                        <a:rPr lang="ru-RU" sz="1000" b="1" dirty="0" err="1" smtClean="0">
                          <a:latin typeface="+mj-lt"/>
                        </a:rPr>
                        <a:t>кровоизл</a:t>
                      </a:r>
                      <a:r>
                        <a:rPr lang="ru-RU" sz="1000" b="1" dirty="0" smtClean="0">
                          <a:latin typeface="+mj-lt"/>
                        </a:rPr>
                        <a:t>.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+mj-lt"/>
                        </a:rPr>
                        <a:t>10.7.2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13 076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11 918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9 270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221 649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7 944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5 682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61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+mj-lt"/>
                        </a:rPr>
                        <a:t>Инфаркт мозга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+mj-lt"/>
                        </a:rPr>
                        <a:t>10.7.3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80 394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74 489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59 455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1 152 847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6 565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4 554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216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274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18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+mj-lt"/>
                        </a:rPr>
                        <a:t>Инсульт </a:t>
                      </a:r>
                      <a:r>
                        <a:rPr lang="ru-RU" sz="1000" b="1" dirty="0" err="1" smtClean="0">
                          <a:latin typeface="+mj-lt"/>
                        </a:rPr>
                        <a:t>неуточнен</a:t>
                      </a:r>
                      <a:r>
                        <a:rPr lang="ru-RU" sz="1000" b="1" dirty="0" smtClean="0">
                          <a:latin typeface="+mj-lt"/>
                        </a:rPr>
                        <a:t>.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+mj-lt"/>
                        </a:rPr>
                        <a:t>10.7.4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2 471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2 122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1 740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32 700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000" b="1" dirty="0" smtClean="0">
                          <a:latin typeface="+mj-lt"/>
                        </a:rPr>
                        <a:t>Закупорка и стеноз </a:t>
                      </a:r>
                      <a:r>
                        <a:rPr lang="ru-RU" sz="1000" b="1" dirty="0" err="1" smtClean="0">
                          <a:latin typeface="+mj-lt"/>
                        </a:rPr>
                        <a:t>ц.а</a:t>
                      </a:r>
                      <a:r>
                        <a:rPr lang="ru-RU" sz="1000" b="1" dirty="0" smtClean="0">
                          <a:latin typeface="+mj-lt"/>
                        </a:rPr>
                        <a:t>.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+mj-lt"/>
                        </a:rPr>
                        <a:t>10.7.5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7 804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1 698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72 478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000" b="1" dirty="0" err="1" smtClean="0">
                          <a:latin typeface="+mj-lt"/>
                        </a:rPr>
                        <a:t>Др.цереброваскул</a:t>
                      </a:r>
                      <a:r>
                        <a:rPr lang="ru-RU" sz="1000" b="1" dirty="0" smtClean="0">
                          <a:latin typeface="+mj-lt"/>
                        </a:rPr>
                        <a:t>. б-ни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+mj-lt"/>
                        </a:rPr>
                        <a:t>10.7.6</a:t>
                      </a:r>
                      <a:endParaRPr lang="ru-RU" sz="10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172 770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54 778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32 604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2 086 836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1 203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670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85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ctr"/>
                </a:tc>
              </a:tr>
              <a:tr h="352271">
                <a:tc>
                  <a:txBody>
                    <a:bodyPr/>
                    <a:lstStyle/>
                    <a:p>
                      <a:r>
                        <a:rPr lang="ru-RU" sz="1000" b="1" dirty="0" smtClean="0"/>
                        <a:t>Прочие</a:t>
                      </a:r>
                      <a:endParaRPr lang="ru-RU" sz="10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ru-RU" sz="1000" b="1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2 579</a:t>
                      </a:r>
                    </a:p>
                  </a:txBody>
                  <a:tcPr marL="9525" marR="9525" marT="9525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1 054</a:t>
                      </a:r>
                    </a:p>
                  </a:txBody>
                  <a:tcPr marL="9525" marR="9525" marT="9525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-374</a:t>
                      </a:r>
                    </a:p>
                  </a:txBody>
                  <a:tcPr marL="9525" marR="9525" marT="9525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9 156</a:t>
                      </a:r>
                    </a:p>
                  </a:txBody>
                  <a:tcPr marL="9525" marR="9525" marT="9525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-185</a:t>
                      </a:r>
                    </a:p>
                  </a:txBody>
                  <a:tcPr marL="9525" marR="9525" marT="9525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-54</a:t>
                      </a:r>
                    </a:p>
                  </a:txBody>
                  <a:tcPr marL="9525" marR="9525" marT="9525" marB="0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23</a:t>
                      </a:r>
                    </a:p>
                  </a:txBody>
                  <a:tcPr marL="9525" marR="9525" marT="9525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46</a:t>
                      </a:r>
                    </a:p>
                  </a:txBody>
                  <a:tcPr marL="9525" marR="9525" marT="9525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1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18</a:t>
                      </a:r>
                    </a:p>
                  </a:txBody>
                  <a:tcPr marL="9525" marR="9525" marT="9525" marB="0" anchor="ctr"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18565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DC2F12A6-640D-4371-B490-DCBED4EC8713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21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47319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ru-RU" altLang="ru-RU" sz="2800" b="1" smtClean="0"/>
              <a:t>Пример 3. Таблица 2000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39750" y="908050"/>
          <a:ext cx="8229599" cy="54786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75657"/>
                <a:gridCol w="1175657"/>
                <a:gridCol w="1175657"/>
                <a:gridCol w="1175657"/>
                <a:gridCol w="1175657"/>
                <a:gridCol w="1175657"/>
                <a:gridCol w="1175657"/>
              </a:tblGrid>
              <a:tr h="396217">
                <a:tc gridSpan="7">
                  <a:txBody>
                    <a:bodyPr/>
                    <a:lstStyle/>
                    <a:p>
                      <a:pPr algn="ctr"/>
                      <a:r>
                        <a:rPr lang="ru-RU" sz="2000" dirty="0" smtClean="0"/>
                        <a:t>В.  Дети (в возрасте 0-17 лет включительно)</a:t>
                      </a:r>
                      <a:endParaRPr lang="ru-RU" sz="2000" dirty="0"/>
                    </a:p>
                  </a:txBody>
                  <a:tcPr marT="45713" marB="45713"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822923"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Наименование классов и отдельных болезней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№ строки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Из гр.22 в возрасте до 1 года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3" marB="45713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Проведено выписанными койко-дней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Средний к/день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Из них (из гр.26)</a:t>
                      </a:r>
                      <a:r>
                        <a:rPr lang="ru-RU" sz="1200" baseline="0" dirty="0" smtClean="0">
                          <a:latin typeface="+mj-lt"/>
                        </a:rPr>
                        <a:t> в возрасте до 1 года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3" marB="45713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Средний к/день в возрасте до года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3" marB="45713"/>
                </a:tc>
              </a:tr>
              <a:tr h="370791"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2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25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26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27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 b="1">
                        <a:latin typeface="+mj-lt"/>
                      </a:endParaRPr>
                    </a:p>
                  </a:txBody>
                  <a:tcPr marT="45713" marB="45713" anchor="ctr"/>
                </a:tc>
              </a:tr>
              <a:tr h="923893"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болезни вен,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лимфатич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сосудов и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лимфатич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узлов</a:t>
                      </a:r>
                    </a:p>
                  </a:txBody>
                  <a:tcPr marL="257175" marR="9525" marT="9524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10.9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163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202021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5,6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1148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7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</a:tr>
              <a:tr h="741019"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из них: флебит и тромбофлебит</a:t>
                      </a:r>
                    </a:p>
                  </a:txBody>
                  <a:tcPr marL="342900" marR="9525" marT="9524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10.9.1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14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2987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9,1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123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8,8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</a:tr>
              <a:tr h="558145"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тромбоз портальной вены</a:t>
                      </a:r>
                    </a:p>
                  </a:txBody>
                  <a:tcPr marL="342900" marR="9525" marT="9524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10.9.2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23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5,8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4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4,0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</a:tr>
              <a:tr h="923893"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варикозное расширение вен нижних конечностей</a:t>
                      </a:r>
                    </a:p>
                  </a:txBody>
                  <a:tcPr marL="342900" marR="9525" marT="9524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10.9.3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9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1801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+mj-lt"/>
                        </a:rPr>
                        <a:t>7,1</a:t>
                      </a:r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/>
                </a:tc>
                <a:tc>
                  <a:txBody>
                    <a:bodyPr/>
                    <a:lstStyle/>
                    <a:p>
                      <a:pPr algn="ctr"/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 b="1" dirty="0">
                        <a:latin typeface="+mj-lt"/>
                      </a:endParaRPr>
                    </a:p>
                  </a:txBody>
                  <a:tcPr marT="45713" marB="45713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</a:tr>
              <a:tr h="370791"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</a:tr>
              <a:tr h="370791"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endParaRPr lang="ru-RU" sz="1800" dirty="0"/>
                    </a:p>
                  </a:txBody>
                  <a:tcPr marT="45713" marB="45713"/>
                </a:tc>
              </a:tr>
            </a:tbl>
          </a:graphicData>
        </a:graphic>
      </p:graphicFrame>
      <p:sp>
        <p:nvSpPr>
          <p:cNvPr id="19535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DF87DC05-B55D-4501-A3D2-4ACF9DD2F1BE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22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8383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ru-RU" altLang="ru-RU" sz="2800" b="1" smtClean="0"/>
              <a:t>Пример 4. Таблица 2000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39750" y="908050"/>
          <a:ext cx="8229599" cy="51181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75657"/>
                <a:gridCol w="1175657"/>
                <a:gridCol w="1175657"/>
                <a:gridCol w="1175657"/>
                <a:gridCol w="1175657"/>
                <a:gridCol w="1175657"/>
                <a:gridCol w="1175657"/>
              </a:tblGrid>
              <a:tr h="612704">
                <a:tc gridSpan="7">
                  <a:txBody>
                    <a:bodyPr/>
                    <a:lstStyle/>
                    <a:p>
                      <a:pPr algn="ctr"/>
                      <a:r>
                        <a:rPr lang="ru-RU" sz="2000" dirty="0" smtClean="0"/>
                        <a:t>В.  Дети (в возрасте 0-17 лет включительно)</a:t>
                      </a:r>
                      <a:endParaRPr lang="ru-RU" sz="2000" dirty="0"/>
                    </a:p>
                  </a:txBody>
                  <a:tcPr marT="45719" marB="45719"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1272540"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Наименование классов и отдельных болезней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№ строки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Из гр.22 в возрасте до 1 года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9" marB="45719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Проведено выписанными койко-дней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Средний к/день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Из них (гр.26)</a:t>
                      </a:r>
                      <a:r>
                        <a:rPr lang="ru-RU" sz="1200" baseline="0" dirty="0" smtClean="0">
                          <a:latin typeface="+mj-lt"/>
                        </a:rPr>
                        <a:t> в возрасте до 1 года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9" marB="45719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+mj-lt"/>
                        </a:rPr>
                        <a:t>Средний к/день в возрасте до года</a:t>
                      </a:r>
                      <a:endParaRPr lang="ru-RU" sz="1200" dirty="0">
                        <a:latin typeface="+mj-lt"/>
                      </a:endParaRPr>
                    </a:p>
                  </a:txBody>
                  <a:tcPr marT="45719" marB="45719"/>
                </a:tc>
              </a:tr>
              <a:tr h="573430"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2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25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26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27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b="1">
                        <a:latin typeface="+mj-lt"/>
                      </a:endParaRPr>
                    </a:p>
                  </a:txBody>
                  <a:tcPr marT="45719" marB="45719" anchor="ctr"/>
                </a:tc>
              </a:tr>
              <a:tr h="862963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неинфекционный энтерит и колит</a:t>
                      </a:r>
                    </a:p>
                  </a:txBody>
                  <a:tcPr marL="257175" marR="9525" marT="9525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12.4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1744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167321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9,0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11513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6,6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</a:tr>
              <a:tr h="649604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>
                          <a:solidFill>
                            <a:srgbClr val="000000"/>
                          </a:solidFill>
                          <a:latin typeface="+mj-lt"/>
                        </a:rPr>
                        <a:t>из них: болезнь Крона</a:t>
                      </a:r>
                    </a:p>
                  </a:txBody>
                  <a:tcPr marL="342900" marR="9525" marT="9525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12.4.1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105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34260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10,5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62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0,6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</a:tr>
              <a:tr h="573430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язвенный колит</a:t>
                      </a:r>
                    </a:p>
                  </a:txBody>
                  <a:tcPr marL="342900" marR="9525" marT="9525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12.4.2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48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37473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12,0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584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+mj-lt"/>
                        </a:rPr>
                        <a:t>12,2</a:t>
                      </a:r>
                      <a:endParaRPr lang="ru-RU" sz="1400" b="1" dirty="0">
                        <a:latin typeface="+mj-lt"/>
                      </a:endParaRPr>
                    </a:p>
                  </a:txBody>
                  <a:tcPr marT="45719" marB="45719" anchor="ctr"/>
                </a:tc>
              </a:tr>
              <a:tr h="573430">
                <a:tc>
                  <a:txBody>
                    <a:bodyPr/>
                    <a:lstStyle/>
                    <a:p>
                      <a:endParaRPr lang="ru-RU" sz="1800" dirty="0"/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endParaRPr lang="ru-RU" sz="1800" dirty="0"/>
                    </a:p>
                  </a:txBody>
                  <a:tcPr marT="45719" marB="45719"/>
                </a:tc>
                <a:tc>
                  <a:txBody>
                    <a:bodyPr/>
                    <a:lstStyle/>
                    <a:p>
                      <a:endParaRPr lang="ru-RU" sz="1800" dirty="0"/>
                    </a:p>
                  </a:txBody>
                  <a:tcPr marT="45719" marB="45719"/>
                </a:tc>
              </a:tr>
            </a:tbl>
          </a:graphicData>
        </a:graphic>
      </p:graphicFrame>
      <p:sp>
        <p:nvSpPr>
          <p:cNvPr id="20543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4AB85DD3-71C7-42BC-8D7C-C34965E8B04B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23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5398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537"/>
          </a:xfrm>
        </p:spPr>
        <p:txBody>
          <a:bodyPr>
            <a:normAutofit fontScale="90000"/>
          </a:bodyPr>
          <a:lstStyle/>
          <a:p>
            <a:r>
              <a:rPr lang="ru-RU" altLang="ru-RU" sz="2800" b="1" smtClean="0"/>
              <a:t>Пример 5. Таблица 2000 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755650" y="765175"/>
          <a:ext cx="7848600" cy="54197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5526"/>
                <a:gridCol w="251396"/>
                <a:gridCol w="703433"/>
                <a:gridCol w="708905"/>
                <a:gridCol w="708905"/>
                <a:gridCol w="810178"/>
                <a:gridCol w="810178"/>
                <a:gridCol w="810178"/>
                <a:gridCol w="759543"/>
                <a:gridCol w="810179"/>
                <a:gridCol w="810179"/>
              </a:tblGrid>
              <a:tr h="823061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 dirty="0">
                          <a:solidFill>
                            <a:schemeClr val="bg1"/>
                          </a:solidFill>
                          <a:latin typeface="+mj-lt"/>
                        </a:rPr>
                        <a:t>А. Взрослые (18 лет и </a:t>
                      </a:r>
                      <a:r>
                        <a:rPr lang="ru-RU" sz="1800" b="1" i="0" u="none" strike="noStrike" dirty="0" smtClean="0">
                          <a:solidFill>
                            <a:schemeClr val="bg1"/>
                          </a:solidFill>
                          <a:latin typeface="+mj-lt"/>
                        </a:rPr>
                        <a:t>более</a:t>
                      </a:r>
                      <a:r>
                        <a:rPr lang="ru-RU" sz="2000" b="1" i="0" u="none" strike="noStrike" dirty="0" smtClean="0">
                          <a:solidFill>
                            <a:schemeClr val="bg1"/>
                          </a:solidFill>
                          <a:latin typeface="+mj-lt"/>
                        </a:rPr>
                        <a:t>)</a:t>
                      </a:r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 b="1" dirty="0"/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6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gridSpan="3">
                  <a:txBody>
                    <a:bodyPr/>
                    <a:lstStyle/>
                    <a:p>
                      <a:r>
                        <a:rPr lang="ru-RU" sz="1800" dirty="0" smtClean="0"/>
                        <a:t>Б.Взрослые старше трудоспособного возраста</a:t>
                      </a:r>
                      <a:endParaRPr lang="ru-RU" sz="1800" dirty="0"/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 marL="0" marR="0" marT="0" marB="0" anchor="ctr"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2000" b="1" i="0" u="none" strike="noStrike" dirty="0" smtClean="0">
                          <a:solidFill>
                            <a:schemeClr val="bg1"/>
                          </a:solidFill>
                          <a:latin typeface="+mj-lt"/>
                        </a:rPr>
                        <a:t>Контроль</a:t>
                      </a:r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</a:tr>
              <a:tr h="1097414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Выписано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пациентов, всего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kern="1200" dirty="0" err="1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Провед</a:t>
                      </a:r>
                      <a:r>
                        <a:rPr lang="ru-RU" sz="12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. выписанными койко-дней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Средний к/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д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Выписано</a:t>
                      </a:r>
                      <a:r>
                        <a:rPr lang="ru-RU" sz="1200" b="1" i="0" u="none" strike="noStrike" baseline="0" dirty="0" smtClean="0">
                          <a:solidFill>
                            <a:srgbClr val="000000"/>
                          </a:solidFill>
                          <a:latin typeface="+mj-lt"/>
                        </a:rPr>
                        <a:t> пациентов, всего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1" i="0" u="none" strike="noStrike" kern="1200" dirty="0" err="1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Провед</a:t>
                      </a:r>
                      <a:r>
                        <a:rPr lang="ru-RU" sz="12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. выписанными койко-дней</a:t>
                      </a:r>
                    </a:p>
                    <a:p>
                      <a:pPr algn="ctr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Средний к/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д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Выписано</a:t>
                      </a:r>
                      <a:r>
                        <a:rPr lang="ru-RU" sz="1200" b="1" i="0" u="none" strike="noStrike" baseline="0" dirty="0" smtClean="0">
                          <a:solidFill>
                            <a:srgbClr val="000000"/>
                          </a:solidFill>
                          <a:latin typeface="+mj-lt"/>
                        </a:rPr>
                        <a:t> пациентов, всего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1" i="0" u="none" strike="noStrike" kern="1200" dirty="0" err="1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Провед</a:t>
                      </a:r>
                      <a:r>
                        <a:rPr lang="ru-RU" sz="12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. выписанными койко-дней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Средний к/</a:t>
                      </a:r>
                      <a:r>
                        <a:rPr lang="ru-RU" sz="1200" b="1" i="0" u="none" strike="noStrike" kern="1200" dirty="0" err="1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д</a:t>
                      </a:r>
                      <a:endParaRPr lang="ru-RU" sz="12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/>
                </a:tc>
              </a:tr>
              <a:tr h="311575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4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 smtClean="0">
                          <a:latin typeface="+mj-lt"/>
                        </a:rPr>
                        <a:t>7</a:t>
                      </a:r>
                      <a:endParaRPr lang="ru-RU" sz="1100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 smtClean="0">
                          <a:latin typeface="+mj-lt"/>
                        </a:rPr>
                        <a:t>7/4</a:t>
                      </a:r>
                      <a:endParaRPr lang="ru-RU" sz="1100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j-lt"/>
                          <a:ea typeface="+mn-ea"/>
                          <a:cs typeface="+mn-cs"/>
                        </a:rPr>
                        <a:t>16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6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16/13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6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4-13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6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7-16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6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7-16/4-13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6" marB="0" anchor="ctr"/>
                </a:tc>
              </a:tr>
              <a:tr h="924038">
                <a:tc>
                  <a:txBody>
                    <a:bodyPr/>
                    <a:lstStyle/>
                    <a:p>
                      <a:pPr algn="just" fontAlgn="b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n-lt"/>
                        </a:rPr>
                        <a:t>Экстрапир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. и др.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n-lt"/>
                        </a:rPr>
                        <a:t>двиг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. нарушения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0" marR="9525" marT="9526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7.3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20385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222850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10,9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13174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153263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11,6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7211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69587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9,7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</a:tr>
              <a:tr h="804365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из них: болезнь Паркинсона</a:t>
                      </a:r>
                    </a:p>
                  </a:txBody>
                  <a:tcPr marL="0" marR="9525" marT="9526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7.3.1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12527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151158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12,1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10167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145796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14,3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2360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5362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2,3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</a:tr>
              <a:tr h="1106940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другие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n-lt"/>
                        </a:rPr>
                        <a:t>экстрапирамид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и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n-lt"/>
                        </a:rPr>
                        <a:t>двигат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нарушения</a:t>
                      </a:r>
                    </a:p>
                  </a:txBody>
                  <a:tcPr marL="0" marR="9525" marT="9526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7.3.2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1263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13247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10,5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573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6243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10,9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690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7004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10,2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</a:tr>
              <a:tr h="352332">
                <a:tc>
                  <a:txBody>
                    <a:bodyPr/>
                    <a:lstStyle/>
                    <a:p>
                      <a:r>
                        <a:rPr lang="ru-RU" sz="1200" b="1" dirty="0" smtClean="0"/>
                        <a:t>Прочие</a:t>
                      </a:r>
                      <a:endParaRPr lang="ru-RU" sz="12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200" b="1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6595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58445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8,9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2434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1224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0,5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4161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57221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13,8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21597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B4329E30-FAF9-4A37-94B6-BE6340D558DF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24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29949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537"/>
          </a:xfrm>
        </p:spPr>
        <p:txBody>
          <a:bodyPr>
            <a:normAutofit fontScale="90000"/>
          </a:bodyPr>
          <a:lstStyle/>
          <a:p>
            <a:r>
              <a:rPr lang="ru-RU" altLang="ru-RU" sz="2800" b="1" smtClean="0"/>
              <a:t>Пример 7. Таблица 2000 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79195820"/>
              </p:ext>
            </p:extLst>
          </p:nvPr>
        </p:nvGraphicFramePr>
        <p:xfrm>
          <a:off x="755650" y="765175"/>
          <a:ext cx="7848600" cy="551032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5526"/>
                <a:gridCol w="251396"/>
                <a:gridCol w="703433"/>
                <a:gridCol w="708905"/>
                <a:gridCol w="708905"/>
                <a:gridCol w="810178"/>
                <a:gridCol w="810178"/>
                <a:gridCol w="810178"/>
                <a:gridCol w="759543"/>
                <a:gridCol w="810179"/>
                <a:gridCol w="810179"/>
              </a:tblGrid>
              <a:tr h="914374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 dirty="0">
                          <a:solidFill>
                            <a:schemeClr val="bg1"/>
                          </a:solidFill>
                          <a:latin typeface="+mj-lt"/>
                        </a:rPr>
                        <a:t>А. Взрослые (18 лет и </a:t>
                      </a:r>
                      <a:r>
                        <a:rPr lang="ru-RU" sz="1800" b="1" i="0" u="none" strike="noStrike" dirty="0" smtClean="0">
                          <a:solidFill>
                            <a:schemeClr val="bg1"/>
                          </a:solidFill>
                          <a:latin typeface="+mj-lt"/>
                        </a:rPr>
                        <a:t>более</a:t>
                      </a:r>
                      <a:r>
                        <a:rPr lang="ru-RU" sz="2000" b="1" i="0" u="none" strike="noStrike" dirty="0" smtClean="0">
                          <a:solidFill>
                            <a:schemeClr val="bg1"/>
                          </a:solidFill>
                          <a:latin typeface="+mj-lt"/>
                        </a:rPr>
                        <a:t>)</a:t>
                      </a:r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 b="1" dirty="0"/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6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gridSpan="3">
                  <a:txBody>
                    <a:bodyPr/>
                    <a:lstStyle/>
                    <a:p>
                      <a:r>
                        <a:rPr lang="ru-RU" sz="1800" dirty="0" smtClean="0"/>
                        <a:t>Б.Взрослые старше трудоспособного возраста</a:t>
                      </a:r>
                      <a:endParaRPr lang="ru-RU" sz="1800" dirty="0"/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 marL="0" marR="0" marT="0" marB="0" anchor="ctr"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2000" b="1" i="0" u="none" strike="noStrike" dirty="0" smtClean="0">
                          <a:solidFill>
                            <a:schemeClr val="bg1"/>
                          </a:solidFill>
                          <a:latin typeface="+mj-lt"/>
                        </a:rPr>
                        <a:t>Контроль (Взрослые трудоспособного возраста)</a:t>
                      </a:r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2000" b="1" i="0" u="none" strike="noStrike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</a:tr>
              <a:tr h="1097249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j-lt"/>
                        </a:rPr>
                        <a:t>Выписано 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пациентов, всего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kern="1200" dirty="0" err="1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Провед</a:t>
                      </a:r>
                      <a:r>
                        <a:rPr lang="ru-RU" sz="12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. выписанными койко-дней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Средний к/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д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Выписано</a:t>
                      </a:r>
                      <a:r>
                        <a:rPr lang="ru-RU" sz="1200" b="1" i="0" u="none" strike="noStrike" baseline="0" dirty="0" smtClean="0">
                          <a:solidFill>
                            <a:srgbClr val="000000"/>
                          </a:solidFill>
                          <a:latin typeface="+mj-lt"/>
                        </a:rPr>
                        <a:t> пациентов, всего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1" i="0" u="none" strike="noStrike" kern="1200" dirty="0" err="1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Провед</a:t>
                      </a:r>
                      <a:r>
                        <a:rPr lang="ru-RU" sz="12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. выписанными койко-дней</a:t>
                      </a:r>
                    </a:p>
                    <a:p>
                      <a:pPr algn="ctr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Средний к/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j-lt"/>
                        </a:rPr>
                        <a:t>д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Выписано</a:t>
                      </a:r>
                      <a:r>
                        <a:rPr lang="ru-RU" sz="1200" b="1" i="0" u="none" strike="noStrike" baseline="0" dirty="0" smtClean="0">
                          <a:solidFill>
                            <a:srgbClr val="000000"/>
                          </a:solidFill>
                          <a:latin typeface="+mj-lt"/>
                        </a:rPr>
                        <a:t> пациентов, всего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1" i="0" u="none" strike="noStrike" kern="1200" dirty="0" err="1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Провед</a:t>
                      </a:r>
                      <a:r>
                        <a:rPr lang="ru-RU" sz="12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. выписанными койко-дней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1" i="0" u="none" strike="noStrike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Средний к/</a:t>
                      </a:r>
                      <a:r>
                        <a:rPr lang="ru-RU" sz="1200" b="1" i="0" u="none" strike="noStrike" kern="1200" dirty="0" err="1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д</a:t>
                      </a:r>
                      <a:endParaRPr lang="ru-RU" sz="1200" b="1" i="0" u="none" strike="noStrike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/>
                </a:tc>
              </a:tr>
              <a:tr h="311500"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8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4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 smtClean="0">
                          <a:latin typeface="+mj-lt"/>
                        </a:rPr>
                        <a:t>7</a:t>
                      </a:r>
                      <a:endParaRPr lang="ru-RU" sz="1100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 smtClean="0">
                          <a:latin typeface="+mj-lt"/>
                        </a:rPr>
                        <a:t>7/4 </a:t>
                      </a:r>
                      <a:endParaRPr lang="ru-RU" sz="1100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kern="1200" dirty="0" smtClean="0">
                          <a:solidFill>
                            <a:srgbClr val="000000"/>
                          </a:solidFill>
                          <a:latin typeface="+mj-lt"/>
                          <a:ea typeface="+mn-ea"/>
                          <a:cs typeface="+mn-cs"/>
                        </a:rPr>
                        <a:t>16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4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16/13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4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4,13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4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7,16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4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7,16 / 4,13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9525" marR="9525" marT="9524" marB="0" anchor="ctr"/>
                </a:tc>
              </a:tr>
              <a:tr h="923898">
                <a:tc>
                  <a:txBody>
                    <a:bodyPr/>
                    <a:lstStyle/>
                    <a:p>
                      <a:pPr algn="just" fontAlgn="b"/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n-lt"/>
                        </a:rPr>
                        <a:t>Экстрапир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. и др.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n-lt"/>
                        </a:rPr>
                        <a:t>двиг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. нарушения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0" marR="9525" marT="9524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7.3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20385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222850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10,9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13174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153263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11,6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7211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69587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9,7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</a:tr>
              <a:tr h="80417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из них: болезнь Паркинсона</a:t>
                      </a:r>
                    </a:p>
                  </a:txBody>
                  <a:tcPr marL="0" marR="9525" marT="9524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7.3.1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12527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151158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12,1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10167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92602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9,1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2360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58556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24,8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</a:tr>
              <a:tr h="1106773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другие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n-lt"/>
                        </a:rPr>
                        <a:t>экстрапирамид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и </a:t>
                      </a:r>
                      <a:r>
                        <a:rPr lang="ru-RU" sz="1200" b="1" i="0" u="none" strike="noStrike" dirty="0" err="1" smtClean="0">
                          <a:solidFill>
                            <a:srgbClr val="000000"/>
                          </a:solidFill>
                          <a:latin typeface="+mn-lt"/>
                        </a:rPr>
                        <a:t>двигат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.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нарушения</a:t>
                      </a:r>
                    </a:p>
                  </a:txBody>
                  <a:tcPr marL="0" marR="9525" marT="9524" marB="0" anchor="ctr"/>
                </a:tc>
                <a:tc>
                  <a:txBody>
                    <a:bodyPr/>
                    <a:lstStyle/>
                    <a:p>
                      <a:r>
                        <a:rPr lang="ru-RU" sz="1100" b="1" dirty="0" smtClean="0">
                          <a:latin typeface="+mj-lt"/>
                        </a:rPr>
                        <a:t>7.3.2</a:t>
                      </a:r>
                      <a:endParaRPr lang="ru-RU" sz="1100" b="1" dirty="0"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1263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13247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10,5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573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6221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10,9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690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7026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 smtClean="0">
                          <a:solidFill>
                            <a:srgbClr val="000000"/>
                          </a:solidFill>
                          <a:latin typeface="+mj-lt"/>
                        </a:rPr>
                        <a:t>10,2</a:t>
                      </a:r>
                      <a:endParaRPr lang="ru-RU" sz="1100" b="1" i="0" u="none" strike="noStrik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0" marR="0" marT="0" marB="0" anchor="ctr"/>
                </a:tc>
              </a:tr>
              <a:tr h="352247">
                <a:tc>
                  <a:txBody>
                    <a:bodyPr/>
                    <a:lstStyle/>
                    <a:p>
                      <a:r>
                        <a:rPr lang="ru-RU" sz="1200" b="1" dirty="0" smtClean="0"/>
                        <a:t>Прочие</a:t>
                      </a:r>
                      <a:endParaRPr lang="ru-RU" sz="1200" b="1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ru-RU" sz="1200" b="1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6595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58445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8,9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2434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54440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22,3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4161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4005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1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0,96</a:t>
                      </a:r>
                      <a:endParaRPr lang="ru-RU" sz="1100" b="1" i="1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2621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8A6A78DB-BFF6-4D2C-AE18-915783B40F8B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25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081990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/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217612"/>
          </a:xfrm>
        </p:spPr>
        <p:txBody>
          <a:bodyPr>
            <a:normAutofit fontScale="90000"/>
          </a:bodyPr>
          <a:lstStyle/>
          <a:p>
            <a:pPr indent="450215">
              <a:spcAft>
                <a:spcPts val="0"/>
              </a:spcAft>
              <a:defRPr/>
            </a:pPr>
            <a: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Форма 14</a:t>
            </a:r>
            <a:br>
              <a:rPr lang="ru-RU" sz="24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0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Таблица </a:t>
            </a:r>
            <a:r>
              <a:rPr lang="ru-RU" sz="20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3000</a:t>
            </a:r>
            <a:br>
              <a:rPr lang="ru-RU" sz="2000" b="1" dirty="0" smtClean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18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18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1800" b="1" cap="all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2</a:t>
            </a:r>
            <a:r>
              <a:rPr lang="ru-RU" sz="1800" cap="all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.</a:t>
            </a:r>
            <a:r>
              <a:rPr lang="ru-RU" sz="1800" b="1" cap="all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Состав новорожденных С </a:t>
            </a:r>
            <a:r>
              <a:rPr lang="ru-RU" sz="1800" b="1" cap="all" dirty="0" err="1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ЗАболЕВАНИЯМИ</a:t>
            </a:r>
            <a:r>
              <a:rPr lang="ru-RU" sz="1800" b="1" cap="all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, поступивших в возрасте 0-6 дней жизни, и исходы их лечения</a:t>
            </a:r>
            <a:r>
              <a:rPr lang="ru-RU" sz="18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/>
            </a:r>
            <a:br>
              <a:rPr lang="ru-RU" sz="18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</a:br>
            <a:r>
              <a:rPr lang="ru-RU" sz="1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14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3555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AEFC7DE9-5FB1-44CE-853D-55EAB4A7A85A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26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  <p:sp>
        <p:nvSpPr>
          <p:cNvPr id="23556" name="Объект 2"/>
          <p:cNvSpPr>
            <a:spLocks noGrp="1"/>
          </p:cNvSpPr>
          <p:nvPr>
            <p:ph idx="1"/>
          </p:nvPr>
        </p:nvSpPr>
        <p:spPr>
          <a:xfrm>
            <a:off x="468313" y="1557338"/>
            <a:ext cx="8229600" cy="1366837"/>
          </a:xfrm>
        </p:spPr>
        <p:txBody>
          <a:bodyPr/>
          <a:lstStyle/>
          <a:p>
            <a:endParaRPr lang="ru-RU" altLang="ru-RU" dirty="0" smtClean="0"/>
          </a:p>
          <a:p>
            <a:endParaRPr lang="ru-RU" altLang="ru-RU" dirty="0" smtClean="0"/>
          </a:p>
          <a:p>
            <a:endParaRPr lang="ru-RU" altLang="ru-RU" dirty="0" smtClean="0"/>
          </a:p>
          <a:p>
            <a:endParaRPr lang="ru-RU" altLang="ru-RU" dirty="0" smtClean="0"/>
          </a:p>
          <a:p>
            <a:endParaRPr lang="ru-RU" altLang="ru-RU" dirty="0" smtClean="0"/>
          </a:p>
          <a:p>
            <a:endParaRPr lang="ru-RU" altLang="ru-RU" dirty="0" smtClean="0"/>
          </a:p>
          <a:p>
            <a:endParaRPr lang="ru-RU" altLang="ru-RU" dirty="0" smtClean="0"/>
          </a:p>
          <a:p>
            <a:endParaRPr lang="ru-RU" altLang="ru-RU" dirty="0" smtClean="0"/>
          </a:p>
          <a:p>
            <a:endParaRPr lang="ru-RU" altLang="ru-RU" dirty="0" smtClean="0"/>
          </a:p>
          <a:p>
            <a:endParaRPr lang="ru-RU" altLang="ru-RU" dirty="0" smtClean="0"/>
          </a:p>
          <a:p>
            <a:endParaRPr lang="ru-RU" altLang="ru-RU" dirty="0" smtClean="0"/>
          </a:p>
        </p:txBody>
      </p:sp>
    </p:spTree>
    <p:extLst>
      <p:ext uri="{BB962C8B-B14F-4D97-AF65-F5344CB8AC3E}">
        <p14:creationId xmlns:p14="http://schemas.microsoft.com/office/powerpoint/2010/main" val="17088283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/>
            </a:extLst>
          </p:cNvPr>
          <p:cNvSpPr>
            <a:spLocks noGrp="1"/>
          </p:cNvSpPr>
          <p:nvPr>
            <p:ph type="title"/>
          </p:nvPr>
        </p:nvSpPr>
        <p:spPr>
          <a:xfrm>
            <a:off x="395288" y="260350"/>
            <a:ext cx="8229600" cy="1143000"/>
          </a:xfrm>
        </p:spPr>
        <p:txBody>
          <a:bodyPr/>
          <a:lstStyle/>
          <a:p>
            <a:pPr>
              <a:defRPr/>
            </a:pPr>
            <a:r>
              <a:rPr lang="ru-RU" sz="20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Форма 14 Таблица 3000</a:t>
            </a:r>
            <a:br>
              <a:rPr lang="ru-RU" sz="20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0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</a:t>
            </a:r>
            <a:r>
              <a:rPr lang="ru-RU" sz="2000" b="1" dirty="0">
                <a:solidFill>
                  <a:schemeClr val="accent2">
                    <a:lumMod val="75000"/>
                  </a:schemeClr>
                </a:solidFill>
              </a:rPr>
              <a:t>«Состав новорожденных с заболеваниями, поступивших в возрасте </a:t>
            </a:r>
            <a:br>
              <a:rPr lang="ru-RU" sz="2000" b="1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ru-RU" sz="2000" b="1" dirty="0">
                <a:solidFill>
                  <a:schemeClr val="accent2">
                    <a:lumMod val="75000"/>
                  </a:schemeClr>
                </a:solidFill>
              </a:rPr>
              <a:t>0-6 дней жизни, и исходы их лечения»</a:t>
            </a:r>
          </a:p>
        </p:txBody>
      </p:sp>
      <p:sp>
        <p:nvSpPr>
          <p:cNvPr id="24579" name="Прямоугольник 2"/>
          <p:cNvSpPr>
            <a:spLocks noChangeArrowheads="1"/>
          </p:cNvSpPr>
          <p:nvPr/>
        </p:nvSpPr>
        <p:spPr bwMode="auto">
          <a:xfrm>
            <a:off x="2286000" y="2136775"/>
            <a:ext cx="457200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800">
                <a:latin typeface="Arial" pitchFamily="34" charset="0"/>
              </a:rPr>
              <a:t>.</a:t>
            </a:r>
          </a:p>
        </p:txBody>
      </p:sp>
      <p:sp>
        <p:nvSpPr>
          <p:cNvPr id="25604" name="Прямоугольник 3">
            <a:extLst>
              <a:ext uri="{FF2B5EF4-FFF2-40B4-BE49-F238E27FC236}"/>
            </a:extLst>
          </p:cNvPr>
          <p:cNvSpPr>
            <a:spLocks noChangeArrowheads="1"/>
          </p:cNvSpPr>
          <p:nvPr/>
        </p:nvSpPr>
        <p:spPr bwMode="auto">
          <a:xfrm>
            <a:off x="684213" y="2133600"/>
            <a:ext cx="7777162" cy="4832350"/>
          </a:xfrm>
          <a:prstGeom prst="rect">
            <a:avLst/>
          </a:prstGeom>
          <a:noFill/>
          <a:ln>
            <a:noFill/>
          </a:ln>
          <a:extLst/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marL="285750" indent="-285750" algn="just">
              <a:spcBef>
                <a:spcPct val="0"/>
              </a:spcBef>
              <a:defRPr/>
            </a:pPr>
            <a:r>
              <a:rPr lang="ru-RU" altLang="ru-RU" sz="20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Основная ошибка при заполнении данной таблицы – учет детей, выписанных и умерших в родовспомогательных учреждениях (родильных домах и перинатальных центрах). </a:t>
            </a:r>
          </a:p>
          <a:p>
            <a:pPr marL="285750" indent="-285750" algn="just">
              <a:spcBef>
                <a:spcPct val="0"/>
              </a:spcBef>
              <a:defRPr/>
            </a:pPr>
            <a:endParaRPr lang="ru-RU" altLang="ru-RU" sz="2000" b="1" dirty="0" smtClean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 algn="just">
              <a:spcBef>
                <a:spcPct val="0"/>
              </a:spcBef>
              <a:buFont typeface="Arial" panose="020B0604020202020204" pitchFamily="34" charset="0"/>
              <a:buNone/>
              <a:defRPr/>
            </a:pPr>
            <a:r>
              <a:rPr lang="ru-RU" altLang="ru-RU" sz="15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В этих организациях таблица 3000 не заполняется на заболевших новорожденных, а учет идет в т. 2000 ф. 14 и т. 2200 в случае смерти новорожденных и в ф. 32 (таб. 2250, 2260).</a:t>
            </a:r>
          </a:p>
          <a:p>
            <a:pPr algn="just">
              <a:spcBef>
                <a:spcPct val="0"/>
              </a:spcBef>
              <a:buFont typeface="Arial" panose="020B0604020202020204" pitchFamily="34" charset="0"/>
              <a:buNone/>
              <a:defRPr/>
            </a:pPr>
            <a:r>
              <a:rPr lang="ru-RU" altLang="ru-RU" sz="15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Таблица 3000 ф. 14 заполняется в медицинских организациях, где нет коек родильных, но есть койки для новорожденных и койки интенсивной терапии для новорожденных, т.е. на детей из других медицинских организаций.</a:t>
            </a:r>
          </a:p>
          <a:p>
            <a:pPr algn="just">
              <a:spcBef>
                <a:spcPct val="0"/>
              </a:spcBef>
              <a:buFont typeface="Arial" panose="020B0604020202020204" pitchFamily="34" charset="0"/>
              <a:buNone/>
              <a:defRPr/>
            </a:pPr>
            <a:r>
              <a:rPr lang="ru-RU" altLang="ru-RU" sz="15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Если даже в своей медицинской организации есть родильные койки и койки патологии новорожденных и недоношенных детей, то на своих переведенных туда новорожденных т. 3000 не заполняется, а на чужих заполняем т. 3000, тогда как своих новорожденных учитываем в т. 2000, 2200 (смерть) и ф. 32. </a:t>
            </a:r>
            <a:endParaRPr lang="ru-RU" altLang="ru-RU" sz="1500" b="1" dirty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 marL="285750" indent="-285750" algn="just">
              <a:spcBef>
                <a:spcPct val="0"/>
              </a:spcBef>
              <a:defRPr/>
            </a:pPr>
            <a:endParaRPr lang="ru-RU" altLang="ru-RU" sz="1600" b="1" dirty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>
              <a:spcBef>
                <a:spcPct val="0"/>
              </a:spcBef>
              <a:buFontTx/>
              <a:buNone/>
              <a:defRPr/>
            </a:pPr>
            <a:endParaRPr lang="ru-RU" altLang="ru-RU" sz="1800" b="1" dirty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>
              <a:spcBef>
                <a:spcPct val="0"/>
              </a:spcBef>
              <a:buFontTx/>
              <a:buNone/>
              <a:defRPr/>
            </a:pPr>
            <a:endParaRPr lang="ru-RU" altLang="ru-RU" sz="2400" dirty="0">
              <a:latin typeface="Arial" panose="020B0604020202020204" pitchFamily="34" charset="0"/>
            </a:endParaRPr>
          </a:p>
        </p:txBody>
      </p:sp>
      <p:sp>
        <p:nvSpPr>
          <p:cNvPr id="24581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961AECC9-583A-4116-98BD-2D63C5C74BD4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27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5301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/>
            </a:extLst>
          </p:cNvPr>
          <p:cNvSpPr>
            <a:spLocks noGrp="1"/>
          </p:cNvSpPr>
          <p:nvPr>
            <p:ph type="title"/>
          </p:nvPr>
        </p:nvSpPr>
        <p:spPr>
          <a:xfrm>
            <a:off x="395288" y="260350"/>
            <a:ext cx="8229600" cy="1143000"/>
          </a:xfrm>
        </p:spPr>
        <p:txBody>
          <a:bodyPr/>
          <a:lstStyle/>
          <a:p>
            <a:pPr>
              <a:defRPr/>
            </a:pPr>
            <a:r>
              <a:rPr lang="ru-RU" sz="20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Форма 14 Таблица 3000</a:t>
            </a:r>
            <a:br>
              <a:rPr lang="ru-RU" sz="20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000" b="1" dirty="0">
                <a:solidFill>
                  <a:srgbClr val="660033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</a:t>
            </a:r>
            <a:r>
              <a:rPr lang="ru-RU" sz="2000" b="1" dirty="0">
                <a:solidFill>
                  <a:schemeClr val="accent2">
                    <a:lumMod val="75000"/>
                  </a:schemeClr>
                </a:solidFill>
              </a:rPr>
              <a:t>«Состав новорожденных с заболеваниями, поступивших в возрасте </a:t>
            </a:r>
            <a:br>
              <a:rPr lang="ru-RU" sz="2000" b="1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ru-RU" sz="2000" b="1" dirty="0">
                <a:solidFill>
                  <a:schemeClr val="accent2">
                    <a:lumMod val="75000"/>
                  </a:schemeClr>
                </a:solidFill>
              </a:rPr>
              <a:t>0-6 дней жизни, и исходы их лечения»</a:t>
            </a:r>
          </a:p>
        </p:txBody>
      </p:sp>
      <p:sp>
        <p:nvSpPr>
          <p:cNvPr id="25603" name="Прямоугольник 2"/>
          <p:cNvSpPr>
            <a:spLocks noChangeArrowheads="1"/>
          </p:cNvSpPr>
          <p:nvPr/>
        </p:nvSpPr>
        <p:spPr bwMode="auto">
          <a:xfrm>
            <a:off x="2286000" y="2136775"/>
            <a:ext cx="457200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800">
                <a:latin typeface="Arial" pitchFamily="34" charset="0"/>
              </a:rPr>
              <a:t>.</a:t>
            </a:r>
          </a:p>
        </p:txBody>
      </p:sp>
      <p:sp>
        <p:nvSpPr>
          <p:cNvPr id="25604" name="Прямоугольник 3">
            <a:extLst>
              <a:ext uri="{FF2B5EF4-FFF2-40B4-BE49-F238E27FC236}"/>
            </a:extLst>
          </p:cNvPr>
          <p:cNvSpPr>
            <a:spLocks noChangeArrowheads="1"/>
          </p:cNvSpPr>
          <p:nvPr/>
        </p:nvSpPr>
        <p:spPr bwMode="auto">
          <a:xfrm>
            <a:off x="682625" y="1403350"/>
            <a:ext cx="7777163" cy="5170488"/>
          </a:xfrm>
          <a:prstGeom prst="rect">
            <a:avLst/>
          </a:prstGeom>
          <a:noFill/>
          <a:ln>
            <a:noFill/>
          </a:ln>
          <a:extLst/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marL="285750" indent="-285750" algn="just">
              <a:spcBef>
                <a:spcPct val="0"/>
              </a:spcBef>
              <a:defRPr/>
            </a:pPr>
            <a:r>
              <a:rPr lang="ru-RU" altLang="ru-RU" sz="1800" b="1" dirty="0">
                <a:solidFill>
                  <a:srgbClr val="0C0472"/>
                </a:solidFill>
                <a:latin typeface="Arial" panose="020B0604020202020204" pitchFamily="34" charset="0"/>
              </a:rPr>
              <a:t>Таблицу заполняют только учреждения, имеющие отделения (койки) патологии новорожденных и недоношенных детей, </a:t>
            </a:r>
            <a:endParaRPr lang="ru-RU" altLang="ru-RU" sz="1800" b="1" dirty="0" smtClean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 marL="285750" indent="-285750" algn="just">
              <a:spcBef>
                <a:spcPct val="0"/>
              </a:spcBef>
              <a:buFont typeface="Arial" panose="020B0604020202020204" pitchFamily="34" charset="0"/>
              <a:buNone/>
              <a:defRPr/>
            </a:pPr>
            <a:r>
              <a:rPr lang="ru-RU" altLang="ru-RU" sz="18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     </a:t>
            </a:r>
            <a:r>
              <a:rPr lang="ru-RU" altLang="ru-RU" sz="1800" b="1" dirty="0" smtClean="0">
                <a:solidFill>
                  <a:srgbClr val="FF0000"/>
                </a:solidFill>
                <a:latin typeface="Arial" panose="020B0604020202020204" pitchFamily="34" charset="0"/>
              </a:rPr>
              <a:t>не </a:t>
            </a:r>
            <a:r>
              <a:rPr lang="ru-RU" altLang="ru-RU" sz="1800" b="1" dirty="0">
                <a:solidFill>
                  <a:srgbClr val="FF0000"/>
                </a:solidFill>
                <a:latin typeface="Arial" panose="020B0604020202020204" pitchFamily="34" charset="0"/>
              </a:rPr>
              <a:t>входящие</a:t>
            </a:r>
            <a:r>
              <a:rPr lang="ru-RU" altLang="ru-RU" sz="1800" b="1" dirty="0">
                <a:solidFill>
                  <a:srgbClr val="0C0472"/>
                </a:solidFill>
                <a:latin typeface="Arial" panose="020B0604020202020204" pitchFamily="34" charset="0"/>
              </a:rPr>
              <a:t> в состав родовспомогательных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учреждений (роддомов, перинатальных центров).</a:t>
            </a:r>
            <a:endParaRPr lang="ru-RU" altLang="ru-RU" sz="1800" b="1" dirty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 marL="285750" indent="-285750" algn="just">
              <a:spcBef>
                <a:spcPct val="0"/>
              </a:spcBef>
              <a:defRPr/>
            </a:pPr>
            <a:endParaRPr lang="ru-RU" altLang="ru-RU" sz="1800" b="1" dirty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 marL="285750" indent="-285750" algn="just">
              <a:spcBef>
                <a:spcPct val="0"/>
              </a:spcBef>
              <a:defRPr/>
            </a:pPr>
            <a:r>
              <a:rPr lang="ru-RU" altLang="ru-RU" sz="1800" b="1" dirty="0">
                <a:solidFill>
                  <a:srgbClr val="0C0472"/>
                </a:solidFill>
                <a:latin typeface="Arial" panose="020B0604020202020204" pitchFamily="34" charset="0"/>
              </a:rPr>
              <a:t>В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таблицу 3000 ф. 14 </a:t>
            </a:r>
            <a:r>
              <a:rPr lang="ru-RU" altLang="ru-RU" sz="1800" b="1" dirty="0">
                <a:solidFill>
                  <a:srgbClr val="0C0472"/>
                </a:solidFill>
                <a:latin typeface="Arial" panose="020B0604020202020204" pitchFamily="34" charset="0"/>
              </a:rPr>
              <a:t>не включают сведения о больных и заболевших детях, оставленных в палатах новорожденных родовспомогательных учреждений (отделений), сведения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об  </a:t>
            </a:r>
            <a:r>
              <a:rPr lang="ru-RU" altLang="ru-RU" sz="1800" b="1" dirty="0">
                <a:solidFill>
                  <a:srgbClr val="0C0472"/>
                </a:solidFill>
                <a:latin typeface="Arial" panose="020B0604020202020204" pitchFamily="34" charset="0"/>
              </a:rPr>
              <a:t>этих новорожденных показывают в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таблицах 2000 и 2200 и ф. 32 Т. 2250, т. 2260. </a:t>
            </a:r>
            <a:endParaRPr lang="ru-RU" altLang="ru-RU" sz="1800" b="1" dirty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 marL="285750" indent="-285750" algn="just">
              <a:spcBef>
                <a:spcPct val="0"/>
              </a:spcBef>
              <a:defRPr/>
            </a:pPr>
            <a:endParaRPr lang="ru-RU" altLang="ru-RU" sz="1800" b="1" dirty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 marL="285750" indent="-285750" algn="just">
              <a:spcBef>
                <a:spcPct val="0"/>
              </a:spcBef>
              <a:defRPr/>
            </a:pPr>
            <a:r>
              <a:rPr lang="ru-RU" altLang="ru-RU" sz="1800" b="1" dirty="0" smtClean="0">
                <a:solidFill>
                  <a:srgbClr val="0C0472"/>
                </a:solidFill>
                <a:latin typeface="Arial" panose="020B0604020202020204" pitchFamily="34" charset="0"/>
              </a:rPr>
              <a:t>Таблицу 3000 ф. 14 заполняют организации, не являющиеся родовспомогательными, в них переводят новорожденных указанного возраста из других ЛПУ, а в данной организации есть койки для выхаживания недоношенных и патологии новорожденных (КДКБ).</a:t>
            </a:r>
            <a:endParaRPr lang="ru-RU" altLang="ru-RU" sz="1800" b="1" dirty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>
              <a:spcBef>
                <a:spcPct val="0"/>
              </a:spcBef>
              <a:buFontTx/>
              <a:buNone/>
              <a:defRPr/>
            </a:pPr>
            <a:endParaRPr lang="ru-RU" altLang="ru-RU" sz="1800" b="1" dirty="0">
              <a:solidFill>
                <a:srgbClr val="0C0472"/>
              </a:solidFill>
              <a:latin typeface="Arial" panose="020B0604020202020204" pitchFamily="34" charset="0"/>
            </a:endParaRPr>
          </a:p>
          <a:p>
            <a:pPr>
              <a:spcBef>
                <a:spcPct val="0"/>
              </a:spcBef>
              <a:buFontTx/>
              <a:buNone/>
              <a:defRPr/>
            </a:pPr>
            <a:endParaRPr lang="ru-RU" altLang="ru-RU" sz="2400" dirty="0">
              <a:latin typeface="Arial" panose="020B0604020202020204" pitchFamily="34" charset="0"/>
            </a:endParaRPr>
          </a:p>
        </p:txBody>
      </p:sp>
      <p:sp>
        <p:nvSpPr>
          <p:cNvPr id="25605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1C8059E4-ED9F-454A-AEFC-29263DCF4314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28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280184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z="2400" b="1" smtClean="0">
                <a:solidFill>
                  <a:srgbClr val="75213F"/>
                </a:solidFill>
              </a:rPr>
              <a:t>Форма №14 Таблица 4000</a:t>
            </a:r>
            <a:br>
              <a:rPr lang="ru-RU" altLang="ru-RU" sz="2400" b="1" smtClean="0">
                <a:solidFill>
                  <a:srgbClr val="75213F"/>
                </a:solidFill>
              </a:rPr>
            </a:br>
            <a:r>
              <a:rPr lang="ru-RU" altLang="ru-RU" sz="2400" b="1" smtClean="0">
                <a:solidFill>
                  <a:srgbClr val="75213F"/>
                </a:solidFill>
              </a:rPr>
              <a:t>3. Хирургическая работа стационара</a:t>
            </a:r>
            <a:r>
              <a:rPr lang="ru-RU" altLang="ru-RU" sz="2000" smtClean="0"/>
              <a:t/>
            </a:r>
            <a:br>
              <a:rPr lang="ru-RU" altLang="ru-RU" sz="2000" smtClean="0"/>
            </a:br>
            <a:r>
              <a:rPr lang="ru-RU" altLang="ru-RU" sz="2000" b="1" smtClean="0"/>
              <a:t> </a:t>
            </a:r>
            <a:r>
              <a:rPr lang="ru-RU" altLang="ru-RU" sz="2000" smtClean="0"/>
              <a:t/>
            </a:r>
            <a:br>
              <a:rPr lang="ru-RU" altLang="ru-RU" sz="2000" smtClean="0"/>
            </a:b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b="1" smtClean="0"/>
              <a:t> </a:t>
            </a:r>
            <a:r>
              <a:rPr lang="ru-RU" altLang="ru-RU" smtClean="0"/>
              <a:t/>
            </a:r>
            <a:br>
              <a:rPr lang="ru-RU" altLang="ru-RU" smtClean="0"/>
            </a:br>
            <a:endParaRPr lang="ru-RU" altLang="ru-RU" smtClean="0"/>
          </a:p>
        </p:txBody>
      </p:sp>
      <p:sp>
        <p:nvSpPr>
          <p:cNvPr id="26627" name="Прямоугольник 2"/>
          <p:cNvSpPr>
            <a:spLocks noChangeArrowheads="1"/>
          </p:cNvSpPr>
          <p:nvPr/>
        </p:nvSpPr>
        <p:spPr bwMode="auto">
          <a:xfrm>
            <a:off x="765175" y="1196975"/>
            <a:ext cx="7921625" cy="3786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5750" indent="-285750"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В таблицу включаются сведения о всех выполненных операциях (плановых и экстренных), проведенных в лечебном учреждении, независимо от того, в каком отделении была проведена операция. 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При проведении нескольких операций  одному и тому же пациенту в таблице показываются все операции, независимо от того, одномоментно или в разные сроки были произведены эти операции.  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Операция, произведенная в несколько этапов в течение одной госпитализации, учитывается как одна операция. 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В графе «умерло оперированных в стационаре» указывается число умерших оперированных пациентов, независимо от причины смерти: заболевание, по поводу которого была произведена операция, осложнение, связанное с операцией или другие заболевания.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 В случае смерти пациента, перенесшего несколько операций, как умершего его следуют показывать лишь по одной операции (наиболее сложной и радикальной).  </a:t>
            </a:r>
          </a:p>
        </p:txBody>
      </p:sp>
      <p:sp>
        <p:nvSpPr>
          <p:cNvPr id="26628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0A4B9789-A125-454E-A77E-169E03DA6617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29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131837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 idx="4294967295"/>
          </p:nvPr>
        </p:nvSpPr>
        <p:spPr>
          <a:xfrm>
            <a:off x="914400" y="404813"/>
            <a:ext cx="8229600" cy="1143000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ru-RU" altLang="ru-RU" sz="25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Источники информации </a:t>
            </a:r>
            <a:br>
              <a:rPr lang="ru-RU" altLang="ru-RU" sz="25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5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при составлении формы №14:</a:t>
            </a:r>
            <a:r>
              <a:rPr lang="ru-RU" altLang="ru-RU" sz="2500" b="1" u="sng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/>
            </a:r>
            <a:br>
              <a:rPr lang="ru-RU" altLang="ru-RU" sz="2500" b="1" u="sng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endParaRPr lang="ru-RU" altLang="ru-RU" sz="2500" b="1" smtClean="0">
              <a:solidFill>
                <a:srgbClr val="660033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099" name="Содержимое 2"/>
          <p:cNvSpPr>
            <a:spLocks noGrp="1"/>
          </p:cNvSpPr>
          <p:nvPr>
            <p:ph idx="4294967295"/>
          </p:nvPr>
        </p:nvSpPr>
        <p:spPr>
          <a:xfrm>
            <a:off x="1042988" y="1341438"/>
            <a:ext cx="7772400" cy="4386262"/>
          </a:xfrm>
        </p:spPr>
        <p:txBody>
          <a:bodyPr/>
          <a:lstStyle/>
          <a:p>
            <a:pPr eaLnBrk="1" hangingPunct="1"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форма №066/у-02 «Статистическая карта выбывшего из стационара круглосуточного пребывания»</a:t>
            </a:r>
          </a:p>
          <a:p>
            <a:pPr eaLnBrk="1" hangingPunct="1"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форма №016/у-02 «Ведомость учета движения пациентов и коечного фонда стационара»</a:t>
            </a:r>
          </a:p>
          <a:p>
            <a:pPr eaLnBrk="1" hangingPunct="1"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форма №001 «Журнал учета приема больных и отказов в госпитализации»</a:t>
            </a:r>
          </a:p>
          <a:p>
            <a:pPr eaLnBrk="1" hangingPunct="1"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форма 003/у «Медицинская карта стационарного больного»</a:t>
            </a:r>
          </a:p>
          <a:p>
            <a:pPr eaLnBrk="1" hangingPunct="1">
              <a:lnSpc>
                <a:spcPct val="90000"/>
              </a:lnSpc>
              <a:spcBef>
                <a:spcPts val="600"/>
              </a:spcBef>
              <a:spcAft>
                <a:spcPts val="600"/>
              </a:spcAft>
            </a:pPr>
            <a:r>
              <a:rPr lang="ru-RU" altLang="ru-RU" sz="20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Форма №106/у-08 «Медицинское свидетельство о смерти и форма №106-2/у-08 «Медицинское свидетельство о перинатальной смертности»</a:t>
            </a:r>
          </a:p>
          <a:p>
            <a:pPr eaLnBrk="1" hangingPunct="1"/>
            <a:endParaRPr lang="ru-RU" altLang="ru-RU" smtClean="0"/>
          </a:p>
        </p:txBody>
      </p:sp>
      <p:sp>
        <p:nvSpPr>
          <p:cNvPr id="4100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165C21B5-0B18-40A9-9785-9CD1ACCA9A13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27525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Содержимое 2"/>
          <p:cNvSpPr>
            <a:spLocks noGrp="1"/>
          </p:cNvSpPr>
          <p:nvPr>
            <p:ph idx="1"/>
          </p:nvPr>
        </p:nvSpPr>
        <p:spPr>
          <a:xfrm>
            <a:off x="457200" y="1341438"/>
            <a:ext cx="8229600" cy="4784725"/>
          </a:xfrm>
        </p:spPr>
        <p:txBody>
          <a:bodyPr/>
          <a:lstStyle/>
          <a:p>
            <a:r>
              <a:rPr lang="ru-RU" altLang="ru-RU" sz="2000" b="1" smtClean="0">
                <a:solidFill>
                  <a:srgbClr val="0C0472"/>
                </a:solidFill>
              </a:rPr>
              <a:t>Расшифровка «прочих» операций, не вошедших в предлагаемый  перечень, обязательна, если таковые есть.</a:t>
            </a:r>
          </a:p>
          <a:p>
            <a:r>
              <a:rPr lang="ru-RU" altLang="ru-RU" sz="2000" b="1" smtClean="0">
                <a:solidFill>
                  <a:srgbClr val="0C0472"/>
                </a:solidFill>
              </a:rPr>
              <a:t>В графе 28 - указывается число направленных материалов на морфологическое исследование </a:t>
            </a:r>
            <a:r>
              <a:rPr lang="ru-RU" altLang="ru-RU" sz="2000" b="1" smtClean="0">
                <a:solidFill>
                  <a:srgbClr val="FF0000"/>
                </a:solidFill>
              </a:rPr>
              <a:t>по числу операций  </a:t>
            </a:r>
            <a:r>
              <a:rPr lang="ru-RU" altLang="ru-RU" sz="2000" b="1" smtClean="0">
                <a:solidFill>
                  <a:srgbClr val="0C0472"/>
                </a:solidFill>
              </a:rPr>
              <a:t>(Приказ МЗ РФ от 24 марта 2016 г. №179Н)</a:t>
            </a:r>
          </a:p>
          <a:p>
            <a:r>
              <a:rPr lang="ru-RU" altLang="ru-RU" sz="2000" b="1" smtClean="0">
                <a:solidFill>
                  <a:srgbClr val="0C0472"/>
                </a:solidFill>
              </a:rPr>
              <a:t>Не должно быть цифр  в «закрещенных» клетках</a:t>
            </a:r>
          </a:p>
          <a:p>
            <a:endParaRPr lang="en-US" altLang="ru-RU" sz="2000" b="1" smtClean="0">
              <a:solidFill>
                <a:srgbClr val="0C0472"/>
              </a:solidFill>
            </a:endParaRPr>
          </a:p>
          <a:p>
            <a:endParaRPr lang="ru-RU" altLang="ru-RU" sz="2000" smtClean="0"/>
          </a:p>
        </p:txBody>
      </p:sp>
      <p:sp>
        <p:nvSpPr>
          <p:cNvPr id="27651" name="Заголовок 4"/>
          <p:cNvSpPr>
            <a:spLocks noGrp="1"/>
          </p:cNvSpPr>
          <p:nvPr>
            <p:ph type="title"/>
          </p:nvPr>
        </p:nvSpPr>
        <p:spPr>
          <a:xfrm>
            <a:off x="461963" y="476250"/>
            <a:ext cx="8229600" cy="792163"/>
          </a:xfrm>
        </p:spPr>
        <p:txBody>
          <a:bodyPr>
            <a:normAutofit fontScale="90000"/>
          </a:bodyPr>
          <a:lstStyle/>
          <a:p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Таблица 4000</a:t>
            </a:r>
            <a:b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endParaRPr lang="ru-RU" altLang="ru-RU" sz="2400" smtClean="0"/>
          </a:p>
        </p:txBody>
      </p:sp>
      <p:sp>
        <p:nvSpPr>
          <p:cNvPr id="27652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EDB56184-8C52-4250-9A52-390A3B26D377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30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96915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Заголовок 1"/>
          <p:cNvSpPr>
            <a:spLocks noGrp="1" noChangeArrowheads="1"/>
          </p:cNvSpPr>
          <p:nvPr>
            <p:ph type="title"/>
          </p:nvPr>
        </p:nvSpPr>
        <p:spPr>
          <a:xfrm>
            <a:off x="628650" y="365125"/>
            <a:ext cx="7886700" cy="555625"/>
          </a:xfrm>
        </p:spPr>
        <p:txBody>
          <a:bodyPr/>
          <a:lstStyle/>
          <a:p>
            <a:r>
              <a:rPr lang="ru-RU" altLang="ru-RU" sz="2800" b="1" smtClean="0">
                <a:solidFill>
                  <a:srgbClr val="0C0472"/>
                </a:solidFill>
              </a:rPr>
              <a:t>Пример 8. Таблица 4000</a:t>
            </a:r>
          </a:p>
        </p:txBody>
      </p:sp>
      <p:graphicFrame>
        <p:nvGraphicFramePr>
          <p:cNvPr id="4" name="Таблица 4"/>
          <p:cNvGraphicFramePr>
            <a:graphicFrameLocks noGrp="1"/>
          </p:cNvGraphicFramePr>
          <p:nvPr>
            <p:ph idx="1"/>
          </p:nvPr>
        </p:nvGraphicFramePr>
        <p:xfrm>
          <a:off x="468313" y="981075"/>
          <a:ext cx="8148637" cy="56848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16372"/>
                <a:gridCol w="874077"/>
                <a:gridCol w="1314547"/>
                <a:gridCol w="1314547"/>
                <a:gridCol w="1314547"/>
                <a:gridCol w="1314547"/>
              </a:tblGrid>
              <a:tr h="370861">
                <a:tc rowSpan="3">
                  <a:txBody>
                    <a:bodyPr/>
                    <a:lstStyle/>
                    <a:p>
                      <a:pPr algn="ctr"/>
                      <a:r>
                        <a:rPr lang="ru-RU" sz="1800" b="1" dirty="0">
                          <a:solidFill>
                            <a:schemeClr val="tx1"/>
                          </a:solidFill>
                        </a:rPr>
                        <a:t>Наименование операции</a:t>
                      </a:r>
                    </a:p>
                  </a:txBody>
                  <a:tcPr marL="91447" marR="91447" marT="45723" marB="45723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800" b="1" dirty="0">
                          <a:solidFill>
                            <a:schemeClr val="tx1"/>
                          </a:solidFill>
                        </a:rPr>
                        <a:t>№</a:t>
                      </a:r>
                    </a:p>
                    <a:p>
                      <a:pPr algn="ctr"/>
                      <a:r>
                        <a:rPr lang="ru-RU" sz="1800" b="1" dirty="0">
                          <a:solidFill>
                            <a:schemeClr val="tx1"/>
                          </a:solidFill>
                        </a:rPr>
                        <a:t>строки</a:t>
                      </a:r>
                    </a:p>
                  </a:txBody>
                  <a:tcPr marL="91447" marR="91447" marT="45723" marB="45723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lang="ru-RU" sz="1800" b="1" dirty="0">
                          <a:solidFill>
                            <a:schemeClr val="tx1"/>
                          </a:solidFill>
                        </a:rPr>
                        <a:t>Число операций, проведенных в стационаре</a:t>
                      </a:r>
                    </a:p>
                  </a:txBody>
                  <a:tcPr marL="91447" marR="91447" marT="45723" marB="45723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640116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всего</a:t>
                      </a:r>
                    </a:p>
                  </a:txBody>
                  <a:tcPr marL="91447" marR="91447" marT="45723" marB="45723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из них: детям 0-17 лет</a:t>
                      </a:r>
                    </a:p>
                    <a:p>
                      <a:pPr algn="ctr"/>
                      <a:r>
                        <a:rPr lang="ru-RU" sz="1800" b="1" dirty="0"/>
                        <a:t>включительно</a:t>
                      </a:r>
                    </a:p>
                  </a:txBody>
                  <a:tcPr marL="91447" marR="91447" marT="45723" marB="45723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1463122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0-14</a:t>
                      </a:r>
                    </a:p>
                    <a:p>
                      <a:pPr algn="ctr"/>
                      <a:r>
                        <a:rPr lang="ru-RU" sz="1800" b="1" dirty="0"/>
                        <a:t>лет</a:t>
                      </a:r>
                    </a:p>
                    <a:p>
                      <a:pPr algn="ctr"/>
                      <a:r>
                        <a:rPr lang="ru-RU" sz="1800" b="1" dirty="0"/>
                        <a:t>включи-</a:t>
                      </a:r>
                    </a:p>
                    <a:p>
                      <a:pPr algn="ctr"/>
                      <a:r>
                        <a:rPr lang="ru-RU" sz="1800" b="1" dirty="0" err="1"/>
                        <a:t>тельно</a:t>
                      </a:r>
                      <a:endParaRPr lang="ru-RU" sz="1800" b="1" dirty="0"/>
                    </a:p>
                    <a:p>
                      <a:endParaRPr lang="ru-RU" sz="1800" b="1" dirty="0"/>
                    </a:p>
                  </a:txBody>
                  <a:tcPr marL="91447" marR="91447" marT="45723" marB="45723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из гр.4</a:t>
                      </a:r>
                    </a:p>
                    <a:p>
                      <a:pPr algn="ctr"/>
                      <a:r>
                        <a:rPr lang="ru-RU" sz="1800" b="1" dirty="0"/>
                        <a:t>в возрасте</a:t>
                      </a:r>
                    </a:p>
                    <a:p>
                      <a:pPr algn="ctr"/>
                      <a:r>
                        <a:rPr lang="ru-RU" sz="1800" b="1" dirty="0"/>
                        <a:t>до 1 года</a:t>
                      </a:r>
                    </a:p>
                  </a:txBody>
                  <a:tcPr marL="91447" marR="91447" marT="45723" marB="45723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15-17</a:t>
                      </a:r>
                    </a:p>
                    <a:p>
                      <a:pPr algn="ctr"/>
                      <a:r>
                        <a:rPr lang="ru-RU" sz="1800" b="1" dirty="0"/>
                        <a:t>лет</a:t>
                      </a:r>
                    </a:p>
                    <a:p>
                      <a:pPr algn="ctr"/>
                      <a:r>
                        <a:rPr lang="ru-RU" sz="1800" b="1" dirty="0"/>
                        <a:t>включи-</a:t>
                      </a:r>
                    </a:p>
                    <a:p>
                      <a:pPr algn="ctr"/>
                      <a:r>
                        <a:rPr lang="ru-RU" sz="1800" b="1" dirty="0" err="1"/>
                        <a:t>тельно</a:t>
                      </a:r>
                      <a:endParaRPr lang="ru-RU" sz="1800" b="1" dirty="0"/>
                    </a:p>
                  </a:txBody>
                  <a:tcPr marL="91447" marR="91447" marT="45723" marB="45723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70861"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1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2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3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4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5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6</a:t>
                      </a:r>
                    </a:p>
                  </a:txBody>
                  <a:tcPr marL="91447" marR="91447" marT="45723" marB="45723"/>
                </a:tc>
              </a:tr>
              <a:tr h="914451">
                <a:tc>
                  <a:txBody>
                    <a:bodyPr/>
                    <a:lstStyle/>
                    <a:p>
                      <a:r>
                        <a:rPr lang="ru-RU" sz="1800" b="1" dirty="0"/>
                        <a:t>Операции при сосудистых пороках мозга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2.2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10472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316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74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99</a:t>
                      </a:r>
                    </a:p>
                  </a:txBody>
                  <a:tcPr marL="91447" marR="91447" marT="45723" marB="45723"/>
                </a:tc>
              </a:tr>
              <a:tr h="640116">
                <a:tc>
                  <a:txBody>
                    <a:bodyPr/>
                    <a:lstStyle/>
                    <a:p>
                      <a:r>
                        <a:rPr lang="ru-RU" sz="1800" b="1" dirty="0"/>
                        <a:t>из </a:t>
                      </a:r>
                      <a:r>
                        <a:rPr lang="ru-RU" sz="1800" b="1" dirty="0" smtClean="0"/>
                        <a:t>них: </a:t>
                      </a:r>
                      <a:r>
                        <a:rPr lang="ru-RU" sz="1800" b="1" dirty="0"/>
                        <a:t>на аневризмах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2.2.1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6197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26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endParaRPr lang="ru-RU" sz="1800" b="1" dirty="0"/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20</a:t>
                      </a:r>
                    </a:p>
                  </a:txBody>
                  <a:tcPr marL="91447" marR="91447" marT="45723" marB="45723"/>
                </a:tc>
              </a:tr>
              <a:tr h="914451">
                <a:tc>
                  <a:txBody>
                    <a:bodyPr/>
                    <a:lstStyle/>
                    <a:p>
                      <a:r>
                        <a:rPr lang="ru-RU" sz="1800" b="1" dirty="0"/>
                        <a:t>из </a:t>
                      </a:r>
                      <a:r>
                        <a:rPr lang="ru-RU" sz="1800" b="1" dirty="0" smtClean="0"/>
                        <a:t>них: </a:t>
                      </a:r>
                      <a:r>
                        <a:rPr lang="ru-RU" sz="1800" b="1" dirty="0"/>
                        <a:t>эндоваскулярное выключение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2.2.1.1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2171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15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3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5</a:t>
                      </a:r>
                    </a:p>
                  </a:txBody>
                  <a:tcPr marL="91447" marR="91447" marT="45723" marB="45723"/>
                </a:tc>
              </a:tr>
              <a:tr h="370861">
                <a:tc>
                  <a:txBody>
                    <a:bodyPr/>
                    <a:lstStyle/>
                    <a:p>
                      <a:r>
                        <a:rPr lang="ru-RU" sz="1800" b="1" dirty="0"/>
                        <a:t>Прочие из строки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2.2.1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4026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11</a:t>
                      </a:r>
                    </a:p>
                  </a:txBody>
                  <a:tcPr marL="91447" marR="91447" marT="45723" marB="4572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-3</a:t>
                      </a:r>
                    </a:p>
                  </a:txBody>
                  <a:tcPr marL="91447" marR="91447" marT="45723" marB="45723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b="1" dirty="0"/>
                        <a:t>15</a:t>
                      </a:r>
                    </a:p>
                  </a:txBody>
                  <a:tcPr marL="91447" marR="91447" marT="45723" marB="45723"/>
                </a:tc>
              </a:tr>
            </a:tbl>
          </a:graphicData>
        </a:graphic>
      </p:graphicFrame>
      <p:sp>
        <p:nvSpPr>
          <p:cNvPr id="28733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2CD3BAF7-276F-4000-B62A-DB81A034D8C7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31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6372139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327025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2800" b="1" dirty="0" smtClean="0"/>
              <a:t>Пример 9. Таблица 4000</a:t>
            </a:r>
            <a:endParaRPr lang="ru-RU" sz="2800" b="1" dirty="0"/>
          </a:p>
        </p:txBody>
      </p:sp>
      <p:graphicFrame>
        <p:nvGraphicFramePr>
          <p:cNvPr id="4" name="Таблица 4"/>
          <p:cNvGraphicFramePr>
            <a:graphicFrameLocks noGrp="1"/>
          </p:cNvGraphicFramePr>
          <p:nvPr>
            <p:ph idx="1"/>
          </p:nvPr>
        </p:nvGraphicFramePr>
        <p:xfrm>
          <a:off x="250825" y="765175"/>
          <a:ext cx="8640763" cy="51974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32662"/>
                <a:gridCol w="706586"/>
                <a:gridCol w="1200303"/>
                <a:gridCol w="1200303"/>
                <a:gridCol w="1200303"/>
                <a:gridCol w="1200303"/>
                <a:gridCol w="1200303"/>
              </a:tblGrid>
              <a:tr h="370885">
                <a:tc rowSpan="3">
                  <a:txBody>
                    <a:bodyPr/>
                    <a:lstStyle/>
                    <a:p>
                      <a:pPr algn="ctr"/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Наименование операции</a:t>
                      </a:r>
                    </a:p>
                  </a:txBody>
                  <a:tcPr marL="91438" marR="91438" marT="45726" marB="45726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№</a:t>
                      </a:r>
                    </a:p>
                    <a:p>
                      <a:pPr algn="ctr"/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строки</a:t>
                      </a:r>
                    </a:p>
                  </a:txBody>
                  <a:tcPr marL="91438" marR="91438" marT="45726" marB="45726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Число операций, проведенных в стационаре</a:t>
                      </a:r>
                    </a:p>
                  </a:txBody>
                  <a:tcPr marL="91438" marR="91438" marT="45726" marB="45726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Всего </a:t>
                      </a:r>
                    </a:p>
                    <a:p>
                      <a:pPr algn="ctr"/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Минус дети</a:t>
                      </a: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0-17 лет</a:t>
                      </a:r>
                    </a:p>
                  </a:txBody>
                  <a:tcPr marL="91438" marR="91438" marT="45726" marB="45726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518223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всего</a:t>
                      </a:r>
                    </a:p>
                  </a:txBody>
                  <a:tcPr marL="91438" marR="91438" marT="45726" marB="45726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из них: детям 0-17 лет</a:t>
                      </a:r>
                    </a:p>
                    <a:p>
                      <a:pPr algn="ctr"/>
                      <a:r>
                        <a:rPr lang="ru-RU" sz="1400" b="1" dirty="0"/>
                        <a:t>включительно</a:t>
                      </a:r>
                    </a:p>
                  </a:txBody>
                  <a:tcPr marL="91438" marR="91438" marT="45726" marB="45726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ctr"/>
                      <a:endParaRPr lang="ru-RU" dirty="0"/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158382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0-14</a:t>
                      </a:r>
                    </a:p>
                    <a:p>
                      <a:pPr algn="ctr"/>
                      <a:r>
                        <a:rPr lang="ru-RU" sz="1400" b="1" dirty="0"/>
                        <a:t>лет</a:t>
                      </a:r>
                    </a:p>
                    <a:p>
                      <a:pPr algn="ctr"/>
                      <a:r>
                        <a:rPr lang="ru-RU" sz="1400" b="1" dirty="0"/>
                        <a:t>включи-</a:t>
                      </a:r>
                    </a:p>
                    <a:p>
                      <a:pPr algn="ctr"/>
                      <a:r>
                        <a:rPr lang="ru-RU" sz="1400" b="1" dirty="0" err="1"/>
                        <a:t>тельно</a:t>
                      </a:r>
                      <a:endParaRPr lang="ru-RU" sz="1400" b="1" dirty="0"/>
                    </a:p>
                    <a:p>
                      <a:endParaRPr lang="ru-RU" sz="1400" b="1" dirty="0"/>
                    </a:p>
                  </a:txBody>
                  <a:tcPr marL="91438" marR="91438" marT="45726" marB="45726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из гр.4</a:t>
                      </a:r>
                    </a:p>
                    <a:p>
                      <a:pPr algn="ctr"/>
                      <a:r>
                        <a:rPr lang="ru-RU" sz="1400" b="1" dirty="0"/>
                        <a:t>в возрасте</a:t>
                      </a:r>
                    </a:p>
                    <a:p>
                      <a:pPr algn="ctr"/>
                      <a:r>
                        <a:rPr lang="ru-RU" sz="1400" b="1" dirty="0"/>
                        <a:t>до 1 года</a:t>
                      </a:r>
                    </a:p>
                  </a:txBody>
                  <a:tcPr marL="91438" marR="91438" marT="45726" marB="45726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15-17</a:t>
                      </a:r>
                    </a:p>
                    <a:p>
                      <a:pPr algn="ctr"/>
                      <a:r>
                        <a:rPr lang="ru-RU" sz="1400" b="1" dirty="0"/>
                        <a:t>лет</a:t>
                      </a:r>
                    </a:p>
                    <a:p>
                      <a:pPr algn="ctr"/>
                      <a:r>
                        <a:rPr lang="ru-RU" sz="1400" b="1" dirty="0"/>
                        <a:t>включи-</a:t>
                      </a:r>
                    </a:p>
                    <a:p>
                      <a:pPr algn="ctr"/>
                      <a:r>
                        <a:rPr lang="ru-RU" sz="1400" b="1" dirty="0" err="1"/>
                        <a:t>тельно</a:t>
                      </a:r>
                      <a:endParaRPr lang="ru-RU" sz="1400" b="1" dirty="0"/>
                    </a:p>
                  </a:txBody>
                  <a:tcPr marL="91438" marR="91438" marT="45726" marB="45726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ru-RU" dirty="0"/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70885"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2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3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4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5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6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endParaRPr lang="ru-RU" sz="1400" b="1" dirty="0"/>
                    </a:p>
                  </a:txBody>
                  <a:tcPr marL="91438" marR="91438" marT="45726" marB="45726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1158382">
                <a:tc>
                  <a:txBody>
                    <a:bodyPr/>
                    <a:lstStyle/>
                    <a:p>
                      <a:r>
                        <a:rPr lang="ru-RU" sz="1400" b="1" dirty="0"/>
                        <a:t>Операции при </a:t>
                      </a:r>
                      <a:r>
                        <a:rPr lang="ru-RU" sz="1400" b="1" dirty="0" smtClean="0"/>
                        <a:t>эпилепсии, </a:t>
                      </a:r>
                      <a:r>
                        <a:rPr lang="ru-RU" sz="1400" b="1" dirty="0"/>
                        <a:t>паркинсонизме, мышечно-тонических расстройствах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2.6.2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1667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339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24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47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1281</a:t>
                      </a:r>
                    </a:p>
                  </a:txBody>
                  <a:tcPr marL="91438" marR="91438" marT="45726" marB="45726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731609">
                <a:tc>
                  <a:txBody>
                    <a:bodyPr/>
                    <a:lstStyle/>
                    <a:p>
                      <a:r>
                        <a:rPr lang="ru-RU" sz="1400" b="1" dirty="0"/>
                        <a:t>из них: резекционные и деструктивные операции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2.6.2.1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1274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226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2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16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1032</a:t>
                      </a:r>
                    </a:p>
                  </a:txBody>
                  <a:tcPr marL="91438" marR="91438" marT="45726" marB="45726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518223">
                <a:tc>
                  <a:txBody>
                    <a:bodyPr/>
                    <a:lstStyle/>
                    <a:p>
                      <a:r>
                        <a:rPr lang="ru-RU" sz="1400" b="1" dirty="0"/>
                        <a:t>Установка стимулятора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2.6.2.2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883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103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19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15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765</a:t>
                      </a:r>
                    </a:p>
                  </a:txBody>
                  <a:tcPr marL="91438" marR="91438" marT="45726" marB="45726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370885">
                <a:tc>
                  <a:txBody>
                    <a:bodyPr/>
                    <a:lstStyle/>
                    <a:p>
                      <a:r>
                        <a:rPr lang="ru-RU" sz="1400" b="1" dirty="0"/>
                        <a:t>Прочие из строки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2.6.2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-490</a:t>
                      </a:r>
                    </a:p>
                  </a:txBody>
                  <a:tcPr marL="91438" marR="91438" marT="45726" marB="45726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10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3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16</a:t>
                      </a:r>
                    </a:p>
                  </a:txBody>
                  <a:tcPr marL="91438" marR="91438"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/>
                        <a:t>-516</a:t>
                      </a:r>
                    </a:p>
                  </a:txBody>
                  <a:tcPr marL="91438" marR="91438" marT="45726" marB="45726"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29767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E9758EE2-77FE-4C78-BC63-F844CB69FD51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32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341001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Заголовок 1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3200" b="1" smtClean="0"/>
              <a:t>Пример 10. Таблица 4000</a:t>
            </a:r>
          </a:p>
        </p:txBody>
      </p:sp>
      <p:graphicFrame>
        <p:nvGraphicFramePr>
          <p:cNvPr id="4" name="Таблица 4"/>
          <p:cNvGraphicFramePr>
            <a:graphicFrameLocks noGrp="1"/>
          </p:cNvGraphicFramePr>
          <p:nvPr>
            <p:ph idx="1"/>
          </p:nvPr>
        </p:nvGraphicFramePr>
        <p:xfrm>
          <a:off x="827088" y="1125538"/>
          <a:ext cx="7777161" cy="50104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85867"/>
                <a:gridCol w="1068105"/>
                <a:gridCol w="1733735"/>
                <a:gridCol w="1803086"/>
                <a:gridCol w="1386368"/>
              </a:tblGrid>
              <a:tr h="1310527"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</a:rPr>
                        <a:t>Наименование операции</a:t>
                      </a:r>
                    </a:p>
                  </a:txBody>
                  <a:tcPr marL="91444" marR="91444" marT="45722" marB="45722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</a:rPr>
                        <a:t>№</a:t>
                      </a:r>
                    </a:p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</a:rPr>
                        <a:t>строки</a:t>
                      </a:r>
                    </a:p>
                  </a:txBody>
                  <a:tcPr marL="91444" marR="91444" marT="45722" marB="45722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</a:rPr>
                        <a:t>Число операций</a:t>
                      </a:r>
                    </a:p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</a:rPr>
                        <a:t>всего</a:t>
                      </a:r>
                    </a:p>
                  </a:txBody>
                  <a:tcPr marL="91444" marR="91444" marT="45722" marB="45722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</a:rPr>
                        <a:t>Из гр.3 направлено материалов на </a:t>
                      </a:r>
                      <a:r>
                        <a:rPr lang="ru-RU" sz="1600" b="1" dirty="0" err="1" smtClean="0">
                          <a:solidFill>
                            <a:schemeClr val="tx1"/>
                          </a:solidFill>
                        </a:rPr>
                        <a:t>морфол</a:t>
                      </a:r>
                      <a:r>
                        <a:rPr lang="ru-RU" sz="1600" b="1" dirty="0" smtClean="0">
                          <a:solidFill>
                            <a:schemeClr val="tx1"/>
                          </a:solidFill>
                        </a:rPr>
                        <a:t>. исследование</a:t>
                      </a:r>
                      <a:endParaRPr lang="ru-RU" sz="1600" b="1" dirty="0">
                        <a:solidFill>
                          <a:schemeClr val="tx1"/>
                        </a:solidFill>
                      </a:endParaRPr>
                    </a:p>
                  </a:txBody>
                  <a:tcPr marL="91444" marR="91444" marT="45722" marB="45722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</a:rPr>
                        <a:t>Контроль</a:t>
                      </a:r>
                    </a:p>
                  </a:txBody>
                  <a:tcPr marL="91444" marR="91444" marT="45722" marB="45722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335260"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1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2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3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28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endParaRPr lang="ru-RU" sz="1600" b="1" dirty="0"/>
                    </a:p>
                  </a:txBody>
                  <a:tcPr marL="91444" marR="91444" marT="45722" marB="45722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579077">
                <a:tc>
                  <a:txBody>
                    <a:bodyPr/>
                    <a:lstStyle/>
                    <a:p>
                      <a:r>
                        <a:rPr lang="ru-RU" sz="1600" b="1" dirty="0"/>
                        <a:t>Операции на сосудах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8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291095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55287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235808</a:t>
                      </a:r>
                    </a:p>
                  </a:txBody>
                  <a:tcPr marL="91444" marR="91444" marT="45722" marB="45722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764339">
                <a:tc>
                  <a:txBody>
                    <a:bodyPr/>
                    <a:lstStyle/>
                    <a:p>
                      <a:r>
                        <a:rPr lang="ru-RU" sz="1600" b="1" dirty="0"/>
                        <a:t>Из них: операции на артериях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8.1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136754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17146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119608</a:t>
                      </a:r>
                    </a:p>
                  </a:txBody>
                  <a:tcPr marL="91444" marR="91444" marT="45722" marB="45722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579077">
                <a:tc>
                  <a:txBody>
                    <a:bodyPr/>
                    <a:lstStyle/>
                    <a:p>
                      <a:r>
                        <a:rPr lang="ru-RU" sz="1600" b="1" dirty="0"/>
                        <a:t>Операции на венах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8.2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151555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35211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116344</a:t>
                      </a:r>
                    </a:p>
                  </a:txBody>
                  <a:tcPr marL="91444" marR="91444" marT="45722" marB="45722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822894">
                <a:tc>
                  <a:txBody>
                    <a:bodyPr/>
                    <a:lstStyle/>
                    <a:p>
                      <a:r>
                        <a:rPr lang="ru-RU" sz="1600" b="1" dirty="0"/>
                        <a:t>Прочие операции по строке 8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endParaRPr lang="ru-RU" sz="1600" b="1" dirty="0"/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2786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2930</a:t>
                      </a:r>
                    </a:p>
                  </a:txBody>
                  <a:tcPr marL="91444" marR="91444" marT="45722" marB="4572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/>
                        <a:t>-</a:t>
                      </a:r>
                      <a:r>
                        <a:rPr lang="ru-RU" sz="1600" b="1" dirty="0" smtClean="0"/>
                        <a:t>144</a:t>
                      </a:r>
                    </a:p>
                    <a:p>
                      <a:pPr algn="ctr"/>
                      <a:endParaRPr lang="ru-RU" sz="1600" b="1" dirty="0" smtClean="0"/>
                    </a:p>
                    <a:p>
                      <a:pPr algn="ctr"/>
                      <a:endParaRPr lang="ru-RU" sz="1600" b="1" dirty="0" smtClean="0"/>
                    </a:p>
                  </a:txBody>
                  <a:tcPr marL="91444" marR="91444" marT="45722" marB="45722">
                    <a:solidFill>
                      <a:srgbClr val="FFFF00"/>
                    </a:solidFill>
                  </a:tcPr>
                </a:tc>
              </a:tr>
              <a:tr h="618975">
                <a:tc gridSpan="5">
                  <a:txBody>
                    <a:bodyPr/>
                    <a:lstStyle/>
                    <a:p>
                      <a:r>
                        <a:rPr lang="ru-RU" sz="1600" b="1" dirty="0" smtClean="0">
                          <a:solidFill>
                            <a:srgbClr val="FF0000"/>
                          </a:solidFill>
                        </a:rPr>
                        <a:t>*</a:t>
                      </a:r>
                      <a:r>
                        <a:rPr lang="ru-RU" sz="1600" b="1" baseline="0" dirty="0" smtClean="0">
                          <a:solidFill>
                            <a:srgbClr val="FF0000"/>
                          </a:solidFill>
                        </a:rPr>
                        <a:t> Отрицательное значение означает ОШИБКУ.</a:t>
                      </a:r>
                      <a:endParaRPr lang="ru-RU" sz="1600" b="1" dirty="0">
                        <a:solidFill>
                          <a:srgbClr val="FF0000"/>
                        </a:solidFill>
                      </a:endParaRPr>
                    </a:p>
                  </a:txBody>
                  <a:tcPr marL="91444" marR="91444" marT="45722" marB="45722"/>
                </a:tc>
                <a:tc hMerge="1">
                  <a:txBody>
                    <a:bodyPr/>
                    <a:lstStyle/>
                    <a:p>
                      <a:endParaRPr lang="ru-RU" sz="1600" b="1" dirty="0"/>
                    </a:p>
                  </a:txBody>
                  <a:tcPr marT="45726" marB="45726"/>
                </a:tc>
                <a:tc hMerge="1">
                  <a:txBody>
                    <a:bodyPr/>
                    <a:lstStyle/>
                    <a:p>
                      <a:pPr algn="ctr"/>
                      <a:endParaRPr lang="ru-RU" sz="1600" b="1" dirty="0"/>
                    </a:p>
                  </a:txBody>
                  <a:tcPr marT="45726" marB="45726"/>
                </a:tc>
                <a:tc hMerge="1">
                  <a:txBody>
                    <a:bodyPr/>
                    <a:lstStyle/>
                    <a:p>
                      <a:pPr algn="ctr"/>
                      <a:endParaRPr lang="ru-RU" sz="1600" b="1" dirty="0"/>
                    </a:p>
                  </a:txBody>
                  <a:tcPr marT="45726" marB="45726"/>
                </a:tc>
                <a:tc hMerge="1">
                  <a:txBody>
                    <a:bodyPr/>
                    <a:lstStyle/>
                    <a:p>
                      <a:pPr algn="ctr"/>
                      <a:endParaRPr lang="ru-RU" sz="1600" b="1" dirty="0" smtClean="0"/>
                    </a:p>
                  </a:txBody>
                  <a:tcPr marT="45726" marB="45726"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30769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74D62419-2AA2-48CF-8375-7B6118216F13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33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081130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Заголовок 1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2800" b="1" smtClean="0"/>
              <a:t>Пример 11. Таблицы 4000, 4001</a:t>
            </a:r>
          </a:p>
        </p:txBody>
      </p:sp>
      <p:graphicFrame>
        <p:nvGraphicFramePr>
          <p:cNvPr id="4" name="Таблица 4"/>
          <p:cNvGraphicFramePr>
            <a:graphicFrameLocks noGrp="1"/>
          </p:cNvGraphicFramePr>
          <p:nvPr>
            <p:ph idx="1"/>
          </p:nvPr>
        </p:nvGraphicFramePr>
        <p:xfrm>
          <a:off x="395288" y="1052513"/>
          <a:ext cx="7975600" cy="5522911"/>
        </p:xfrm>
        <a:graphic>
          <a:graphicData uri="http://schemas.openxmlformats.org/drawingml/2006/table">
            <a:tbl>
              <a:tblPr/>
              <a:tblGrid>
                <a:gridCol w="1008062"/>
                <a:gridCol w="865188"/>
                <a:gridCol w="790575"/>
                <a:gridCol w="1152525"/>
                <a:gridCol w="1152525"/>
                <a:gridCol w="1008062"/>
                <a:gridCol w="863600"/>
                <a:gridCol w="1135063"/>
              </a:tblGrid>
              <a:tr h="944934"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Наимено</a:t>
                      </a: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-</a:t>
                      </a:r>
                    </a:p>
                    <a:p>
                      <a:pPr marL="0" marR="0" lvl="0" indent="0" algn="ctr" defTabSz="6858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вание</a:t>
                      </a: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 операции</a:t>
                      </a:r>
                    </a:p>
                    <a:p>
                      <a:pPr marL="0" marR="0" lvl="0" indent="0" algn="ctr" defTabSz="6858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CE6F2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№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строки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CE6F2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Таблица 4000</a:t>
                      </a: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CE6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Таблица 4001</a:t>
                      </a:r>
                    </a:p>
                    <a:p>
                      <a:pPr marL="0" marR="0" lvl="0" indent="0" algn="ctr" defTabSz="6858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CE6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Контроль  (Т. 4000 –</a:t>
                      </a:r>
                    </a:p>
                    <a:p>
                      <a:pPr marL="0" marR="0" lvl="0" indent="0" algn="ctr" defTabSz="6858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Т. 4001)</a:t>
                      </a:r>
                    </a:p>
                    <a:p>
                      <a:pPr marL="0" marR="0" lvl="0" indent="0" algn="ctr" defTabSz="6858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  <a:p>
                      <a:pPr marL="0" marR="0" lvl="0" indent="0" algn="ctr" defTabSz="6858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T="45723" marB="45723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58505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Число операций с осложнениями</a:t>
                      </a:r>
                    </a:p>
                  </a:txBody>
                  <a:tcPr marT="45723" marB="45723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Из них с применением ВМТ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Число операций с осложнениями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(из гр. 11 таб.4000)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Из них с применением ВМТ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Число операций с осложнениями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Из них с применением ВМТ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</a:tr>
              <a:tr h="37149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2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11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15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5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6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</a:tr>
              <a:tr h="11583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Рентгенэндоваскулярные дилятации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8.1.1.3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58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30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43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25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15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5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</a:tr>
              <a:tr h="7315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Из них: со стентированием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8.1.1.3.1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44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26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24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AE26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14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AE26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20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12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5B3D7"/>
                    </a:solidFill>
                  </a:tcPr>
                </a:tc>
              </a:tr>
              <a:tr h="73156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Прочие из строки 8.1.1.3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14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19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11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-5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-7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31810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6C7D74DA-4ECF-4362-A342-1969FBD6FD02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34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6481562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Таблица 4110</a:t>
            </a:r>
            <a:endParaRPr lang="ru-RU" altLang="ru-RU" sz="2400" smtClean="0"/>
          </a:p>
        </p:txBody>
      </p:sp>
      <p:graphicFrame>
        <p:nvGraphicFramePr>
          <p:cNvPr id="5" name="Объект 4">
            <a:extLst>
              <a:ext uri="{FF2B5EF4-FFF2-40B4-BE49-F238E27FC236}"/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187450" y="1557338"/>
          <a:ext cx="6211888" cy="2286000"/>
        </p:xfrm>
        <a:graphic>
          <a:graphicData uri="http://schemas.openxmlformats.org/drawingml/2006/table">
            <a:tbl>
              <a:tblPr/>
              <a:tblGrid>
                <a:gridCol w="2643188">
                  <a:extLst>
                    <a:ext uri="{9D8B030D-6E8A-4147-A177-3AD203B41FA5}"/>
                  </a:extLst>
                </a:gridCol>
                <a:gridCol w="758825">
                  <a:extLst>
                    <a:ext uri="{9D8B030D-6E8A-4147-A177-3AD203B41FA5}"/>
                  </a:extLst>
                </a:gridCol>
                <a:gridCol w="760412">
                  <a:extLst>
                    <a:ext uri="{9D8B030D-6E8A-4147-A177-3AD203B41FA5}"/>
                  </a:extLst>
                </a:gridCol>
                <a:gridCol w="760413">
                  <a:extLst>
                    <a:ext uri="{9D8B030D-6E8A-4147-A177-3AD203B41FA5}"/>
                  </a:extLst>
                </a:gridCol>
                <a:gridCol w="1289050">
                  <a:extLst>
                    <a:ext uri="{9D8B030D-6E8A-4147-A177-3AD203B41FA5}"/>
                  </a:extLst>
                </a:gridCol>
              </a:tblGrid>
              <a:tr h="0"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Виды анестезий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tabLst>
                          <a:tab pos="449263" algn="l"/>
                        </a:tabLst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449263" algn="l"/>
                        </a:tabLst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строки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Проведено анестезий, ед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Умерло пациентов, чел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экстренных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плановых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Аналгоседация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Эпидуральная анестезия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Спинальная (субарахноидальная) анестезия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Спинально-эпидуральная анестезия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Тотальная внутривенная анестезия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Комбинированный эндотрахеальный наркоз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Сочетанная анестезия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Сакральная анестезия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Внутриполостная анестезия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32847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9464CC5E-ABD5-43E2-A566-0575A57DAB7C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35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  <p:sp>
        <p:nvSpPr>
          <p:cNvPr id="32848" name="TextBox 1"/>
          <p:cNvSpPr txBox="1">
            <a:spLocks noChangeArrowheads="1"/>
          </p:cNvSpPr>
          <p:nvPr/>
        </p:nvSpPr>
        <p:spPr bwMode="auto">
          <a:xfrm>
            <a:off x="1116013" y="4365625"/>
            <a:ext cx="6335712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hangingPunct="1"/>
            <a:r>
              <a:rPr lang="ru-RU" altLang="ru-RU"/>
              <a:t>В столбце «Умерло пациентов» не должно быть умерших пациентов</a:t>
            </a:r>
          </a:p>
        </p:txBody>
      </p:sp>
      <p:sp>
        <p:nvSpPr>
          <p:cNvPr id="3" name="Стрелка вверх 2"/>
          <p:cNvSpPr/>
          <p:nvPr/>
        </p:nvSpPr>
        <p:spPr>
          <a:xfrm>
            <a:off x="6480175" y="3716338"/>
            <a:ext cx="360363" cy="649287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4" name="Прямоугольник 3"/>
          <p:cNvSpPr/>
          <p:nvPr/>
        </p:nvSpPr>
        <p:spPr>
          <a:xfrm>
            <a:off x="1116013" y="4365625"/>
            <a:ext cx="6335712" cy="64611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52925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Таблица 4201</a:t>
            </a:r>
            <a:endParaRPr lang="ru-RU" altLang="ru-RU" sz="2400" smtClean="0"/>
          </a:p>
        </p:txBody>
      </p:sp>
      <p:graphicFrame>
        <p:nvGraphicFramePr>
          <p:cNvPr id="7" name="Объект 6">
            <a:extLst>
              <a:ext uri="{FF2B5EF4-FFF2-40B4-BE49-F238E27FC236}"/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54025" y="1773238"/>
          <a:ext cx="8229600" cy="3352800"/>
        </p:xfrm>
        <a:graphic>
          <a:graphicData uri="http://schemas.openxmlformats.org/drawingml/2006/table">
            <a:tbl>
              <a:tblPr/>
              <a:tblGrid>
                <a:gridCol w="1905000">
                  <a:extLst>
                    <a:ext uri="{9D8B030D-6E8A-4147-A177-3AD203B41FA5}"/>
                  </a:extLst>
                </a:gridCol>
                <a:gridCol w="457200">
                  <a:extLst>
                    <a:ext uri="{9D8B030D-6E8A-4147-A177-3AD203B41FA5}"/>
                  </a:extLst>
                </a:gridCol>
                <a:gridCol w="990600">
                  <a:extLst>
                    <a:ext uri="{9D8B030D-6E8A-4147-A177-3AD203B41FA5}"/>
                  </a:extLst>
                </a:gridCol>
                <a:gridCol w="685800">
                  <a:extLst>
                    <a:ext uri="{9D8B030D-6E8A-4147-A177-3AD203B41FA5}"/>
                  </a:extLst>
                </a:gridCol>
                <a:gridCol w="799455">
                  <a:extLst>
                    <a:ext uri="{9D8B030D-6E8A-4147-A177-3AD203B41FA5}"/>
                  </a:extLst>
                </a:gridCol>
                <a:gridCol w="724545">
                  <a:extLst>
                    <a:ext uri="{9D8B030D-6E8A-4147-A177-3AD203B41FA5}"/>
                  </a:extLst>
                </a:gridCol>
                <a:gridCol w="762000">
                  <a:extLst>
                    <a:ext uri="{9D8B030D-6E8A-4147-A177-3AD203B41FA5}"/>
                  </a:extLst>
                </a:gridCol>
                <a:gridCol w="685800">
                  <a:extLst>
                    <a:ext uri="{9D8B030D-6E8A-4147-A177-3AD203B41FA5}"/>
                  </a:extLst>
                </a:gridCol>
                <a:gridCol w="1219200">
                  <a:extLst>
                    <a:ext uri="{9D8B030D-6E8A-4147-A177-3AD203B41FA5}"/>
                  </a:extLst>
                </a:gridCol>
              </a:tblGrid>
              <a:tr h="7747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трансплантаций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строки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Проведено операций (трансплантаций) - всего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детям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Число операций,  при которых наблюдались 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осложнения 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 3)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 детей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Умерло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опериро-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ванных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 3)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детей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гр.7)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направлено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материалов на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морфологическое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исследование (из гр. 3)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25876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Трансплантации всего,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 indent="88900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8890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легкого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 marL="88900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8890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сердца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печени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поджелудочной железы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 marL="88900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8890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тонкой кишки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 marL="88900"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8890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почки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костного мозга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прочих органов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285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трансплантации 2-х и более органов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065" marR="58065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33927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1572F620-79E9-4B3F-B02E-1BF79CFABC85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36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83713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Заголовок 1"/>
          <p:cNvSpPr>
            <a:spLocks noGrp="1"/>
          </p:cNvSpPr>
          <p:nvPr>
            <p:ph type="title"/>
          </p:nvPr>
        </p:nvSpPr>
        <p:spPr>
          <a:xfrm>
            <a:off x="611188" y="274638"/>
            <a:ext cx="8075612" cy="706437"/>
          </a:xfrm>
        </p:spPr>
        <p:txBody>
          <a:bodyPr/>
          <a:lstStyle/>
          <a:p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Таблица 4201</a:t>
            </a:r>
          </a:p>
        </p:txBody>
      </p:sp>
      <p:sp>
        <p:nvSpPr>
          <p:cNvPr id="34819" name="Объект 2"/>
          <p:cNvSpPr>
            <a:spLocks noGrp="1"/>
          </p:cNvSpPr>
          <p:nvPr>
            <p:ph idx="1"/>
          </p:nvPr>
        </p:nvSpPr>
        <p:spPr>
          <a:xfrm>
            <a:off x="457200" y="836613"/>
            <a:ext cx="8229600" cy="4525962"/>
          </a:xfrm>
        </p:spPr>
        <p:txBody>
          <a:bodyPr>
            <a:normAutofit lnSpcReduction="10000"/>
          </a:bodyPr>
          <a:lstStyle/>
          <a:p>
            <a:r>
              <a:rPr lang="ru-RU" altLang="ru-RU" sz="2400" b="1" smtClean="0">
                <a:solidFill>
                  <a:srgbClr val="0C0472"/>
                </a:solidFill>
              </a:rPr>
              <a:t>В таблицу вносится информация о пересадке органов, а из тканей – только о костном мозге.</a:t>
            </a:r>
          </a:p>
          <a:p>
            <a:r>
              <a:rPr lang="ru-RU" altLang="ru-RU" sz="2400" b="1" smtClean="0">
                <a:solidFill>
                  <a:srgbClr val="0C0472"/>
                </a:solidFill>
              </a:rPr>
              <a:t>Данные о пересадке тканей (роговицы, свободного кожного лоскута и т.д.) не вносятся в таблицу.</a:t>
            </a:r>
          </a:p>
          <a:p>
            <a:r>
              <a:rPr lang="ru-RU" altLang="ru-RU" sz="2400" b="1" smtClean="0">
                <a:solidFill>
                  <a:srgbClr val="0C0472"/>
                </a:solidFill>
              </a:rPr>
              <a:t>В таблице не показываются реконструктивно-пластические операции с использованием аутотрансплантатов органов или тканей человека, а также с использованием медицинских изделий, полученных из органов или тканей человека.</a:t>
            </a:r>
          </a:p>
          <a:p>
            <a:r>
              <a:rPr lang="ru-RU" altLang="ru-RU" sz="2400" b="1" smtClean="0">
                <a:solidFill>
                  <a:srgbClr val="0C0472"/>
                </a:solidFill>
              </a:rPr>
              <a:t>В строку «прочие органы» вносится информация о пересадке трахеи, верхней конечности и ее фрагментов, нижней конечности и ее конечностей.</a:t>
            </a:r>
          </a:p>
          <a:p>
            <a:endParaRPr lang="ru-RU" altLang="ru-RU" sz="2000" b="1" smtClean="0"/>
          </a:p>
          <a:p>
            <a:endParaRPr lang="ru-RU" altLang="ru-RU" sz="2000" smtClean="0"/>
          </a:p>
        </p:txBody>
      </p:sp>
      <p:sp>
        <p:nvSpPr>
          <p:cNvPr id="34820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25D5F3F3-25E2-4F49-9A5C-7EB82FFB1AC1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37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25410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Объект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2620963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 typeface="Arial" pitchFamily="34" charset="0"/>
              <a:buNone/>
            </a:pPr>
            <a:r>
              <a:rPr lang="ru-RU" altLang="ru-RU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 Ошибки, связанные с некорректным кодированием первоначальной причины смерти пациентов</a:t>
            </a:r>
          </a:p>
          <a:p>
            <a:pPr eaLnBrk="1" hangingPunct="1">
              <a:lnSpc>
                <a:spcPct val="90000"/>
              </a:lnSpc>
              <a:buFont typeface="Arial" pitchFamily="34" charset="0"/>
              <a:buNone/>
            </a:pPr>
            <a:r>
              <a:rPr lang="ru-RU" altLang="ru-RU" sz="2800" b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    </a:t>
            </a:r>
          </a:p>
        </p:txBody>
      </p:sp>
      <p:sp>
        <p:nvSpPr>
          <p:cNvPr id="35843" name="Номер слайда 2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C8518ED0-488A-474C-B82C-913887B2E820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38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592096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Line 2"/>
          <p:cNvSpPr>
            <a:spLocks noChangeShapeType="1"/>
          </p:cNvSpPr>
          <p:nvPr/>
        </p:nvSpPr>
        <p:spPr bwMode="auto">
          <a:xfrm>
            <a:off x="5083175" y="1565275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6867" name="Rectangle 5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3775"/>
          </a:xfrm>
        </p:spPr>
        <p:txBody>
          <a:bodyPr>
            <a:normAutofit fontScale="90000"/>
          </a:bodyPr>
          <a:lstStyle/>
          <a:p>
            <a:r>
              <a:rPr lang="ru-RU" altLang="ru-RU" sz="3200" b="1" smtClean="0">
                <a:solidFill>
                  <a:srgbClr val="0000CC"/>
                </a:solidFill>
              </a:rPr>
              <a:t>Динамика числа умерших от стенокардии в стационарах РФ</a:t>
            </a:r>
            <a:endParaRPr lang="ru-RU" altLang="ru-RU" sz="4000" smtClean="0">
              <a:solidFill>
                <a:srgbClr val="0000CC"/>
              </a:solidFill>
            </a:endParaRPr>
          </a:p>
        </p:txBody>
      </p:sp>
      <p:graphicFrame>
        <p:nvGraphicFramePr>
          <p:cNvPr id="2" name="Таблица 1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1524000" y="1397000"/>
          <a:ext cx="6096000" cy="45878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/>
                  </a:extLst>
                </a:gridCol>
                <a:gridCol w="2032000">
                  <a:extLst>
                    <a:ext uri="{9D8B030D-6E8A-4147-A177-3AD203B41FA5}"/>
                  </a:extLst>
                </a:gridCol>
                <a:gridCol w="2032000">
                  <a:extLst>
                    <a:ext uri="{9D8B030D-6E8A-4147-A177-3AD203B41FA5}"/>
                  </a:extLst>
                </a:gridCol>
              </a:tblGrid>
              <a:tr h="518223"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endParaRPr kumimoji="0" lang="ru-RU" sz="14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Годы</a:t>
                      </a:r>
                    </a:p>
                  </a:txBody>
                  <a:tcPr marL="91439" marR="91439" marT="45721" marB="45721" horzOverflow="overflow"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Абсолютные величины летальных исходов</a:t>
                      </a:r>
                    </a:p>
                  </a:txBody>
                  <a:tcPr marL="91439" marR="91439" marT="45721" marB="45721" horzOverflow="overflow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73161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Стенокардия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(I20.0-.9)</a:t>
                      </a:r>
                      <a:r>
                        <a:rPr kumimoji="0" 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 всего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Из неё нестабильная стенокардия (</a:t>
                      </a:r>
                      <a:r>
                        <a:rPr kumimoji="0" 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I</a:t>
                      </a:r>
                      <a:r>
                        <a:rPr kumimoji="0" lang="ru-RU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20.0)</a:t>
                      </a:r>
                    </a:p>
                  </a:txBody>
                  <a:tcPr marL="91439" marR="91439" marT="45721" marB="45721" horzOverflow="overflow"/>
                </a:tc>
                <a:extLst>
                  <a:ext uri="{0D108BD9-81ED-4DB2-BD59-A6C34878D82A}"/>
                </a:extLst>
              </a:tr>
              <a:tr h="37089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2010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2442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883</a:t>
                      </a:r>
                    </a:p>
                  </a:txBody>
                  <a:tcPr marL="91439" marR="91439" marT="45721" marB="45721" horzOverflow="overflow"/>
                </a:tc>
                <a:extLst>
                  <a:ext uri="{0D108BD9-81ED-4DB2-BD59-A6C34878D82A}"/>
                </a:extLst>
              </a:tr>
              <a:tr h="37089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2011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2423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909</a:t>
                      </a:r>
                    </a:p>
                  </a:txBody>
                  <a:tcPr marL="91439" marR="91439" marT="45721" marB="45721" horzOverflow="overflow"/>
                </a:tc>
                <a:extLst>
                  <a:ext uri="{0D108BD9-81ED-4DB2-BD59-A6C34878D82A}"/>
                </a:extLst>
              </a:tr>
              <a:tr h="37089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2012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2317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875</a:t>
                      </a:r>
                    </a:p>
                  </a:txBody>
                  <a:tcPr marL="91439" marR="91439" marT="45721" marB="45721" horzOverflow="overflow"/>
                </a:tc>
                <a:extLst>
                  <a:ext uri="{0D108BD9-81ED-4DB2-BD59-A6C34878D82A}"/>
                </a:extLst>
              </a:tr>
              <a:tr h="37089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2013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1402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665</a:t>
                      </a:r>
                    </a:p>
                  </a:txBody>
                  <a:tcPr marL="91439" marR="91439" marT="45721" marB="45721" horzOverflow="overflow"/>
                </a:tc>
                <a:extLst>
                  <a:ext uri="{0D108BD9-81ED-4DB2-BD59-A6C34878D82A}"/>
                </a:extLst>
              </a:tr>
              <a:tr h="37089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2014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846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441</a:t>
                      </a:r>
                    </a:p>
                  </a:txBody>
                  <a:tcPr marL="91439" marR="91439" marT="45721" marB="45721" horzOverflow="overflow"/>
                </a:tc>
                <a:extLst>
                  <a:ext uri="{0D108BD9-81ED-4DB2-BD59-A6C34878D82A}"/>
                </a:extLst>
              </a:tr>
              <a:tr h="37089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2015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671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313</a:t>
                      </a:r>
                    </a:p>
                  </a:txBody>
                  <a:tcPr marL="91439" marR="91439" marT="45721" marB="45721" horzOverflow="overflow"/>
                </a:tc>
                <a:extLst>
                  <a:ext uri="{0D108BD9-81ED-4DB2-BD59-A6C34878D82A}"/>
                </a:extLst>
              </a:tr>
              <a:tr h="37089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Times New Roman" pitchFamily="18" charset="0"/>
                        </a:rPr>
                        <a:t>2016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254</a:t>
                      </a:r>
                    </a:p>
                  </a:txBody>
                  <a:tcPr marL="91439" marR="91439" marT="45721" marB="45721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1895475" algn="l"/>
                        </a:tabLst>
                      </a:pPr>
                      <a:r>
                        <a:rPr kumimoji="0" 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107</a:t>
                      </a:r>
                    </a:p>
                  </a:txBody>
                  <a:tcPr marL="91439" marR="91439" marT="45721" marB="45721" horzOverflow="overflow"/>
                </a:tc>
                <a:extLst>
                  <a:ext uri="{0D108BD9-81ED-4DB2-BD59-A6C34878D82A}"/>
                </a:extLst>
              </a:tr>
              <a:tr h="370893"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2017</a:t>
                      </a:r>
                    </a:p>
                  </a:txBody>
                  <a:tcPr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190</a:t>
                      </a:r>
                    </a:p>
                  </a:txBody>
                  <a:tcPr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56</a:t>
                      </a:r>
                    </a:p>
                  </a:txBody>
                  <a:tcPr marT="45726" marB="45726"/>
                </a:tc>
                <a:extLst>
                  <a:ext uri="{0D108BD9-81ED-4DB2-BD59-A6C34878D82A}"/>
                </a:extLst>
              </a:tr>
              <a:tr h="370893"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 smtClean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2018</a:t>
                      </a:r>
                      <a:endParaRPr lang="ru-RU" sz="1600" b="1" dirty="0">
                        <a:solidFill>
                          <a:srgbClr val="FF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 smtClean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76</a:t>
                      </a:r>
                      <a:endParaRPr lang="ru-RU" sz="1600" b="1" dirty="0">
                        <a:solidFill>
                          <a:srgbClr val="FF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726" marB="45726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b="1" dirty="0" smtClean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37</a:t>
                      </a:r>
                      <a:endParaRPr lang="ru-RU" sz="1600" b="1" dirty="0">
                        <a:solidFill>
                          <a:srgbClr val="FF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726" marB="45726"/>
                </a:tc>
              </a:tr>
            </a:tbl>
          </a:graphicData>
        </a:graphic>
      </p:graphicFrame>
      <p:sp>
        <p:nvSpPr>
          <p:cNvPr id="36919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64C11058-37AB-4138-8F8B-2C758C696CBB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39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23118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</a:t>
            </a:r>
            <a:b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Основные принципы формирования</a:t>
            </a:r>
            <a:endParaRPr lang="ru-RU" altLang="ru-RU" sz="2400" smtClean="0"/>
          </a:p>
        </p:txBody>
      </p:sp>
      <p:sp>
        <p:nvSpPr>
          <p:cNvPr id="30723" name="Объект 2">
            <a:extLst>
              <a:ext uri="{FF2B5EF4-FFF2-40B4-BE49-F238E27FC236}"/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417638"/>
            <a:ext cx="8229600" cy="4708525"/>
          </a:xfrm>
        </p:spPr>
        <p:txBody>
          <a:bodyPr/>
          <a:lstStyle/>
          <a:p>
            <a:pPr>
              <a:defRPr/>
            </a:pPr>
            <a:r>
              <a:rPr lang="ru-RU" altLang="ru-RU" sz="2400" b="1" dirty="0">
                <a:solidFill>
                  <a:srgbClr val="0C0472"/>
                </a:solidFill>
              </a:rPr>
              <a:t>Использование МКБ -10 пересмотра</a:t>
            </a:r>
          </a:p>
          <a:p>
            <a:pPr>
              <a:defRPr/>
            </a:pPr>
            <a:r>
              <a:rPr lang="ru-RU" altLang="ru-RU" sz="2400" b="1" dirty="0">
                <a:solidFill>
                  <a:srgbClr val="0C0472"/>
                </a:solidFill>
              </a:rPr>
              <a:t>Заключительный клинический диагноз</a:t>
            </a:r>
          </a:p>
          <a:p>
            <a:pPr>
              <a:defRPr/>
            </a:pPr>
            <a:r>
              <a:rPr lang="ru-RU" altLang="ru-RU" sz="2400" b="1" dirty="0">
                <a:solidFill>
                  <a:srgbClr val="0C0472"/>
                </a:solidFill>
              </a:rPr>
              <a:t>Только основное заболевание </a:t>
            </a:r>
          </a:p>
          <a:p>
            <a:pPr>
              <a:defRPr/>
            </a:pPr>
            <a:r>
              <a:rPr lang="ru-RU" altLang="ru-RU" sz="2400" b="1" dirty="0">
                <a:solidFill>
                  <a:srgbClr val="0C0472"/>
                </a:solidFill>
              </a:rPr>
              <a:t>Только первоначальная причина смерти</a:t>
            </a:r>
          </a:p>
          <a:p>
            <a:pPr marL="0" indent="0">
              <a:buFont typeface="Arial" pitchFamily="34" charset="0"/>
              <a:buNone/>
              <a:defRPr/>
            </a:pPr>
            <a:r>
              <a:rPr lang="ru-RU" altLang="ru-RU" sz="1800" b="1" dirty="0">
                <a:solidFill>
                  <a:srgbClr val="660066"/>
                </a:solidFill>
              </a:rPr>
              <a:t>При составлении Формы для отнесения заболеваний к той или иной нозологической форме или классу заболеваний, следует руководствоваться заключительным клиническим диагнозом, а в случае смерти – первоначальной причиной смерти. </a:t>
            </a:r>
            <a:r>
              <a:rPr lang="ru-RU" altLang="ru-RU" sz="1800" b="1" dirty="0">
                <a:solidFill>
                  <a:srgbClr val="800000"/>
                </a:solidFill>
              </a:rPr>
              <a:t>В Форму включаются только те заболевания, которые выставлены в качестве «основного заболевания». Если состояния, указанные в строках 10.6.6,10.6.7, 10.6.8 и 10.6.9 </a:t>
            </a:r>
            <a:r>
              <a:rPr lang="en-US" altLang="ru-RU" sz="1800" b="1" dirty="0">
                <a:solidFill>
                  <a:srgbClr val="800000"/>
                </a:solidFill>
              </a:rPr>
              <a:t>[</a:t>
            </a:r>
            <a:r>
              <a:rPr lang="ru-RU" altLang="ru-RU" sz="1800" b="1" dirty="0"/>
              <a:t>предсердно-желудочковая (атриовентрикулярная) блокада</a:t>
            </a:r>
            <a:r>
              <a:rPr lang="ru-RU" altLang="ru-RU" sz="1800" dirty="0"/>
              <a:t>, </a:t>
            </a:r>
            <a:r>
              <a:rPr lang="ru-RU" altLang="ru-RU" sz="1800" b="1" dirty="0"/>
              <a:t>желудочковая тахикардия, фибрилляция и трепетание предсердий, синдром слабости синусового узла</a:t>
            </a:r>
            <a:r>
              <a:rPr lang="en-US" altLang="ru-RU" sz="1800" b="1" dirty="0">
                <a:solidFill>
                  <a:srgbClr val="800000"/>
                </a:solidFill>
              </a:rPr>
              <a:t>]</a:t>
            </a:r>
            <a:r>
              <a:rPr lang="ru-RU" altLang="ru-RU" sz="1800" b="1" dirty="0">
                <a:solidFill>
                  <a:srgbClr val="800000"/>
                </a:solidFill>
              </a:rPr>
              <a:t> являются осложнением «основного заболевания», они в Форму не </a:t>
            </a:r>
            <a:r>
              <a:rPr lang="ru-RU" altLang="ru-RU" sz="1800" b="1" dirty="0" smtClean="0">
                <a:solidFill>
                  <a:srgbClr val="800000"/>
                </a:solidFill>
              </a:rPr>
              <a:t>включаются!!! </a:t>
            </a:r>
            <a:endParaRPr lang="ru-RU" altLang="ru-RU" sz="1800" b="1" dirty="0">
              <a:solidFill>
                <a:srgbClr val="800000"/>
              </a:solidFill>
            </a:endParaRPr>
          </a:p>
          <a:p>
            <a:pPr marL="0" indent="0">
              <a:buFont typeface="Arial" pitchFamily="34" charset="0"/>
              <a:buNone/>
              <a:defRPr/>
            </a:pPr>
            <a:endParaRPr lang="ru-RU" altLang="ru-RU" sz="2000" b="1" dirty="0">
              <a:solidFill>
                <a:srgbClr val="660066"/>
              </a:solidFill>
            </a:endParaRPr>
          </a:p>
          <a:p>
            <a:pPr>
              <a:defRPr/>
            </a:pPr>
            <a:endParaRPr lang="ru-RU" altLang="ru-RU" dirty="0"/>
          </a:p>
        </p:txBody>
      </p:sp>
      <p:sp>
        <p:nvSpPr>
          <p:cNvPr id="5124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3F03098D-6132-4290-AC02-3D2E03B073C2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60357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Заголовок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143000"/>
          </a:xfrm>
        </p:spPr>
        <p:txBody>
          <a:bodyPr/>
          <a:lstStyle/>
          <a:p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Кодирование ишемической болезни сердца</a:t>
            </a:r>
            <a:b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endParaRPr lang="ru-RU" altLang="ru-RU" sz="2400" smtClean="0"/>
          </a:p>
        </p:txBody>
      </p:sp>
      <p:sp>
        <p:nvSpPr>
          <p:cNvPr id="37891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buFont typeface="Arial" pitchFamily="34" charset="0"/>
              <a:buNone/>
            </a:pPr>
            <a:r>
              <a:rPr lang="ru-RU" altLang="ru-RU" sz="2400" b="1" dirty="0" smtClean="0">
                <a:solidFill>
                  <a:srgbClr val="FF0000"/>
                </a:solidFill>
              </a:rPr>
              <a:t>Стенокардия не может быть  первоначальной причиной смерти пациента!!!</a:t>
            </a:r>
          </a:p>
          <a:p>
            <a:pPr marL="0" indent="0">
              <a:buFont typeface="Arial" pitchFamily="34" charset="0"/>
              <a:buNone/>
            </a:pPr>
            <a:endParaRPr lang="ru-RU" altLang="ru-RU" sz="2000" dirty="0" smtClean="0">
              <a:solidFill>
                <a:srgbClr val="0C0472"/>
              </a:solidFill>
            </a:endParaRPr>
          </a:p>
          <a:p>
            <a:pPr marL="0" indent="0">
              <a:buFont typeface="Arial" pitchFamily="34" charset="0"/>
              <a:buNone/>
            </a:pPr>
            <a:r>
              <a:rPr lang="ru-RU" altLang="ru-RU" sz="2000" dirty="0" smtClean="0">
                <a:solidFill>
                  <a:srgbClr val="0C0472"/>
                </a:solidFill>
              </a:rPr>
              <a:t>Пациент поступает с диагнозом: Стенокардия (Нестабильная стенокардия) </a:t>
            </a:r>
          </a:p>
          <a:p>
            <a:pPr marL="0" indent="0">
              <a:buFont typeface="Arial" pitchFamily="34" charset="0"/>
              <a:buNone/>
            </a:pPr>
            <a:r>
              <a:rPr lang="ru-RU" altLang="ru-RU" sz="2000" b="1" dirty="0" smtClean="0">
                <a:solidFill>
                  <a:srgbClr val="0C0472"/>
                </a:solidFill>
              </a:rPr>
              <a:t>Выписывается </a:t>
            </a:r>
            <a:r>
              <a:rPr lang="ru-RU" altLang="ru-RU" sz="2000" dirty="0" smtClean="0">
                <a:solidFill>
                  <a:srgbClr val="0C0472"/>
                </a:solidFill>
              </a:rPr>
              <a:t>с диагнозом: Стенокардия (Нестабильная стенокардия) строка 10.4.1 или 10.4.1.1 графа 4 (13, 22)</a:t>
            </a:r>
          </a:p>
          <a:p>
            <a:pPr marL="0" indent="0">
              <a:buFont typeface="Arial" pitchFamily="34" charset="0"/>
              <a:buNone/>
            </a:pPr>
            <a:endParaRPr lang="ru-RU" altLang="ru-RU" sz="2000" dirty="0" smtClean="0">
              <a:solidFill>
                <a:srgbClr val="0C0472"/>
              </a:solidFill>
            </a:endParaRPr>
          </a:p>
          <a:p>
            <a:pPr marL="0" indent="0">
              <a:buFont typeface="Arial" pitchFamily="34" charset="0"/>
              <a:buNone/>
            </a:pPr>
            <a:r>
              <a:rPr lang="ru-RU" altLang="ru-RU" sz="2000" dirty="0" smtClean="0">
                <a:solidFill>
                  <a:srgbClr val="0C0472"/>
                </a:solidFill>
              </a:rPr>
              <a:t>В случае </a:t>
            </a:r>
            <a:r>
              <a:rPr lang="ru-RU" altLang="ru-RU" sz="2000" b="1" dirty="0" smtClean="0">
                <a:solidFill>
                  <a:srgbClr val="0C0472"/>
                </a:solidFill>
              </a:rPr>
              <a:t>смерти</a:t>
            </a:r>
            <a:r>
              <a:rPr lang="ru-RU" altLang="ru-RU" sz="2000" dirty="0" smtClean="0">
                <a:solidFill>
                  <a:srgbClr val="0C0472"/>
                </a:solidFill>
              </a:rPr>
              <a:t> больного, поступившего с диагнозом Стенокардия (Нестабильная стенокардия) используется </a:t>
            </a:r>
            <a:r>
              <a:rPr lang="ru-RU" altLang="ru-RU" sz="2000" b="1" dirty="0" smtClean="0">
                <a:solidFill>
                  <a:srgbClr val="0C0472"/>
                </a:solidFill>
              </a:rPr>
              <a:t>код </a:t>
            </a:r>
            <a:r>
              <a:rPr lang="en-US" altLang="ru-RU" sz="2000" b="1" dirty="0" smtClean="0">
                <a:solidFill>
                  <a:srgbClr val="0C0472"/>
                </a:solidFill>
              </a:rPr>
              <a:t>I25</a:t>
            </a:r>
            <a:r>
              <a:rPr lang="ru-RU" altLang="ru-RU" sz="2000" b="1" dirty="0" smtClean="0">
                <a:solidFill>
                  <a:srgbClr val="0C0472"/>
                </a:solidFill>
              </a:rPr>
              <a:t> </a:t>
            </a:r>
            <a:r>
              <a:rPr lang="ru-RU" altLang="ru-RU" sz="2000" dirty="0" smtClean="0">
                <a:solidFill>
                  <a:srgbClr val="0C0472"/>
                </a:solidFill>
              </a:rPr>
              <a:t>–Хроническая ишемическая болезнь сердца - строка 10.4.5, графа 8 (17, 28)</a:t>
            </a:r>
          </a:p>
          <a:p>
            <a:pPr marL="0" indent="0">
              <a:buFont typeface="Arial" pitchFamily="34" charset="0"/>
              <a:buNone/>
            </a:pPr>
            <a:endParaRPr lang="ru-RU" altLang="ru-RU" sz="2000" dirty="0" smtClean="0">
              <a:solidFill>
                <a:srgbClr val="0C0472"/>
              </a:solidFill>
            </a:endParaRPr>
          </a:p>
          <a:p>
            <a:pPr marL="0" indent="0">
              <a:buFont typeface="Arial" pitchFamily="34" charset="0"/>
              <a:buNone/>
            </a:pPr>
            <a:r>
              <a:rPr lang="ru-RU" altLang="ru-RU" sz="2000" b="1" dirty="0" smtClean="0">
                <a:solidFill>
                  <a:schemeClr val="accent4">
                    <a:lumMod val="75000"/>
                  </a:schemeClr>
                </a:solidFill>
              </a:rPr>
              <a:t>У лиц старше трудоспособного возраста диагноза «стенокардия» быть не может, это будет являться симптомом ишемической болезни сердца</a:t>
            </a:r>
            <a:r>
              <a:rPr lang="ru-RU" altLang="ru-RU" sz="2000" dirty="0" smtClean="0"/>
              <a:t>.</a:t>
            </a:r>
          </a:p>
        </p:txBody>
      </p:sp>
      <p:sp>
        <p:nvSpPr>
          <p:cNvPr id="37892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549AEBC9-698A-46E7-BD6C-218D1DA587AB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40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0032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Прямоугольник 2"/>
          <p:cNvSpPr>
            <a:spLocks noChangeArrowheads="1"/>
          </p:cNvSpPr>
          <p:nvPr/>
        </p:nvSpPr>
        <p:spPr bwMode="auto">
          <a:xfrm>
            <a:off x="684213" y="404813"/>
            <a:ext cx="8027987" cy="2154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solidFill>
                  <a:srgbClr val="FF0000"/>
                </a:solidFill>
                <a:latin typeface="Arial" pitchFamily="34" charset="0"/>
              </a:rPr>
              <a:t>Кодирование ишемических болезней сердца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6D2F39"/>
                </a:solidFill>
                <a:latin typeface="Arial" pitchFamily="34" charset="0"/>
              </a:rPr>
              <a:t>(Из Рекомендаций  по кодированию некоторых заболеваний из класса IX  «Болезни системы кровообращения» МКБ-10, утвержд. письмом МЗ РФ № 14-9/10/2-4150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6D2F39"/>
                </a:solidFill>
                <a:latin typeface="Arial" pitchFamily="34" charset="0"/>
              </a:rPr>
              <a:t>от 26 апреля 2011 г.) 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endParaRPr lang="ru-RU" altLang="ru-RU" sz="1800" b="1">
              <a:solidFill>
                <a:srgbClr val="6D2F39"/>
              </a:solidFill>
              <a:latin typeface="Arial" pitchFamily="34" charset="0"/>
            </a:endParaRPr>
          </a:p>
        </p:txBody>
      </p:sp>
      <p:sp>
        <p:nvSpPr>
          <p:cNvPr id="38915" name="Прямоугольник 4"/>
          <p:cNvSpPr>
            <a:spLocks noChangeArrowheads="1"/>
          </p:cNvSpPr>
          <p:nvPr/>
        </p:nvSpPr>
        <p:spPr bwMode="auto">
          <a:xfrm>
            <a:off x="1116013" y="1484313"/>
            <a:ext cx="7559675" cy="50784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 В случае смерти от острого или повторного инфаркта миокарда следует помнить, что не все случаи инфарктов миокарда кодируются  I21-I22: </a:t>
            </a:r>
          </a:p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- при сочетании острого или повторного инфаркта миокарда со злокачественным новообразованием, сахарным диабетом или бронхиальной астмой первоначальной причиной смерти считают эти заболевания, а инфаркты миокарда – их осложнениями (МКБ-10, т. 2, стр. 75), данные сочетания должны быть правильно отражены в заключительном посмертном диагнозе, промежуток времени сохраняется – не позднее 28 дней от начала возникновения инфаркта или в пределах эпизода оказания медицинской помощи; </a:t>
            </a:r>
          </a:p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- в остальных случаях первоначальной причиной смерти следует считать острый или повторный инфаркт миокарда (коды I21-I22) в промежуток времени до 28 дней или в пределах эпизода оказания медицинской помощи (даже, если эпизод закончился позже 28 дней); </a:t>
            </a:r>
          </a:p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 - если диагноз инфаркта миокарда был установлен после 28 дней от  его возникновения, первоначальной причиной смерти следует считать постинфарктный кардиосклероз, код I25.8 (МКБ-10, т. 1, ч. 1, стр. 492).</a:t>
            </a:r>
          </a:p>
          <a:p>
            <a:pPr>
              <a:spcBef>
                <a:spcPct val="0"/>
              </a:spcBef>
              <a:buFontTx/>
              <a:buNone/>
            </a:pPr>
            <a:endParaRPr lang="ru-RU" altLang="ru-RU" sz="1600">
              <a:latin typeface="Arial" pitchFamily="34" charset="0"/>
            </a:endParaRPr>
          </a:p>
        </p:txBody>
      </p:sp>
      <p:sp>
        <p:nvSpPr>
          <p:cNvPr id="38916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2283CB24-5E18-49C0-A232-F9AB520650CE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41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620406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Прямоугольник 2"/>
          <p:cNvSpPr>
            <a:spLocks noChangeArrowheads="1"/>
          </p:cNvSpPr>
          <p:nvPr/>
        </p:nvSpPr>
        <p:spPr bwMode="auto">
          <a:xfrm>
            <a:off x="684213" y="404813"/>
            <a:ext cx="8027987" cy="2154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solidFill>
                  <a:srgbClr val="FF0000"/>
                </a:solidFill>
                <a:latin typeface="Arial" pitchFamily="34" charset="0"/>
              </a:rPr>
              <a:t>Кодирование ишемических болезней сердца (продолжение)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6D2F39"/>
                </a:solidFill>
                <a:latin typeface="Arial" pitchFamily="34" charset="0"/>
              </a:rPr>
              <a:t>(Из Рекомендаций  по кодированию некоторых заболеваний из класса IX  «Болезни системы кровообращения» МКБ-10, утвержд. письмом МЗ РФ № 14-9/10/2-4150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6D2F39"/>
                </a:solidFill>
                <a:latin typeface="Arial" pitchFamily="34" charset="0"/>
              </a:rPr>
              <a:t>от 26 апреля 2011 г.) 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endParaRPr lang="ru-RU" altLang="ru-RU" sz="1800" b="1">
              <a:solidFill>
                <a:srgbClr val="6D2F39"/>
              </a:solidFill>
              <a:latin typeface="Arial" pitchFamily="34" charset="0"/>
            </a:endParaRPr>
          </a:p>
        </p:txBody>
      </p:sp>
      <p:sp>
        <p:nvSpPr>
          <p:cNvPr id="39939" name="Прямоугольник 4"/>
          <p:cNvSpPr>
            <a:spLocks noChangeArrowheads="1"/>
          </p:cNvSpPr>
          <p:nvPr/>
        </p:nvSpPr>
        <p:spPr bwMode="auto">
          <a:xfrm>
            <a:off x="1116013" y="1484313"/>
            <a:ext cx="7559675" cy="3940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 - код I25.2 в качестве первоначальной причины смерти не применяется, данное состояние обозначает инфаркт миокарда, перенесенный в прошлом и диагностированный по ЭКГ, в текущий период – бессимптомный. При наличии в первичной медицинской документации записи о перенесенном в прошлом инфаркте миокарда как единичном состоянии и отсутствии диагнозов других заболеваний, первоначальной причиной смерти следует считать постинфарктный кардиосклероз, код I25.8; </a:t>
            </a:r>
          </a:p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- коды I23 и I24.0 в качестве первоначальной причины смерти также не применяются, необходимо использовать коды I21-I22 (МКБ-10, т. 2, стр. 61); </a:t>
            </a:r>
          </a:p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-- при сочетании инфаркта миокарда (острого или повторного) с болезнями, характеризующимися повышенным кровяным давлением, приоритет при выборе первоначальной причины смерти всегда отдается инфаркту миокарда (МКБ-10, т. 2, стр. 59-61). </a:t>
            </a:r>
            <a:endParaRPr lang="ru-RU" altLang="ru-RU" sz="1600">
              <a:latin typeface="Arial" pitchFamily="34" charset="0"/>
            </a:endParaRPr>
          </a:p>
        </p:txBody>
      </p:sp>
      <p:sp>
        <p:nvSpPr>
          <p:cNvPr id="39940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C0CEF07E-8A1A-4D05-82F0-02EDCDD51BC1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42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34352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Схема 1"/>
          <p:cNvGraphicFramePr/>
          <p:nvPr/>
        </p:nvGraphicFramePr>
        <p:xfrm>
          <a:off x="791580" y="404664"/>
          <a:ext cx="7560840" cy="56166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0963" name="Номер слайда 2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5A364F5F-B2EC-4F0C-A25A-1450D5D32DFC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43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718919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/>
          </p:cNvSpPr>
          <p:nvPr>
            <p:ph type="title"/>
          </p:nvPr>
        </p:nvSpPr>
        <p:spPr>
          <a:xfrm>
            <a:off x="250825" y="381000"/>
            <a:ext cx="8664575" cy="5568950"/>
          </a:xfrm>
        </p:spPr>
        <p:txBody>
          <a:bodyPr/>
          <a:lstStyle/>
          <a:p>
            <a:r>
              <a:rPr lang="ru-RU" altLang="ru-RU" sz="4000" b="1" smtClean="0">
                <a:solidFill>
                  <a:srgbClr val="000099"/>
                </a:solidFill>
              </a:rPr>
              <a:t>Сепсис</a:t>
            </a:r>
            <a:r>
              <a:rPr lang="ru-RU" altLang="ru-RU" sz="3200" smtClean="0">
                <a:solidFill>
                  <a:srgbClr val="000099"/>
                </a:solidFill>
              </a:rPr>
              <a:t> </a:t>
            </a:r>
            <a:r>
              <a:rPr lang="ru-RU" altLang="ru-RU" sz="2800" smtClean="0">
                <a:solidFill>
                  <a:srgbClr val="000099"/>
                </a:solidFill>
              </a:rPr>
              <a:t>является </a:t>
            </a:r>
            <a:r>
              <a:rPr lang="ru-RU" altLang="ru-RU" sz="2800" b="1" smtClean="0">
                <a:solidFill>
                  <a:srgbClr val="000099"/>
                </a:solidFill>
              </a:rPr>
              <a:t>осложнением</a:t>
            </a:r>
            <a:r>
              <a:rPr lang="ru-RU" altLang="ru-RU" sz="2800" smtClean="0">
                <a:solidFill>
                  <a:srgbClr val="000099"/>
                </a:solidFill>
              </a:rPr>
              <a:t> обширных гнойных процессов (одонтогенных, остеогенных, отогенных, тонзиллогенных, риногенных, генитальных, урогенных, раневых и т.д.).</a:t>
            </a:r>
            <a:r>
              <a:rPr lang="ru-RU" altLang="ru-RU" sz="2800" smtClean="0">
                <a:solidFill>
                  <a:srgbClr val="000099"/>
                </a:solidFill>
                <a:cs typeface="Times New Roman" pitchFamily="18" charset="0"/>
              </a:rPr>
              <a:t/>
            </a:r>
            <a:br>
              <a:rPr lang="ru-RU" altLang="ru-RU" sz="2800" smtClean="0">
                <a:solidFill>
                  <a:srgbClr val="000099"/>
                </a:solidFill>
                <a:cs typeface="Times New Roman" pitchFamily="18" charset="0"/>
              </a:rPr>
            </a:br>
            <a:r>
              <a:rPr lang="ru-RU" altLang="ru-RU" sz="2800" smtClean="0"/>
              <a:t/>
            </a:r>
            <a:br>
              <a:rPr lang="ru-RU" altLang="ru-RU" sz="2800" smtClean="0"/>
            </a:br>
            <a:r>
              <a:rPr lang="ru-RU" altLang="ru-RU" sz="2400" b="1" smtClean="0">
                <a:cs typeface="Times New Roman" pitchFamily="18" charset="0"/>
              </a:rPr>
              <a:t>В редких случаях</a:t>
            </a:r>
            <a:r>
              <a:rPr lang="ru-RU" altLang="ru-RU" sz="2400" smtClean="0">
                <a:cs typeface="Times New Roman" pitchFamily="18" charset="0"/>
              </a:rPr>
              <a:t>, когда причину сепсиса установить не удается, он носит название </a:t>
            </a:r>
            <a:r>
              <a:rPr lang="ru-RU" altLang="ru-RU" sz="2400" b="1" smtClean="0">
                <a:cs typeface="Times New Roman" pitchFamily="18" charset="0"/>
              </a:rPr>
              <a:t>криптогенного</a:t>
            </a:r>
            <a:r>
              <a:rPr lang="ru-RU" altLang="ru-RU" sz="2400" smtClean="0">
                <a:cs typeface="Times New Roman" pitchFamily="18" charset="0"/>
              </a:rPr>
              <a:t> и кодируется как самостоятельная нозологическая форма</a:t>
            </a:r>
            <a:r>
              <a:rPr lang="ru-RU" altLang="ru-RU" sz="2000" smtClean="0">
                <a:cs typeface="Times New Roman" pitchFamily="18" charset="0"/>
              </a:rPr>
              <a:t>.</a:t>
            </a:r>
            <a:br>
              <a:rPr lang="ru-RU" altLang="ru-RU" sz="2000" smtClean="0">
                <a:cs typeface="Times New Roman" pitchFamily="18" charset="0"/>
              </a:rPr>
            </a:br>
            <a:r>
              <a:rPr lang="ru-RU" altLang="ru-RU" sz="2000" smtClean="0"/>
              <a:t/>
            </a:r>
            <a:br>
              <a:rPr lang="ru-RU" altLang="ru-RU" sz="2000" smtClean="0"/>
            </a:br>
            <a:r>
              <a:rPr lang="ru-RU" altLang="ru-RU" sz="2000" b="1" smtClean="0">
                <a:solidFill>
                  <a:srgbClr val="990000"/>
                </a:solidFill>
                <a:cs typeface="Times New Roman" pitchFamily="18" charset="0"/>
              </a:rPr>
              <a:t>Необходимо обратить внимание на такое нарушение, когда в акушерско-гинекологической практике сепсис регистрируется не как осложнение аборта, беременности, родов и послеродового периода, а как криптогенное заболевание. </a:t>
            </a:r>
            <a:endParaRPr lang="ru-RU" altLang="ru-RU" sz="2000" b="1" smtClean="0">
              <a:solidFill>
                <a:srgbClr val="FF0066"/>
              </a:solidFill>
              <a:cs typeface="Times New Roman" pitchFamily="18" charset="0"/>
            </a:endParaRPr>
          </a:p>
        </p:txBody>
      </p:sp>
      <p:sp>
        <p:nvSpPr>
          <p:cNvPr id="41987" name="Номер слайда 2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9F0120D9-1C84-4D2C-A23F-0E9D8CC5A675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44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8138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ChangeArrowheads="1"/>
          </p:cNvSpPr>
          <p:nvPr/>
        </p:nvSpPr>
        <p:spPr bwMode="auto">
          <a:xfrm>
            <a:off x="446088" y="1268413"/>
            <a:ext cx="8253412" cy="49545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158700" rIns="0" bIns="158700" anchor="ctr"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2400" b="1">
                <a:latin typeface="Arial" pitchFamily="34" charset="0"/>
              </a:rPr>
              <a:t>  </a:t>
            </a:r>
            <a:r>
              <a:rPr lang="ru-RU" altLang="ru-RU" sz="2000" b="1">
                <a:solidFill>
                  <a:srgbClr val="003300"/>
                </a:solidFill>
                <a:latin typeface="Arial" pitchFamily="34" charset="0"/>
              </a:rPr>
              <a:t>ПРИЧИНЫ ХРОНИЧЕСКОЙ ПОЧЕЧНОЙ НЕДОСТАТОЧНОСТИ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ru-RU" altLang="ru-RU" sz="1000" b="1">
              <a:latin typeface="Arial" pitchFamily="34" charset="0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800">
                <a:latin typeface="Arial" pitchFamily="34" charset="0"/>
              </a:rPr>
              <a:t>1. Хронический гломерулонефрит (поражение клубочкового аппарата почек)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2. Вторичные поражения почек, вызванные: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	- </a:t>
            </a:r>
            <a:r>
              <a:rPr lang="ru-RU" altLang="ru-RU" sz="1800">
                <a:solidFill>
                  <a:srgbClr val="CC3300"/>
                </a:solidFill>
                <a:latin typeface="Arial" pitchFamily="34" charset="0"/>
              </a:rPr>
              <a:t>сахарным диабетом 1 и 2 типа;</a:t>
            </a:r>
            <a:br>
              <a:rPr lang="ru-RU" altLang="ru-RU" sz="1800">
                <a:solidFill>
                  <a:srgbClr val="CC3300"/>
                </a:solidFill>
                <a:latin typeface="Arial" pitchFamily="34" charset="0"/>
              </a:rPr>
            </a:br>
            <a:r>
              <a:rPr lang="ru-RU" altLang="ru-RU" sz="1800">
                <a:solidFill>
                  <a:srgbClr val="CC3300"/>
                </a:solidFill>
                <a:latin typeface="Arial" pitchFamily="34" charset="0"/>
              </a:rPr>
              <a:t>	- артериальной гипертензией; </a:t>
            </a:r>
            <a:br>
              <a:rPr lang="ru-RU" altLang="ru-RU" sz="1800">
                <a:solidFill>
                  <a:srgbClr val="CC3300"/>
                </a:solidFill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	- системными заболеваниями соединительной ткани;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	- вирусным гепатитом «В» и/или «С»;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	- системными васкулитами;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	- подагрой;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	- малярией;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800">
                <a:latin typeface="Arial" pitchFamily="34" charset="0"/>
              </a:rPr>
              <a:t>	- злокачественными новообразованиями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3. Хронический пиелонефрит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4. Мочекаменная болезнь, обструкция мочевыводящих путей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5. Аномалии развития мочевыделительной системы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6. Поликистоз почек</a:t>
            </a:r>
            <a:br>
              <a:rPr lang="ru-RU" altLang="ru-RU" sz="1800">
                <a:latin typeface="Arial" pitchFamily="34" charset="0"/>
              </a:rPr>
            </a:br>
            <a:r>
              <a:rPr lang="ru-RU" altLang="ru-RU" sz="1800">
                <a:latin typeface="Arial" pitchFamily="34" charset="0"/>
              </a:rPr>
              <a:t>7. Действие токсических веществ и лекарств</a:t>
            </a:r>
          </a:p>
        </p:txBody>
      </p:sp>
      <p:sp>
        <p:nvSpPr>
          <p:cNvPr id="43011" name="Rectangle 3"/>
          <p:cNvSpPr>
            <a:spLocks noGrp="1"/>
          </p:cNvSpPr>
          <p:nvPr>
            <p:ph type="title"/>
          </p:nvPr>
        </p:nvSpPr>
        <p:spPr>
          <a:xfrm>
            <a:off x="827088" y="549275"/>
            <a:ext cx="8229600" cy="815975"/>
          </a:xfrm>
        </p:spPr>
        <p:txBody>
          <a:bodyPr/>
          <a:lstStyle/>
          <a:p>
            <a:r>
              <a:rPr lang="ru-RU" altLang="ru-RU" sz="3600" b="1" smtClean="0">
                <a:solidFill>
                  <a:srgbClr val="A50021"/>
                </a:solidFill>
              </a:rPr>
              <a:t>ПОЧЕЧНАЯ НЕДОСТАТОЧНОСТЬ</a:t>
            </a:r>
          </a:p>
        </p:txBody>
      </p:sp>
      <p:sp>
        <p:nvSpPr>
          <p:cNvPr id="43012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16BAE784-1CE6-4638-A5BE-7D595DC2525D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45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8768142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altLang="ru-RU" sz="2800" b="1" smtClean="0"/>
              <a:t>Деятельность стационаров Российской Федерации</a:t>
            </a:r>
            <a:br>
              <a:rPr lang="ru-RU" altLang="ru-RU" sz="2800" b="1" smtClean="0"/>
            </a:br>
            <a:r>
              <a:rPr lang="ru-RU" altLang="ru-RU" sz="2800" b="1" smtClean="0">
                <a:solidFill>
                  <a:srgbClr val="FF0000"/>
                </a:solidFill>
              </a:rPr>
              <a:t>СИМПТОМЫ</a:t>
            </a:r>
            <a:endParaRPr lang="ru-RU" altLang="ru-RU" smtClean="0"/>
          </a:p>
        </p:txBody>
      </p:sp>
      <p:sp>
        <p:nvSpPr>
          <p:cNvPr id="44035" name="Прямоугольник 2"/>
          <p:cNvSpPr>
            <a:spLocks noChangeArrowheads="1"/>
          </p:cNvSpPr>
          <p:nvPr/>
        </p:nvSpPr>
        <p:spPr bwMode="auto">
          <a:xfrm>
            <a:off x="971550" y="1989138"/>
            <a:ext cx="7632700" cy="31384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003300"/>
                </a:solidFill>
                <a:latin typeface="Arial" pitchFamily="34" charset="0"/>
              </a:rPr>
              <a:t>Пациенты с симптомами заболевания госпитализируются для уточнения диагноза. </a:t>
            </a:r>
            <a:br>
              <a:rPr lang="ru-RU" altLang="ru-RU" sz="1800" b="1">
                <a:solidFill>
                  <a:srgbClr val="003300"/>
                </a:solidFill>
                <a:latin typeface="Arial" pitchFamily="34" charset="0"/>
              </a:rPr>
            </a:br>
            <a:r>
              <a:rPr lang="ru-RU" altLang="ru-RU" sz="1800" b="1">
                <a:solidFill>
                  <a:srgbClr val="000099"/>
                </a:solidFill>
                <a:latin typeface="Arial" pitchFamily="34" charset="0"/>
              </a:rPr>
              <a:t>Если диагноз заболевания не уточнен, эти случаи госпитализации следует рассматривать как обследование и должны регистрироваться в строке 21.0 «Факторы, влияющие на состояние здоровья и обращения в учреждения здравоохранения».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000099"/>
                </a:solidFill>
                <a:latin typeface="Arial" pitchFamily="34" charset="0"/>
              </a:rPr>
              <a:t> </a:t>
            </a:r>
            <a:r>
              <a:rPr lang="ru-RU" altLang="ru-RU" sz="1800" b="1">
                <a:latin typeface="Arial" pitchFamily="34" charset="0"/>
              </a:rPr>
              <a:t>Каждый случай летального исхода по классу 18 МКБ-10 </a:t>
            </a:r>
            <a:r>
              <a:rPr lang="ru-RU" altLang="ru-RU" sz="1800" b="1">
                <a:solidFill>
                  <a:srgbClr val="CC0000"/>
                </a:solidFill>
                <a:latin typeface="Arial" pitchFamily="34" charset="0"/>
              </a:rPr>
              <a:t>(симптомы)</a:t>
            </a:r>
            <a:r>
              <a:rPr lang="ru-RU" altLang="ru-RU" sz="1800" b="1">
                <a:latin typeface="Arial" pitchFamily="34" charset="0"/>
              </a:rPr>
              <a:t> должен быть подтвержден письменной копией посмертного заключительного диагноза при сдаче годового отчета с указанием кода первоначальной причины смерти </a:t>
            </a:r>
            <a:endParaRPr lang="ru-RU" altLang="ru-RU" sz="1800">
              <a:latin typeface="Arial" pitchFamily="34" charset="0"/>
            </a:endParaRPr>
          </a:p>
        </p:txBody>
      </p:sp>
      <p:sp>
        <p:nvSpPr>
          <p:cNvPr id="44036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577BCAC8-A593-419E-AD98-A703DA50B946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46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92631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altLang="ru-RU" sz="2800" b="1" smtClean="0"/>
              <a:t>Старость – первоначальная причина смерти?</a:t>
            </a:r>
            <a:endParaRPr lang="ru-RU" altLang="ru-RU" smtClean="0"/>
          </a:p>
        </p:txBody>
      </p:sp>
      <p:sp>
        <p:nvSpPr>
          <p:cNvPr id="50179" name="Прямоугольник 2"/>
          <p:cNvSpPr>
            <a:spLocks noChangeArrowheads="1"/>
          </p:cNvSpPr>
          <p:nvPr/>
        </p:nvSpPr>
        <p:spPr bwMode="auto">
          <a:xfrm>
            <a:off x="684213" y="1125538"/>
            <a:ext cx="8135937" cy="6492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>
              <a:spcAft>
                <a:spcPts val="600"/>
              </a:spcAft>
              <a:defRPr/>
            </a:pPr>
            <a:r>
              <a:rPr lang="ru-RU" altLang="ru-RU" b="1" dirty="0">
                <a:solidFill>
                  <a:srgbClr val="003300"/>
                </a:solidFill>
                <a:latin typeface="Arial" charset="0"/>
                <a:cs typeface="Arial" charset="0"/>
              </a:rPr>
              <a:t>Термин «старость» относится к неточно обозначенным состояниям (в соответствии с правилом А модификации выбранной причины смерти). </a:t>
            </a:r>
            <a:br>
              <a:rPr lang="ru-RU" altLang="ru-RU" b="1" dirty="0">
                <a:solidFill>
                  <a:srgbClr val="003300"/>
                </a:solidFill>
                <a:latin typeface="Arial" charset="0"/>
                <a:cs typeface="Arial" charset="0"/>
              </a:rPr>
            </a:br>
            <a:r>
              <a:rPr lang="ru-RU" altLang="ru-RU" b="1" dirty="0">
                <a:solidFill>
                  <a:srgbClr val="0C0472"/>
                </a:solidFill>
              </a:rPr>
              <a:t>Старость не может быть выбрана в качестве первоначальной причины смерти при наличии любого состояния, классифицированного в других рубриках (МКБ-10, том 2, стр. 46-47).</a:t>
            </a:r>
          </a:p>
          <a:p>
            <a:pPr algn="just" eaLnBrk="0" hangingPunct="0">
              <a:spcAft>
                <a:spcPts val="600"/>
              </a:spcAft>
              <a:buFont typeface="Wingdings" pitchFamily="2" charset="2"/>
              <a:buNone/>
              <a:defRPr/>
            </a:pPr>
            <a:r>
              <a:rPr lang="ru-RU" altLang="ru-RU" b="1" dirty="0">
                <a:solidFill>
                  <a:srgbClr val="FF0000"/>
                </a:solidFill>
              </a:rPr>
              <a:t>Критериями использования </a:t>
            </a:r>
            <a:r>
              <a:rPr lang="ru-RU" altLang="ru-RU" b="1" dirty="0"/>
              <a:t>кода </a:t>
            </a:r>
            <a:r>
              <a:rPr lang="en-US" altLang="ru-RU" b="1" dirty="0"/>
              <a:t>R</a:t>
            </a:r>
            <a:r>
              <a:rPr lang="ru-RU" altLang="ru-RU" b="1" dirty="0"/>
              <a:t>54 «Старость» в качестве первоначальной причины смерти являются:</a:t>
            </a:r>
          </a:p>
          <a:p>
            <a:pPr marL="263776" indent="-263776" algn="just" eaLnBrk="0" hangingPunct="0">
              <a:spcAft>
                <a:spcPts val="600"/>
              </a:spcAft>
              <a:buFontTx/>
              <a:buChar char="-"/>
              <a:defRPr/>
            </a:pPr>
            <a:r>
              <a:rPr lang="ru-RU" altLang="ru-RU" b="1" dirty="0"/>
              <a:t>возраст старше 80 лет,</a:t>
            </a:r>
          </a:p>
          <a:p>
            <a:pPr marL="263776" indent="-263776" algn="just" eaLnBrk="0" hangingPunct="0">
              <a:spcAft>
                <a:spcPts val="600"/>
              </a:spcAft>
              <a:buFontTx/>
              <a:buChar char="-"/>
              <a:defRPr/>
            </a:pPr>
            <a:r>
              <a:rPr lang="ru-RU" altLang="ru-RU" b="1" dirty="0"/>
              <a:t> отсутствие в медицинской документации указаний на хронические заболевания, травмы и их последствия, способные вызвать смерть,</a:t>
            </a:r>
          </a:p>
          <a:p>
            <a:pPr marL="263776" indent="-263776" algn="just" eaLnBrk="0" hangingPunct="0">
              <a:spcAft>
                <a:spcPts val="600"/>
              </a:spcAft>
              <a:buFontTx/>
              <a:buChar char="-"/>
              <a:defRPr/>
            </a:pPr>
            <a:r>
              <a:rPr lang="ru-RU" altLang="ru-RU" b="1" dirty="0"/>
              <a:t> отсутствие подозрений на насильственную смерть</a:t>
            </a:r>
          </a:p>
          <a:p>
            <a:pPr marL="263776" algn="just" eaLnBrk="0" hangingPunct="0">
              <a:spcAft>
                <a:spcPts val="600"/>
              </a:spcAft>
              <a:defRPr/>
            </a:pPr>
            <a:r>
              <a:rPr lang="ru-RU" sz="1400" b="1" dirty="0"/>
              <a:t>При проведении патологоанатомического или судебно-медицинского вскрытия  умершего в возрасте старше 80 лет отсутствие патологических изменений в органах и тканях невозможно. После проведения вскрытия с учетом гистологических данных, должны быть определены конкретные причины, приведшие к смерти, что исключает использования термина «Старость».</a:t>
            </a:r>
            <a:endParaRPr lang="ru-RU" altLang="ru-RU" sz="1400" b="1" dirty="0"/>
          </a:p>
          <a:p>
            <a:pPr marL="263776" indent="-263776" algn="just" eaLnBrk="0" hangingPunct="0">
              <a:spcAft>
                <a:spcPts val="600"/>
              </a:spcAft>
              <a:buFontTx/>
              <a:buChar char="-"/>
              <a:defRPr/>
            </a:pPr>
            <a:endParaRPr lang="ru-RU" altLang="ru-RU" b="1" dirty="0">
              <a:solidFill>
                <a:srgbClr val="0C0472"/>
              </a:solidFill>
            </a:endParaRPr>
          </a:p>
          <a:p>
            <a:pPr eaLnBrk="0" hangingPunct="0">
              <a:spcAft>
                <a:spcPts val="600"/>
              </a:spcAft>
              <a:defRPr/>
            </a:pPr>
            <a:r>
              <a:rPr lang="ru-RU" altLang="ru-RU" b="1" dirty="0">
                <a:solidFill>
                  <a:srgbClr val="0C0472"/>
                </a:solidFill>
              </a:rPr>
              <a:t>  </a:t>
            </a:r>
          </a:p>
          <a:p>
            <a:pPr eaLnBrk="0" hangingPunct="0">
              <a:defRPr/>
            </a:pPr>
            <a:endParaRPr lang="ru-RU" altLang="ru-RU" b="1" dirty="0">
              <a:solidFill>
                <a:srgbClr val="000099"/>
              </a:solidFill>
              <a:latin typeface="Arial" charset="0"/>
              <a:cs typeface="Arial" charset="0"/>
            </a:endParaRPr>
          </a:p>
          <a:p>
            <a:pPr eaLnBrk="0" hangingPunct="0">
              <a:defRPr/>
            </a:pPr>
            <a:r>
              <a:rPr lang="ru-RU" altLang="ru-RU" b="1" dirty="0">
                <a:solidFill>
                  <a:srgbClr val="000099"/>
                </a:solidFill>
                <a:latin typeface="Arial" charset="0"/>
                <a:cs typeface="Arial" charset="0"/>
              </a:rPr>
              <a:t> </a:t>
            </a:r>
            <a:endParaRPr lang="ru-RU" dirty="0">
              <a:latin typeface="Arial" charset="0"/>
              <a:cs typeface="Arial" charset="0"/>
            </a:endParaRPr>
          </a:p>
        </p:txBody>
      </p:sp>
      <p:sp>
        <p:nvSpPr>
          <p:cNvPr id="45060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AEAD4B17-8CBA-4E34-B9F6-06291BC0A64A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47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4088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</a:t>
            </a:r>
            <a:b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Состояния, которые не могут быть первоначальной причиной летального исхода в стационаре</a:t>
            </a:r>
            <a:r>
              <a:rPr lang="ru-RU" altLang="ru-RU" sz="2400" b="1" smtClean="0">
                <a:solidFill>
                  <a:srgbClr val="CC3300"/>
                </a:solidFill>
              </a:rPr>
              <a:t>*</a:t>
            </a:r>
          </a:p>
        </p:txBody>
      </p:sp>
      <p:sp>
        <p:nvSpPr>
          <p:cNvPr id="46083" name="Rectangle 3"/>
          <p:cNvSpPr>
            <a:spLocks noGrp="1"/>
          </p:cNvSpPr>
          <p:nvPr>
            <p:ph type="body" idx="1"/>
          </p:nvPr>
        </p:nvSpPr>
        <p:spPr>
          <a:xfrm>
            <a:off x="457200" y="1628775"/>
            <a:ext cx="8229600" cy="3240088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ru-RU" altLang="ru-RU" sz="2400" b="1" smtClean="0">
                <a:solidFill>
                  <a:srgbClr val="0C0472"/>
                </a:solidFill>
              </a:rPr>
              <a:t>Сепсис</a:t>
            </a:r>
          </a:p>
          <a:p>
            <a:pPr>
              <a:lnSpc>
                <a:spcPct val="90000"/>
              </a:lnSpc>
            </a:pPr>
            <a:r>
              <a:rPr lang="ru-RU" altLang="ru-RU" sz="2400" b="1" smtClean="0">
                <a:solidFill>
                  <a:srgbClr val="0C0472"/>
                </a:solidFill>
              </a:rPr>
              <a:t>Почечная недостаточность</a:t>
            </a:r>
          </a:p>
          <a:p>
            <a:pPr>
              <a:lnSpc>
                <a:spcPct val="90000"/>
              </a:lnSpc>
            </a:pPr>
            <a:r>
              <a:rPr lang="ru-RU" altLang="ru-RU" sz="2400" b="1" smtClean="0">
                <a:solidFill>
                  <a:srgbClr val="0C0472"/>
                </a:solidFill>
              </a:rPr>
              <a:t>Ожирение</a:t>
            </a:r>
          </a:p>
          <a:p>
            <a:pPr>
              <a:lnSpc>
                <a:spcPct val="90000"/>
              </a:lnSpc>
            </a:pPr>
            <a:r>
              <a:rPr lang="ru-RU" altLang="ru-RU" sz="2400" b="1" smtClean="0">
                <a:solidFill>
                  <a:srgbClr val="0C0472"/>
                </a:solidFill>
              </a:rPr>
              <a:t>Расстройства вегетативной нервной системы</a:t>
            </a:r>
          </a:p>
          <a:p>
            <a:pPr>
              <a:lnSpc>
                <a:spcPct val="90000"/>
              </a:lnSpc>
            </a:pPr>
            <a:endParaRPr lang="ru-RU" altLang="ru-RU" sz="2800" b="1" smtClean="0">
              <a:solidFill>
                <a:srgbClr val="A50021"/>
              </a:solidFill>
            </a:endParaRPr>
          </a:p>
        </p:txBody>
      </p:sp>
      <p:sp>
        <p:nvSpPr>
          <p:cNvPr id="46084" name="Rectangle 5"/>
          <p:cNvSpPr>
            <a:spLocks noChangeArrowheads="1"/>
          </p:cNvSpPr>
          <p:nvPr/>
        </p:nvSpPr>
        <p:spPr bwMode="auto">
          <a:xfrm>
            <a:off x="457200" y="4389438"/>
            <a:ext cx="8229600" cy="1076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Arial" pitchFamily="34" charset="0"/>
              </a:rPr>
              <a:t>*</a:t>
            </a:r>
            <a:r>
              <a:rPr lang="ru-RU" altLang="ru-RU" sz="2000" b="1">
                <a:solidFill>
                  <a:srgbClr val="FF0000"/>
                </a:solidFill>
                <a:latin typeface="Arial" pitchFamily="34" charset="0"/>
              </a:rPr>
              <a:t>Каждый случай летального исхода при этих осложнениях должен быть подтвержден письменной копией посмертного заключительного диагноза при сдаче годового отчета с указанием кода МКБ о первоначальной причине смерти</a:t>
            </a:r>
          </a:p>
        </p:txBody>
      </p:sp>
      <p:sp>
        <p:nvSpPr>
          <p:cNvPr id="46085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36729E06-CC26-48C7-8F4E-E2C4F1D5194F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48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3352152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Заголовок 1"/>
          <p:cNvSpPr>
            <a:spLocks noGrp="1"/>
          </p:cNvSpPr>
          <p:nvPr>
            <p:ph type="title"/>
          </p:nvPr>
        </p:nvSpPr>
        <p:spPr>
          <a:xfrm>
            <a:off x="396875" y="260350"/>
            <a:ext cx="8229600" cy="1143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ru-RU" altLang="ru-RU" sz="24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Необходимо представить подтверждения на следующие случаи смерти:</a:t>
            </a:r>
          </a:p>
        </p:txBody>
      </p:sp>
      <p:sp>
        <p:nvSpPr>
          <p:cNvPr id="47107" name="Содержимое 2"/>
          <p:cNvSpPr>
            <a:spLocks noGrp="1"/>
          </p:cNvSpPr>
          <p:nvPr>
            <p:ph idx="1"/>
          </p:nvPr>
        </p:nvSpPr>
        <p:spPr>
          <a:xfrm>
            <a:off x="396875" y="1268413"/>
            <a:ext cx="8229600" cy="4897437"/>
          </a:xfrm>
        </p:spPr>
        <p:txBody>
          <a:bodyPr/>
          <a:lstStyle/>
          <a:p>
            <a:r>
              <a:rPr lang="ru-RU" altLang="ru-RU" sz="1800" b="1" smtClean="0">
                <a:solidFill>
                  <a:srgbClr val="0C0472"/>
                </a:solidFill>
              </a:rPr>
              <a:t>Сепсис (А40-41, строка 2.4)</a:t>
            </a:r>
          </a:p>
          <a:p>
            <a:r>
              <a:rPr lang="ru-RU" altLang="ru-RU" sz="1800" b="1" smtClean="0">
                <a:solidFill>
                  <a:srgbClr val="0C0472"/>
                </a:solidFill>
              </a:rPr>
              <a:t>Анемии (</a:t>
            </a:r>
            <a:r>
              <a:rPr lang="en-US" altLang="ru-RU" sz="1800" b="1" smtClean="0">
                <a:solidFill>
                  <a:srgbClr val="0C0472"/>
                </a:solidFill>
              </a:rPr>
              <a:t>D50-D64</a:t>
            </a:r>
            <a:r>
              <a:rPr lang="ru-RU" altLang="ru-RU" sz="1800" b="1" smtClean="0">
                <a:solidFill>
                  <a:srgbClr val="0C0472"/>
                </a:solidFill>
              </a:rPr>
              <a:t>, строка 4.1)</a:t>
            </a:r>
          </a:p>
          <a:p>
            <a:r>
              <a:rPr lang="ru-RU" altLang="ru-RU" sz="1800" b="1" smtClean="0">
                <a:solidFill>
                  <a:srgbClr val="0C0472"/>
                </a:solidFill>
              </a:rPr>
              <a:t>Ожирение (Е66, строка 5.11)</a:t>
            </a:r>
          </a:p>
          <a:p>
            <a:r>
              <a:rPr lang="ru-RU" altLang="ru-RU" sz="1800" b="1" smtClean="0">
                <a:solidFill>
                  <a:srgbClr val="0C0472"/>
                </a:solidFill>
              </a:rPr>
              <a:t>Психические расстройства и расстройства поведения (</a:t>
            </a:r>
            <a:r>
              <a:rPr lang="en-US" altLang="ru-RU" sz="1800" b="1" smtClean="0">
                <a:solidFill>
                  <a:srgbClr val="0C0472"/>
                </a:solidFill>
              </a:rPr>
              <a:t>F0</a:t>
            </a:r>
            <a:r>
              <a:rPr lang="ru-RU" altLang="ru-RU" sz="1800" b="1" smtClean="0">
                <a:solidFill>
                  <a:srgbClr val="0C0472"/>
                </a:solidFill>
              </a:rPr>
              <a:t>3</a:t>
            </a:r>
            <a:r>
              <a:rPr lang="en-US" altLang="ru-RU" sz="1800" b="1" smtClean="0">
                <a:solidFill>
                  <a:srgbClr val="0C0472"/>
                </a:solidFill>
              </a:rPr>
              <a:t>-F</a:t>
            </a:r>
            <a:r>
              <a:rPr lang="ru-RU" altLang="ru-RU" sz="1800" b="1" smtClean="0">
                <a:solidFill>
                  <a:srgbClr val="0C0472"/>
                </a:solidFill>
              </a:rPr>
              <a:t>0</a:t>
            </a:r>
            <a:r>
              <a:rPr lang="en-US" altLang="ru-RU" sz="1800" b="1" smtClean="0">
                <a:solidFill>
                  <a:srgbClr val="0C0472"/>
                </a:solidFill>
              </a:rPr>
              <a:t>9</a:t>
            </a:r>
            <a:r>
              <a:rPr lang="ru-RU" altLang="ru-RU" sz="1800" b="1" smtClean="0">
                <a:solidFill>
                  <a:srgbClr val="0C0472"/>
                </a:solidFill>
              </a:rPr>
              <a:t>, строка 6.0)</a:t>
            </a:r>
          </a:p>
          <a:p>
            <a:r>
              <a:rPr lang="ru-RU" altLang="ru-RU" sz="1800" b="1" smtClean="0">
                <a:solidFill>
                  <a:srgbClr val="0C0472"/>
                </a:solidFill>
              </a:rPr>
              <a:t>Грипп (</a:t>
            </a:r>
            <a:r>
              <a:rPr lang="en-US" altLang="ru-RU" sz="1800" b="1" smtClean="0">
                <a:solidFill>
                  <a:srgbClr val="0C0472"/>
                </a:solidFill>
              </a:rPr>
              <a:t>J09-J11</a:t>
            </a:r>
            <a:r>
              <a:rPr lang="ru-RU" altLang="ru-RU" sz="1800" b="1" smtClean="0">
                <a:solidFill>
                  <a:srgbClr val="0C0472"/>
                </a:solidFill>
              </a:rPr>
              <a:t>, строка 11.2 )– для детей 0-17 лет</a:t>
            </a:r>
          </a:p>
          <a:p>
            <a:pPr>
              <a:buSzPts val="2400"/>
            </a:pPr>
            <a:r>
              <a:rPr lang="ru-RU" altLang="ru-RU" sz="1800" b="1" smtClean="0">
                <a:solidFill>
                  <a:srgbClr val="0C0472"/>
                </a:solidFill>
              </a:rPr>
              <a:t>Острые респираторные  инфекции верхних дыхательных путей (</a:t>
            </a:r>
            <a:r>
              <a:rPr lang="en-US" altLang="ru-RU" sz="1800" b="1" smtClean="0">
                <a:solidFill>
                  <a:srgbClr val="0C0472"/>
                </a:solidFill>
              </a:rPr>
              <a:t>J00-J06</a:t>
            </a:r>
            <a:r>
              <a:rPr lang="ru-RU" altLang="ru-RU" sz="1800" b="1" smtClean="0">
                <a:solidFill>
                  <a:srgbClr val="0C0472"/>
                </a:solidFill>
              </a:rPr>
              <a:t>, строка 11.1)</a:t>
            </a:r>
          </a:p>
          <a:p>
            <a:r>
              <a:rPr lang="ru-RU" altLang="ru-RU" sz="1800" b="1" smtClean="0">
                <a:solidFill>
                  <a:srgbClr val="0C0472"/>
                </a:solidFill>
              </a:rPr>
              <a:t>Язва желудка и двенадцатиперстной кишки (К25-К26, строка 12.1) – для детей 0-17 лет</a:t>
            </a:r>
          </a:p>
          <a:p>
            <a:r>
              <a:rPr lang="ru-RU" altLang="ru-RU" sz="1800" b="1" smtClean="0">
                <a:solidFill>
                  <a:srgbClr val="0C0472"/>
                </a:solidFill>
              </a:rPr>
              <a:t>Гастрит и дуоденит (К29, строка 12.2) – для взрослых 18 лет и старше</a:t>
            </a:r>
          </a:p>
          <a:p>
            <a:r>
              <a:rPr lang="ru-RU" altLang="ru-RU" sz="1800" b="1" smtClean="0">
                <a:solidFill>
                  <a:srgbClr val="0C0472"/>
                </a:solidFill>
              </a:rPr>
              <a:t>Все случаи смерти женщин (от внематочной беременности, аборта, беременных, рожениц и родильниц) (О00-О99, строка 16.0)</a:t>
            </a:r>
          </a:p>
          <a:p>
            <a:r>
              <a:rPr lang="ru-RU" altLang="ru-RU" sz="1800" b="1" smtClean="0">
                <a:solidFill>
                  <a:srgbClr val="0C0472"/>
                </a:solidFill>
              </a:rPr>
              <a:t>Расстройства вегетативной нервной системы (</a:t>
            </a:r>
            <a:r>
              <a:rPr lang="en-US" altLang="ru-RU" sz="1800" b="1" smtClean="0">
                <a:solidFill>
                  <a:srgbClr val="0C0472"/>
                </a:solidFill>
              </a:rPr>
              <a:t>G90</a:t>
            </a:r>
            <a:r>
              <a:rPr lang="ru-RU" altLang="ru-RU" sz="1800" b="1" smtClean="0">
                <a:solidFill>
                  <a:srgbClr val="0C0472"/>
                </a:solidFill>
              </a:rPr>
              <a:t>, строка 7.10)</a:t>
            </a:r>
          </a:p>
          <a:p>
            <a:r>
              <a:rPr lang="ru-RU" altLang="ru-RU" sz="1800" b="1" smtClean="0">
                <a:solidFill>
                  <a:srgbClr val="0C0472"/>
                </a:solidFill>
              </a:rPr>
              <a:t>Геморрой</a:t>
            </a:r>
            <a:r>
              <a:rPr lang="en-US" altLang="ru-RU" sz="1800" b="1" smtClean="0">
                <a:solidFill>
                  <a:srgbClr val="0C0472"/>
                </a:solidFill>
              </a:rPr>
              <a:t> (K64</a:t>
            </a:r>
            <a:r>
              <a:rPr lang="ru-RU" altLang="ru-RU" sz="1800" b="1" smtClean="0">
                <a:solidFill>
                  <a:srgbClr val="0C0472"/>
                </a:solidFill>
              </a:rPr>
              <a:t>, строка 12.6)</a:t>
            </a:r>
          </a:p>
          <a:p>
            <a:pPr>
              <a:buSzPts val="2400"/>
            </a:pPr>
            <a:endParaRPr lang="ru-RU" altLang="ru-RU" sz="2000" b="1" smtClean="0">
              <a:solidFill>
                <a:srgbClr val="0C0472"/>
              </a:solidFill>
            </a:endParaRPr>
          </a:p>
          <a:p>
            <a:endParaRPr lang="ru-RU" altLang="ru-RU" sz="2000" b="1" smtClean="0">
              <a:solidFill>
                <a:srgbClr val="0C0472"/>
              </a:solidFill>
            </a:endParaRPr>
          </a:p>
          <a:p>
            <a:endParaRPr lang="ru-RU" altLang="ru-RU" sz="2000" b="1" smtClean="0">
              <a:solidFill>
                <a:srgbClr val="0C0472"/>
              </a:solidFill>
            </a:endParaRPr>
          </a:p>
          <a:p>
            <a:endParaRPr lang="ru-RU" altLang="ru-RU" smtClean="0"/>
          </a:p>
          <a:p>
            <a:endParaRPr lang="ru-RU" altLang="ru-RU" smtClean="0"/>
          </a:p>
        </p:txBody>
      </p:sp>
      <p:sp>
        <p:nvSpPr>
          <p:cNvPr id="47108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4F76560F-602B-4084-B0F4-C8E588276A30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49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6372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196752"/>
            <a:ext cx="8157592" cy="5112568"/>
          </a:xfrm>
        </p:spPr>
        <p:txBody>
          <a:bodyPr>
            <a:normAutofit fontScale="25000" lnSpcReduction="20000"/>
          </a:bodyPr>
          <a:lstStyle/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Приказы Минздрава от 29.03.19 г. № 173н и от 02.04.19 г. № 190н не регламентируют порядок статистического учета, который осуществляется в соответствии с МКБ-10.</a:t>
            </a: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Состояния, классифицируемые рубриками R73.0 «Нарушение толерантности к глюкозе» и R73.9 «Неуточненная гипергликемия» относятся к классу XVIII «Симптомы, признаки и отклонения от нормы, выявленные при клинических и лабораторных исследованиях».</a:t>
            </a: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Эти состояния являются: первое – результатом проведенного теста на толерантность к глюкозе, а второе – результатом лабораторного исследования крови на содержание глюкозы. </a:t>
            </a:r>
            <a:r>
              <a:rPr lang="ru-RU" altLang="ru-RU" sz="4800" b="1" u="sng" dirty="0">
                <a:latin typeface="Times New Roman" pitchFamily="18" charset="0"/>
                <a:cs typeface="Times New Roman" pitchFamily="18" charset="0"/>
              </a:rPr>
              <a:t>Оба результата не являются диагнозом какого-либо заболевания.</a:t>
            </a: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При наличии характерных жалоб, объективных данных и данных дополнительных инструментальных и лабораторных исследований должны быть установлены следующие диагнозы:</a:t>
            </a: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1</a:t>
            </a:r>
            <a:r>
              <a:rPr lang="ru-RU" altLang="ru-RU" sz="4800" b="1" u="sng" dirty="0">
                <a:latin typeface="Times New Roman" pitchFamily="18" charset="0"/>
                <a:cs typeface="Times New Roman" pitchFamily="18" charset="0"/>
              </a:rPr>
              <a:t>. Подозрение на сахарный диабет </a:t>
            </a:r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– код Z03.8  </a:t>
            </a: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2. Сахарный диабет – коды Е10-Е14</a:t>
            </a: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3. Другие заболевания с гипергликемией</a:t>
            </a: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Пациенты с конкретными диагнозами, а не симптомами (!) и должны быть зарегистрированы в форме № 12 и взяты под диспансерное наблюдение. </a:t>
            </a:r>
            <a:r>
              <a:rPr lang="ru-RU" altLang="ru-RU" sz="4800" b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Пациентов с любыми результатами анализов, исследований, проб без установления  диагноза или с симптомами не регистрируют в форме № 12.</a:t>
            </a:r>
          </a:p>
          <a:p>
            <a:endParaRPr lang="ru-RU" altLang="ru-RU" sz="4800" b="1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Тоже касается рубрики R54 «Старость, или старческая астения». Данное состояние является симптомом и может быть указано только в качестве предварительного диагноза. В госпитальной практике в течение трех дней должен быть установлен клинический диагноз в соответствии с правилами МКБ-10 (том 2, стр. 107).</a:t>
            </a: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Указание симптома в качестве основного состояния в конце эпизода оказания медицинской помощи в соответствии с МКБ-10 является для врача-статистика или медицинского статистика основанием для возврата медицинской карты стационарного больного и карты выбывшего из стационара лечащему врачу для исправления. Данные документы не должны быть приняты в статистическую  разработку. </a:t>
            </a:r>
          </a:p>
          <a:p>
            <a:endParaRPr lang="ru-RU" altLang="ru-RU" sz="4800" b="1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В статистике заболеваемости рубрика I69 «Последствия цереброваскулярных болезней» не используется, так как </a:t>
            </a:r>
            <a:r>
              <a:rPr lang="ru-RU" altLang="ru-RU" sz="4800" b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включает в себя несколько различных нозологических единиц (энцефалопатии, нарушения речи, параличи, парезы и т.д.), каждая из которых должна быть выставлена в качестве самостоятельного заболевания, зарегистрирована в форме № </a:t>
            </a:r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12 и при необходимости взята под диспансерное наблюдение соответствующим  специалистом. </a:t>
            </a:r>
          </a:p>
          <a:p>
            <a:r>
              <a:rPr lang="ru-RU" altLang="ru-RU" sz="4800" b="1" dirty="0">
                <a:latin typeface="Times New Roman" pitchFamily="18" charset="0"/>
                <a:cs typeface="Times New Roman" pitchFamily="18" charset="0"/>
              </a:rPr>
              <a:t>В статистике смертности рубрика I69 используется без расшифровки.</a:t>
            </a:r>
          </a:p>
          <a:p>
            <a:endParaRPr lang="ru-RU" altLang="ru-RU" dirty="0"/>
          </a:p>
          <a:p>
            <a:endParaRPr lang="ru-RU" dirty="0"/>
          </a:p>
        </p:txBody>
      </p:sp>
      <p:sp>
        <p:nvSpPr>
          <p:cNvPr id="5" name="object 3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7715200" cy="778098"/>
          </a:xfrm>
          <a:custGeom>
            <a:avLst/>
            <a:gdLst>
              <a:gd name="T0" fmla="*/ 0 w 8374380"/>
              <a:gd name="T1" fmla="*/ 648651 h 649605"/>
              <a:gd name="T2" fmla="*/ 8373363 w 8374380"/>
              <a:gd name="T3" fmla="*/ 648651 h 649605"/>
              <a:gd name="T4" fmla="*/ 8373363 w 8374380"/>
              <a:gd name="T5" fmla="*/ 0 h 649605"/>
              <a:gd name="T6" fmla="*/ 0 w 8374380"/>
              <a:gd name="T7" fmla="*/ 0 h 649605"/>
              <a:gd name="T8" fmla="*/ 0 w 8374380"/>
              <a:gd name="T9" fmla="*/ 648651 h 649605"/>
              <a:gd name="T10" fmla="*/ 0 60000 65536"/>
              <a:gd name="T11" fmla="*/ 0 60000 65536"/>
              <a:gd name="T12" fmla="*/ 0 60000 65536"/>
              <a:gd name="T13" fmla="*/ 0 60000 65536"/>
              <a:gd name="T14" fmla="*/ 0 60000 65536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0" t="0" r="r" b="b"/>
            <a:pathLst>
              <a:path w="8374380" h="649605">
                <a:moveTo>
                  <a:pt x="0" y="649287"/>
                </a:moveTo>
                <a:lnTo>
                  <a:pt x="8373999" y="649287"/>
                </a:lnTo>
                <a:lnTo>
                  <a:pt x="8373999" y="0"/>
                </a:lnTo>
                <a:lnTo>
                  <a:pt x="0" y="0"/>
                </a:lnTo>
                <a:lnTo>
                  <a:pt x="0" y="649287"/>
                </a:lnTo>
                <a:close/>
              </a:path>
            </a:pathLst>
          </a:custGeom>
          <a:solidFill>
            <a:srgbClr val="006FC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0" tIns="0" rIns="0" bIns="0">
            <a:normAutofit/>
          </a:bodyPr>
          <a:lstStyle/>
          <a:p>
            <a:r>
              <a:rPr lang="ru-RU" sz="1400" b="1" dirty="0" smtClean="0"/>
              <a:t>Некоторые вопросы по составлению формы федерального статистического наблюдения №14</a:t>
            </a:r>
            <a:endParaRPr lang="ru-RU" sz="1400" b="1" dirty="0"/>
          </a:p>
        </p:txBody>
      </p:sp>
    </p:spTree>
    <p:extLst>
      <p:ext uri="{BB962C8B-B14F-4D97-AF65-F5344CB8AC3E}">
        <p14:creationId xmlns:p14="http://schemas.microsoft.com/office/powerpoint/2010/main" val="2561309189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Прямоугольник 1"/>
          <p:cNvSpPr>
            <a:spLocks noChangeArrowheads="1"/>
          </p:cNvSpPr>
          <p:nvPr/>
        </p:nvSpPr>
        <p:spPr bwMode="auto">
          <a:xfrm>
            <a:off x="684213" y="1341438"/>
            <a:ext cx="7991475" cy="2800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5750" indent="-285750"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Последствия инфекционных и паразитарных болезней (рубрики охватывают все инфекционные и паразитарные болезни) В90-В94 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Последствия недостаточности питания и недостатка других питательных веществ Е64 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Последствия избыточности питания Е68 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Последствия воспалительных болезней центральной нервной системы G09 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Последствия цереброваскулярных болезней I69 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Смерть матери от последствий прямых акушерских причин O97 </a:t>
            </a:r>
          </a:p>
          <a:p>
            <a:pPr algn="just">
              <a:spcBef>
                <a:spcPct val="0"/>
              </a:spcBef>
            </a:pPr>
            <a:r>
              <a:rPr lang="ru-RU" altLang="ru-RU" sz="1600" b="1">
                <a:solidFill>
                  <a:srgbClr val="0C0472"/>
                </a:solidFill>
                <a:latin typeface="Arial" pitchFamily="34" charset="0"/>
              </a:rPr>
              <a:t>Последствия воздействия внешних причин заболеваемости и смертности Y85-Y89 </a:t>
            </a:r>
          </a:p>
        </p:txBody>
      </p:sp>
      <p:sp>
        <p:nvSpPr>
          <p:cNvPr id="48131" name="Прямоугольник 2"/>
          <p:cNvSpPr>
            <a:spLocks noChangeArrowheads="1"/>
          </p:cNvSpPr>
          <p:nvPr/>
        </p:nvSpPr>
        <p:spPr bwMode="auto">
          <a:xfrm>
            <a:off x="576263" y="346075"/>
            <a:ext cx="7991475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РУБРИКИ ПОСЛЕДСТВИЙ МКБ-10, ПРЕДНАЗНАЧЕННЫЕ ДЛЯ КОДИРОВАНИЯ ТОЛЬКО ПЕРВОНАЧАЛЬНОЙ ПРИЧИНЫ СМЕРТИ </a:t>
            </a:r>
          </a:p>
        </p:txBody>
      </p:sp>
      <p:sp>
        <p:nvSpPr>
          <p:cNvPr id="48132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91366D46-CEDF-495E-AB17-EDE068CA4982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50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37370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Прямоугольник 2"/>
          <p:cNvSpPr>
            <a:spLocks noChangeArrowheads="1"/>
          </p:cNvSpPr>
          <p:nvPr/>
        </p:nvSpPr>
        <p:spPr bwMode="auto">
          <a:xfrm>
            <a:off x="684213" y="404813"/>
            <a:ext cx="8027987" cy="2154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solidFill>
                  <a:srgbClr val="FF0000"/>
                </a:solidFill>
                <a:latin typeface="Arial" pitchFamily="34" charset="0"/>
              </a:rPr>
              <a:t>Кодирование цереброваскулярных болезней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6D2F39"/>
                </a:solidFill>
                <a:latin typeface="Arial" pitchFamily="34" charset="0"/>
              </a:rPr>
              <a:t>(Из Рекомендаций  по кодированию некоторых заболеваний из класса IX  «Болезни системы кровообращения» МКБ-10, утвержд. письмом МЗ РФ № 14-9/10/2-4150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6D2F39"/>
                </a:solidFill>
                <a:latin typeface="Arial" pitchFamily="34" charset="0"/>
              </a:rPr>
              <a:t>от 26 апреля 2011 г.) 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endParaRPr lang="ru-RU" altLang="ru-RU" sz="1800" b="1">
              <a:solidFill>
                <a:srgbClr val="6D2F39"/>
              </a:solidFill>
              <a:latin typeface="Arial" pitchFamily="34" charset="0"/>
            </a:endParaRPr>
          </a:p>
        </p:txBody>
      </p:sp>
      <p:sp>
        <p:nvSpPr>
          <p:cNvPr id="49155" name="Прямоугольник 4"/>
          <p:cNvSpPr>
            <a:spLocks noChangeArrowheads="1"/>
          </p:cNvSpPr>
          <p:nvPr/>
        </p:nvSpPr>
        <p:spPr bwMode="auto">
          <a:xfrm>
            <a:off x="1116013" y="1484313"/>
            <a:ext cx="7559675" cy="4664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 dirty="0">
                <a:latin typeface="Arial" pitchFamily="34" charset="0"/>
              </a:rPr>
              <a:t>Различают острые формы цереброваскулярных болезней продолжительностью до 30 дней (приказ  </a:t>
            </a:r>
            <a:r>
              <a:rPr lang="ru-RU" altLang="ru-RU" sz="1600" b="1" dirty="0" err="1">
                <a:latin typeface="Arial" pitchFamily="34" charset="0"/>
              </a:rPr>
              <a:t>Минздравсоцразвития</a:t>
            </a:r>
            <a:r>
              <a:rPr lang="ru-RU" altLang="ru-RU" sz="1600" b="1" dirty="0">
                <a:latin typeface="Arial" pitchFamily="34" charset="0"/>
              </a:rPr>
              <a:t> России от 01.08.2007 № 513) – рубрики I60-I66; хронические формы, классифицированы в рубрике I67. </a:t>
            </a:r>
          </a:p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 dirty="0">
                <a:latin typeface="Arial" pitchFamily="34" charset="0"/>
              </a:rPr>
              <a:t>Последствия цереброваскулярных болезней (рубрика I69) используются только для регистрации летальных исходов. </a:t>
            </a:r>
          </a:p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 dirty="0">
                <a:latin typeface="Arial" pitchFamily="34" charset="0"/>
              </a:rPr>
              <a:t>Последствия цереброваскулярных болезней существуют </a:t>
            </a:r>
            <a:r>
              <a:rPr lang="ru-RU" altLang="ru-RU" sz="1600" b="1" dirty="0">
                <a:solidFill>
                  <a:srgbClr val="FF0000"/>
                </a:solidFill>
                <a:latin typeface="Arial" pitchFamily="34" charset="0"/>
              </a:rPr>
              <a:t>в течение года и более с момента возникновения острой формы заболевания, </a:t>
            </a:r>
            <a:r>
              <a:rPr lang="ru-RU" altLang="ru-RU" sz="1600" b="1" dirty="0">
                <a:latin typeface="Arial" pitchFamily="34" charset="0"/>
              </a:rPr>
              <a:t>включают в себя различные состояния, классифицированные в других рубриках (МКБ-10, т. 1, ч. 1, стр. </a:t>
            </a:r>
            <a:r>
              <a:rPr lang="ru-RU" altLang="ru-RU" sz="1600" b="1">
                <a:latin typeface="Arial" pitchFamily="34" charset="0"/>
              </a:rPr>
              <a:t>512). </a:t>
            </a:r>
          </a:p>
          <a:p>
            <a:pPr>
              <a:spcBef>
                <a:spcPct val="0"/>
              </a:spcBef>
              <a:spcAft>
                <a:spcPts val="600"/>
              </a:spcAft>
              <a:buFont typeface="Wingdings" pitchFamily="2" charset="2"/>
              <a:buChar char="§"/>
            </a:pPr>
            <a:r>
              <a:rPr lang="ru-RU" altLang="ru-RU" sz="1600" b="1" dirty="0">
                <a:latin typeface="Arial" pitchFamily="34" charset="0"/>
              </a:rPr>
              <a:t>В статистике заболеваемости не следует использовать рубрику последствий (I69), а необходимо указывать конкретные состояния, которые явились следствием острых форм цереброваскулярных болезней, например, энцефалопатия, паралич и т.д. (МКБ-10, т. 2, стр.115-116). При этом минимальный промежуток времени не установлен. </a:t>
            </a:r>
          </a:p>
          <a:p>
            <a:pPr>
              <a:spcBef>
                <a:spcPct val="0"/>
              </a:spcBef>
              <a:buFontTx/>
              <a:buNone/>
            </a:pPr>
            <a:endParaRPr lang="ru-RU" altLang="ru-RU" sz="1600" dirty="0">
              <a:latin typeface="Arial" pitchFamily="34" charset="0"/>
            </a:endParaRPr>
          </a:p>
        </p:txBody>
      </p:sp>
      <p:sp>
        <p:nvSpPr>
          <p:cNvPr id="49156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7B047AA2-CCDB-4D75-AAD8-6A05F586BB68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51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48604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Прямоугольник 2"/>
          <p:cNvSpPr>
            <a:spLocks noChangeArrowheads="1"/>
          </p:cNvSpPr>
          <p:nvPr/>
        </p:nvSpPr>
        <p:spPr bwMode="auto">
          <a:xfrm>
            <a:off x="684213" y="404813"/>
            <a:ext cx="8027987" cy="2154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solidFill>
                  <a:srgbClr val="FF0000"/>
                </a:solidFill>
                <a:latin typeface="Arial" pitchFamily="34" charset="0"/>
              </a:rPr>
              <a:t>Кодирование цереброваскулярных болезней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6D2F39"/>
                </a:solidFill>
                <a:latin typeface="Arial" pitchFamily="34" charset="0"/>
              </a:rPr>
              <a:t>(Из Рекомендаций  по кодированию некоторых заболеваний из класса IX  «Болезни системы кровообращения» МКБ-10, утвержд. письмом МЗ РФ № 14-9/10/2-4150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400" b="1">
                <a:solidFill>
                  <a:srgbClr val="6D2F39"/>
                </a:solidFill>
                <a:latin typeface="Arial" pitchFamily="34" charset="0"/>
              </a:rPr>
              <a:t>от 26 апреля 2011 г.) 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endParaRPr lang="ru-RU" altLang="ru-RU" sz="1800" b="1">
              <a:solidFill>
                <a:srgbClr val="6D2F39"/>
              </a:solidFill>
              <a:latin typeface="Arial" pitchFamily="34" charset="0"/>
            </a:endParaRPr>
          </a:p>
        </p:txBody>
      </p:sp>
      <p:sp>
        <p:nvSpPr>
          <p:cNvPr id="50179" name="Прямоугольник 4"/>
          <p:cNvSpPr>
            <a:spLocks noChangeArrowheads="1"/>
          </p:cNvSpPr>
          <p:nvPr/>
        </p:nvSpPr>
        <p:spPr bwMode="auto">
          <a:xfrm>
            <a:off x="1116013" y="1484313"/>
            <a:ext cx="7559675" cy="3786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buFont typeface="Wingdings" pitchFamily="2" charset="2"/>
              <a:buChar char="§"/>
            </a:pPr>
            <a:endParaRPr lang="ru-RU" altLang="ru-RU" sz="1600" b="1">
              <a:latin typeface="Arial" pitchFamily="34" charset="0"/>
            </a:endParaRPr>
          </a:p>
          <a:p>
            <a:pPr>
              <a:spcBef>
                <a:spcPct val="0"/>
              </a:spcBef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 В пределах эпизода оказания медицинской помощи, если диагноз эпизода или госпитализации; установлен до 30 дней от начала заболевания, то  регистрируют острые формы цереброваскулярных болезней, независимо от продолжительности эпизода или госпитализации;</a:t>
            </a:r>
          </a:p>
          <a:p>
            <a:pPr>
              <a:spcBef>
                <a:spcPct val="0"/>
              </a:spcBef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Если, в пределах 30 дней закончилась первая госпитализация и началась вторая, то при второй госпитализации регистрируют  хроническую форму, классифицированную в рубрике </a:t>
            </a:r>
            <a:r>
              <a:rPr lang="ru-RU" altLang="ru-RU" sz="1600" b="1">
                <a:solidFill>
                  <a:srgbClr val="FF0000"/>
                </a:solidFill>
                <a:latin typeface="Arial" pitchFamily="34" charset="0"/>
              </a:rPr>
              <a:t>I67</a:t>
            </a:r>
            <a:r>
              <a:rPr lang="ru-RU" altLang="ru-RU" sz="1600" b="1">
                <a:latin typeface="Arial" pitchFamily="34" charset="0"/>
              </a:rPr>
              <a:t> или одно из состояний в </a:t>
            </a:r>
            <a:r>
              <a:rPr lang="ru-RU" altLang="ru-RU" sz="1600" b="1">
                <a:solidFill>
                  <a:srgbClr val="FF0000"/>
                </a:solidFill>
                <a:latin typeface="Arial" pitchFamily="34" charset="0"/>
              </a:rPr>
              <a:t>рубриках конкретных неврологических расстройств</a:t>
            </a:r>
            <a:r>
              <a:rPr lang="ru-RU" altLang="ru-RU" sz="1600" b="1">
                <a:latin typeface="Arial" pitchFamily="34" charset="0"/>
              </a:rPr>
              <a:t>; </a:t>
            </a:r>
          </a:p>
          <a:p>
            <a:pPr>
              <a:spcBef>
                <a:spcPct val="0"/>
              </a:spcBef>
              <a:buFont typeface="Wingdings" pitchFamily="2" charset="2"/>
              <a:buChar char="§"/>
            </a:pPr>
            <a:r>
              <a:rPr lang="ru-RU" altLang="ru-RU" sz="1600" b="1">
                <a:latin typeface="Arial" pitchFamily="34" charset="0"/>
              </a:rPr>
              <a:t> Если эпизод начался позже 30 дней, то регистрируют  хронические формы, классифицированные в рубрике </a:t>
            </a:r>
            <a:r>
              <a:rPr lang="ru-RU" altLang="ru-RU" sz="1600" b="1">
                <a:solidFill>
                  <a:srgbClr val="FF0000"/>
                </a:solidFill>
                <a:latin typeface="Arial" pitchFamily="34" charset="0"/>
              </a:rPr>
              <a:t>I67</a:t>
            </a:r>
            <a:r>
              <a:rPr lang="ru-RU" altLang="ru-RU" sz="1600" b="1">
                <a:latin typeface="Arial" pitchFamily="34" charset="0"/>
              </a:rPr>
              <a:t> или состояния </a:t>
            </a:r>
            <a:r>
              <a:rPr lang="ru-RU" altLang="ru-RU" sz="1600" b="1">
                <a:solidFill>
                  <a:srgbClr val="FF0000"/>
                </a:solidFill>
                <a:latin typeface="Arial" pitchFamily="34" charset="0"/>
              </a:rPr>
              <a:t>в рубриках конкретных неврологических расстройств</a:t>
            </a:r>
            <a:r>
              <a:rPr lang="ru-RU" altLang="ru-RU" sz="1600" b="1">
                <a:latin typeface="Arial" pitchFamily="34" charset="0"/>
              </a:rPr>
              <a:t>, но </a:t>
            </a:r>
            <a:r>
              <a:rPr lang="ru-RU" altLang="ru-RU" sz="1600" b="1">
                <a:solidFill>
                  <a:srgbClr val="FF0000"/>
                </a:solidFill>
                <a:latin typeface="Arial" pitchFamily="34" charset="0"/>
              </a:rPr>
              <a:t>не последствия </a:t>
            </a:r>
            <a:r>
              <a:rPr lang="ru-RU" altLang="ru-RU" sz="1600" b="1">
                <a:latin typeface="Arial" pitchFamily="34" charset="0"/>
              </a:rPr>
              <a:t>цереброваскулярных болезней (рубрика </a:t>
            </a:r>
            <a:r>
              <a:rPr lang="ru-RU" altLang="ru-RU" sz="1600" b="1">
                <a:solidFill>
                  <a:srgbClr val="FF0000"/>
                </a:solidFill>
                <a:latin typeface="Arial" pitchFamily="34" charset="0"/>
              </a:rPr>
              <a:t>I69</a:t>
            </a:r>
            <a:r>
              <a:rPr lang="ru-RU" altLang="ru-RU" sz="1600" b="1">
                <a:latin typeface="Arial" pitchFamily="34" charset="0"/>
              </a:rPr>
              <a:t>).</a:t>
            </a:r>
          </a:p>
          <a:p>
            <a:pPr>
              <a:spcBef>
                <a:spcPct val="0"/>
              </a:spcBef>
              <a:buFont typeface="Wingdings" pitchFamily="2" charset="2"/>
              <a:buChar char="§"/>
            </a:pPr>
            <a:endParaRPr lang="ru-RU" altLang="ru-RU" sz="1600">
              <a:latin typeface="Arial" pitchFamily="34" charset="0"/>
            </a:endParaRPr>
          </a:p>
        </p:txBody>
      </p:sp>
      <p:sp>
        <p:nvSpPr>
          <p:cNvPr id="50180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636E9340-E2CE-48FE-B239-DDBB0C60A405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52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57669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Прямоугольник 2"/>
          <p:cNvSpPr>
            <a:spLocks noChangeArrowheads="1"/>
          </p:cNvSpPr>
          <p:nvPr/>
        </p:nvSpPr>
        <p:spPr bwMode="auto">
          <a:xfrm>
            <a:off x="1187450" y="346075"/>
            <a:ext cx="7380288" cy="1508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000" b="1">
                <a:solidFill>
                  <a:srgbClr val="FF0000"/>
                </a:solidFill>
                <a:latin typeface="Arial" pitchFamily="34" charset="0"/>
              </a:rPr>
              <a:t>Кодирование цереброваскулярных болезней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(Продолжение)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6D2F39"/>
                </a:solidFill>
                <a:latin typeface="Arial" pitchFamily="34" charset="0"/>
              </a:rPr>
              <a:t> </a:t>
            </a:r>
          </a:p>
          <a:p>
            <a:pPr algn="ctr">
              <a:spcBef>
                <a:spcPct val="0"/>
              </a:spcBef>
              <a:buFontTx/>
              <a:buNone/>
            </a:pPr>
            <a:endParaRPr lang="ru-RU" altLang="ru-RU" sz="1800" b="1">
              <a:solidFill>
                <a:srgbClr val="6D2F39"/>
              </a:solidFill>
              <a:latin typeface="Arial" pitchFamily="34" charset="0"/>
            </a:endParaRPr>
          </a:p>
        </p:txBody>
      </p:sp>
      <p:sp>
        <p:nvSpPr>
          <p:cNvPr id="51203" name="Прямоугольник 4"/>
          <p:cNvSpPr>
            <a:spLocks noChangeArrowheads="1"/>
          </p:cNvSpPr>
          <p:nvPr/>
        </p:nvSpPr>
        <p:spPr bwMode="auto">
          <a:xfrm>
            <a:off x="1116013" y="1484313"/>
            <a:ext cx="7559675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600">
                <a:latin typeface="Arial" pitchFamily="34" charset="0"/>
              </a:rPr>
              <a:t> </a:t>
            </a:r>
          </a:p>
        </p:txBody>
      </p:sp>
      <p:sp>
        <p:nvSpPr>
          <p:cNvPr id="51204" name="Прямоугольник 5"/>
          <p:cNvSpPr>
            <a:spLocks noChangeArrowheads="1"/>
          </p:cNvSpPr>
          <p:nvPr/>
        </p:nvSpPr>
        <p:spPr bwMode="auto">
          <a:xfrm>
            <a:off x="684213" y="1125538"/>
            <a:ext cx="8135937" cy="5016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just">
              <a:spcBef>
                <a:spcPct val="0"/>
              </a:spcBef>
              <a:buFontTx/>
              <a:buNone/>
            </a:pPr>
            <a:r>
              <a:rPr lang="ru-RU" altLang="ru-RU" sz="1600" b="1">
                <a:latin typeface="Arial" pitchFamily="34" charset="0"/>
              </a:rPr>
              <a:t> В случае смерти от острых форм цереброваскулярных болезней следует помнить, что не все эти случаи кодируются  I60-I64: </a:t>
            </a:r>
          </a:p>
          <a:p>
            <a:pPr algn="just">
              <a:spcBef>
                <a:spcPct val="0"/>
              </a:spcBef>
              <a:buFontTx/>
              <a:buNone/>
            </a:pPr>
            <a:r>
              <a:rPr lang="ru-RU" altLang="ru-RU" sz="1600" b="1">
                <a:latin typeface="Arial" pitchFamily="34" charset="0"/>
              </a:rPr>
              <a:t>	- при сочетании острых форм цереброваскулярных болезней со злокачественным новообразованием, сахарным диабетом или бронхиальной астмой первоначальной причиной смерти считают эти заболевания, а острые формы цереброваскулярных болезней – их осложнениями (МКБ-10, т. 2, стр. 75), данные сочетания должны быть правильно отражены в заключительном посмертном диагнозе, промежуток времени сохраняется – не позднее 30 дней от начала возникновения заболевания или в пределах эпизода оказания медицинской помощи; </a:t>
            </a:r>
          </a:p>
          <a:p>
            <a:pPr algn="just">
              <a:spcBef>
                <a:spcPct val="0"/>
              </a:spcBef>
              <a:buFontTx/>
              <a:buNone/>
            </a:pPr>
            <a:r>
              <a:rPr lang="ru-RU" altLang="ru-RU" sz="1600" b="1">
                <a:latin typeface="Arial" pitchFamily="34" charset="0"/>
              </a:rPr>
              <a:t>	- в остальных случаях первоначальной причиной смерти следует считать острые формы цереброваскулярных болезней (коды </a:t>
            </a:r>
            <a:r>
              <a:rPr lang="ru-RU" altLang="ru-RU" sz="1600" b="1">
                <a:solidFill>
                  <a:srgbClr val="FF0000"/>
                </a:solidFill>
                <a:latin typeface="Arial" pitchFamily="34" charset="0"/>
              </a:rPr>
              <a:t>I60-I64</a:t>
            </a:r>
            <a:r>
              <a:rPr lang="ru-RU" altLang="ru-RU" sz="1600" b="1">
                <a:latin typeface="Arial" pitchFamily="34" charset="0"/>
              </a:rPr>
              <a:t>) в промежуток времени до 30 дней или в пределах эпизода оказания медицинской помощи (даже, если он закончился позже);  </a:t>
            </a:r>
          </a:p>
          <a:p>
            <a:pPr algn="just">
              <a:spcBef>
                <a:spcPct val="0"/>
              </a:spcBef>
              <a:buFontTx/>
              <a:buNone/>
            </a:pPr>
            <a:r>
              <a:rPr lang="ru-RU" altLang="ru-RU" sz="1600" b="1">
                <a:latin typeface="Arial" pitchFamily="34" charset="0"/>
              </a:rPr>
              <a:t>	 - если диагноз установлен после 30 дней от возникновения заболевания, первоначальной причиной смерти следует считать хронические формы, классифицированные в рубрике </a:t>
            </a:r>
            <a:r>
              <a:rPr lang="ru-RU" altLang="ru-RU" sz="1600" b="1">
                <a:solidFill>
                  <a:srgbClr val="FF0000"/>
                </a:solidFill>
                <a:latin typeface="Arial" pitchFamily="34" charset="0"/>
              </a:rPr>
              <a:t>I67 </a:t>
            </a:r>
            <a:r>
              <a:rPr lang="ru-RU" altLang="ru-RU" sz="1600" b="1">
                <a:latin typeface="Arial" pitchFamily="34" charset="0"/>
              </a:rPr>
              <a:t>или последствия цереброваскулярных болезней (рубрика </a:t>
            </a:r>
            <a:r>
              <a:rPr lang="ru-RU" altLang="ru-RU" sz="1600" b="1">
                <a:solidFill>
                  <a:srgbClr val="FF0000"/>
                </a:solidFill>
                <a:latin typeface="Arial" pitchFamily="34" charset="0"/>
              </a:rPr>
              <a:t>I69</a:t>
            </a:r>
            <a:r>
              <a:rPr lang="ru-RU" altLang="ru-RU" sz="1600" b="1">
                <a:latin typeface="Arial" pitchFamily="34" charset="0"/>
              </a:rPr>
              <a:t>); </a:t>
            </a:r>
          </a:p>
          <a:p>
            <a:pPr algn="just">
              <a:spcBef>
                <a:spcPct val="0"/>
              </a:spcBef>
              <a:buFontTx/>
              <a:buNone/>
            </a:pPr>
            <a:r>
              <a:rPr lang="ru-RU" altLang="ru-RU" sz="1600" b="1">
                <a:latin typeface="Arial" pitchFamily="34" charset="0"/>
              </a:rPr>
              <a:t>	 - коды I65 и I66 в качестве первоначальной причины смерти не применяются, необходимо использовать коды I63 (МКБ-10, т. 2, стр. 62).</a:t>
            </a:r>
          </a:p>
        </p:txBody>
      </p:sp>
      <p:sp>
        <p:nvSpPr>
          <p:cNvPr id="51205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4858FDF0-DD27-4648-B708-96F8D0AF4ADB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53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88780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Схема 1"/>
          <p:cNvGraphicFramePr/>
          <p:nvPr/>
        </p:nvGraphicFramePr>
        <p:xfrm>
          <a:off x="971600" y="188640"/>
          <a:ext cx="7560840" cy="56166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2227" name="Номер слайда 2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1FE5BF0D-2E55-40A4-B467-8B2011E664D7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54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0368653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Содержимое 2">
            <a:extLst>
              <a:ext uri="{FF2B5EF4-FFF2-40B4-BE49-F238E27FC236}"/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827088" y="836613"/>
            <a:ext cx="7907337" cy="4824412"/>
          </a:xfrm>
        </p:spPr>
        <p:txBody>
          <a:bodyPr rtlCol="0">
            <a:normAutofit lnSpcReduction="10000"/>
          </a:bodyPr>
          <a:lstStyle/>
          <a:p>
            <a:pPr marL="514350" indent="-514350" algn="ctr" eaLnBrk="1" fontAlgn="auto" hangingPunct="1">
              <a:buFont typeface="Wingdings" panose="05000000000000000000" pitchFamily="2" charset="2"/>
              <a:buNone/>
              <a:defRPr/>
            </a:pPr>
            <a:endParaRPr lang="ru-RU" altLang="ru-RU" sz="17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14350" indent="-514350" eaLnBrk="1" fontAlgn="auto" hangingPunct="1">
              <a:buFont typeface="Arial" charset="0"/>
              <a:buNone/>
              <a:defRPr/>
            </a:pPr>
            <a:r>
              <a:rPr lang="ru-RU" alt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</a:t>
            </a:r>
            <a:r>
              <a:rPr lang="ru-RU" altLang="ru-RU" sz="20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Должен проводиться:</a:t>
            </a:r>
          </a:p>
          <a:p>
            <a:pPr marL="514350" indent="-514350" eaLnBrk="1" fontAlgn="auto" hangingPunct="1">
              <a:buFont typeface="Arial" charset="0"/>
              <a:buNone/>
              <a:defRPr/>
            </a:pPr>
            <a:endParaRPr lang="ru-RU" altLang="ru-RU" sz="2000" b="1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r>
              <a:rPr lang="ru-RU" altLang="ru-RU" sz="20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С формой 12 «Сведения о числе заболеваний, зарегистрированных у пациентов, проживающих в районе обслуживания медицинской организации»</a:t>
            </a: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2000" b="1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r>
              <a:rPr lang="ru-RU" altLang="ru-RU" sz="20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С формой 13 «Сведения о беременности с абортивным исходом» </a:t>
            </a: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2000" b="1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r>
              <a:rPr lang="ru-RU" altLang="ru-RU" sz="20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С формой 30 «Сведения о медицинской организации»:</a:t>
            </a: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2000" b="1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r>
              <a:rPr lang="ru-RU" altLang="ru-RU" sz="20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С формой 32 «Сведения о медицинской помощи беременным, роженицам и родильницам» </a:t>
            </a:r>
          </a:p>
          <a:p>
            <a:pPr marL="514350" indent="-514350" algn="ctr" eaLnBrk="1" fontAlgn="auto" hangingPunct="1">
              <a:buFontTx/>
              <a:buAutoNum type="arabicPeriod"/>
              <a:defRPr/>
            </a:pPr>
            <a:endParaRPr lang="ru-RU" altLang="ru-RU" sz="17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14350" indent="-514350" algn="ctr" eaLnBrk="1" fontAlgn="auto" hangingPunct="1">
              <a:buFont typeface="Arial" charset="0"/>
              <a:buChar char="•"/>
              <a:defRPr/>
            </a:pPr>
            <a:endParaRPr lang="ru-RU" altLang="ru-RU" sz="17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2467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539750" y="476250"/>
            <a:ext cx="8229600" cy="72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ru-RU" altLang="ru-RU" sz="3200" b="1" dirty="0">
                <a:solidFill>
                  <a:schemeClr val="accent2">
                    <a:lumMod val="50000"/>
                  </a:schemeClr>
                </a:solidFill>
              </a:rPr>
              <a:t>14 форма  </a:t>
            </a:r>
            <a:r>
              <a:rPr lang="ru-RU" altLang="ru-RU" sz="3200" b="1" dirty="0" err="1">
                <a:solidFill>
                  <a:schemeClr val="accent2">
                    <a:lumMod val="50000"/>
                  </a:schemeClr>
                </a:solidFill>
              </a:rPr>
              <a:t>Межформенный</a:t>
            </a:r>
            <a:r>
              <a:rPr lang="ru-RU" altLang="ru-RU" sz="3200" b="1" dirty="0">
                <a:solidFill>
                  <a:schemeClr val="accent2">
                    <a:lumMod val="50000"/>
                  </a:schemeClr>
                </a:solidFill>
              </a:rPr>
              <a:t> контроль </a:t>
            </a:r>
            <a:r>
              <a:rPr lang="ru-RU" altLang="ru-RU" sz="25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6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sp>
        <p:nvSpPr>
          <p:cNvPr id="53252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99E1243C-C41B-46A8-B572-696B898F0E60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55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62945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Содержимое 2"/>
          <p:cNvSpPr>
            <a:spLocks noGrp="1"/>
          </p:cNvSpPr>
          <p:nvPr>
            <p:ph idx="4294967295"/>
          </p:nvPr>
        </p:nvSpPr>
        <p:spPr>
          <a:xfrm>
            <a:off x="827088" y="1700213"/>
            <a:ext cx="7907337" cy="3960812"/>
          </a:xfrm>
        </p:spPr>
        <p:txBody>
          <a:bodyPr>
            <a:normAutofit lnSpcReduction="10000"/>
          </a:bodyPr>
          <a:lstStyle/>
          <a:p>
            <a:pPr marL="514350" indent="-514350" eaLnBrk="1" hangingPunct="1">
              <a:buFont typeface="Arial" pitchFamily="34" charset="0"/>
              <a:buNone/>
            </a:pPr>
            <a:endParaRPr lang="ru-RU" altLang="ru-RU" sz="2000" smtClean="0">
              <a:latin typeface="Arial" pitchFamily="34" charset="0"/>
              <a:cs typeface="Arial" pitchFamily="34" charset="0"/>
            </a:endParaRPr>
          </a:p>
          <a:p>
            <a:pPr marL="514350" indent="-514350" eaLnBrk="1" hangingPunct="1"/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 (ФОРМА), 2000 (ТАБЛИЦА), 10.4.2+10.4.3 (СТРОКА), 04 (ГРАФА) + 14, 2000, 10.4.2+10.4.3,08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=12, 3000, 10.4.2+10.4.3,04</a:t>
            </a: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 (острый и повторный инфаркт миокарда)</a:t>
            </a:r>
          </a:p>
          <a:p>
            <a:pPr marL="514350" indent="-514350" eaLnBrk="1" hangingPunct="1"/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 2000, 10.4.1,04 + 14, 2000, 10.4.1,08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 12,3000, 10.4.1,04</a:t>
            </a: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 (стенокардия)</a:t>
            </a:r>
          </a:p>
          <a:p>
            <a:pPr marL="514350" indent="-514350" eaLnBrk="1" hangingPunct="1"/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 2000, 10.4.1.1,04 + 2000, 10.4.1.1,08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12, 3000, 10.4.1.1,04 </a:t>
            </a: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 (нестабильная стенокардия)</a:t>
            </a:r>
          </a:p>
          <a:p>
            <a:pPr marL="514350" indent="-514350" eaLnBrk="1" hangingPunct="1"/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 2000, 10.7.1,04 + 14, 2000, 10.7.1,08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12, 3000, 10.6.1,04</a:t>
            </a: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(субарахноидальное кровоизлияние)</a:t>
            </a:r>
          </a:p>
          <a:p>
            <a:pPr marL="514350" indent="-514350" eaLnBrk="1" hangingPunct="1"/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 2000, 10.7.2,04+14, 2000, 10.7.2, 08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12, 3000, 10.6.2, 04</a:t>
            </a: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(внутримозговое и другое внутричерепное кровоизлияние)</a:t>
            </a:r>
          </a:p>
          <a:p>
            <a:pPr marL="514350" indent="-514350" eaLnBrk="1" hangingPunct="1"/>
            <a:endParaRPr lang="ru-RU" altLang="ru-RU" sz="1800" b="1" smtClean="0">
              <a:latin typeface="Arial" pitchFamily="34" charset="0"/>
              <a:cs typeface="Arial" pitchFamily="34" charset="0"/>
            </a:endParaRPr>
          </a:p>
          <a:p>
            <a:pPr marL="514350" indent="-514350" algn="ctr" eaLnBrk="1" hangingPunct="1">
              <a:buFontTx/>
              <a:buAutoNum type="arabicPeriod"/>
            </a:pPr>
            <a:endParaRPr lang="ru-RU" altLang="ru-RU" sz="170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ctr" eaLnBrk="1" hangingPunct="1"/>
            <a:endParaRPr lang="ru-RU" altLang="ru-RU" sz="17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2467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539750" y="188913"/>
            <a:ext cx="8229600" cy="1511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14 форма  </a:t>
            </a:r>
            <a:r>
              <a:rPr lang="ru-RU" altLang="ru-RU" sz="2800" b="1" dirty="0" err="1">
                <a:solidFill>
                  <a:schemeClr val="accent2">
                    <a:lumMod val="50000"/>
                  </a:schemeClr>
                </a:solidFill>
              </a:rPr>
              <a:t>Межформенный</a:t>
            </a: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 контроль </a:t>
            </a:r>
          </a:p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с 12 формой </a:t>
            </a:r>
            <a:r>
              <a:rPr lang="ru-RU" altLang="ru-RU" sz="25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400" dirty="0">
                <a:solidFill>
                  <a:srgbClr val="0C0472"/>
                </a:solidFill>
              </a:rPr>
              <a:t>«Сведения о числе заболеваний, зарегистрированных у пациентов, проживающих в районе обслуживания</a:t>
            </a:r>
            <a:endParaRPr lang="ru-RU" altLang="ru-RU" sz="2400" b="1" dirty="0">
              <a:solidFill>
                <a:srgbClr val="0C047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4276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03F8664A-6C41-41A1-8FF8-ADE244DD730D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56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509781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Содержимое 2"/>
          <p:cNvSpPr>
            <a:spLocks noGrp="1"/>
          </p:cNvSpPr>
          <p:nvPr>
            <p:ph idx="4294967295"/>
          </p:nvPr>
        </p:nvSpPr>
        <p:spPr>
          <a:xfrm>
            <a:off x="827088" y="1700213"/>
            <a:ext cx="7907337" cy="3960812"/>
          </a:xfrm>
        </p:spPr>
        <p:txBody>
          <a:bodyPr/>
          <a:lstStyle/>
          <a:p>
            <a:pPr marL="514350" indent="-514350" eaLnBrk="1" hangingPunct="1">
              <a:buFont typeface="Arial" pitchFamily="34" charset="0"/>
              <a:buNone/>
            </a:pPr>
            <a:endParaRPr lang="ru-RU" altLang="ru-RU" sz="2000" smtClean="0">
              <a:latin typeface="Arial" pitchFamily="34" charset="0"/>
              <a:cs typeface="Arial" pitchFamily="34" charset="0"/>
            </a:endParaRPr>
          </a:p>
          <a:p>
            <a:pPr marL="514350" indent="-514350" eaLnBrk="1" hangingPunct="1"/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 2000, 10.7.3, 04 + 14, 2000, 10.7.3,08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=12, 3000, 10.6.3,04 (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i63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)</a:t>
            </a: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 (инфаркт мозга)</a:t>
            </a:r>
          </a:p>
          <a:p>
            <a:pPr marL="514350" indent="-514350" eaLnBrk="1" hangingPunct="1"/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14, 2000,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10.7.4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,04 + 14, 2000,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10.7.4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,08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=12,3000,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10.6.4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,04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(i64)</a:t>
            </a:r>
            <a:endParaRPr lang="ru-RU" altLang="ru-RU" sz="1800" b="1" smtClean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 (инсульт не уточненный, как кровоизлияние или инфаркт)</a:t>
            </a:r>
          </a:p>
          <a:p>
            <a:pPr marL="514350" indent="-514350" eaLnBrk="1" hangingPunct="1"/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14, 2000, 11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.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3, 22 + 14, 2000, 11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.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3,28 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 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=12, 1000, 11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.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3,04+ 12, 2000, 11</a:t>
            </a:r>
            <a:r>
              <a:rPr lang="en-US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.</a:t>
            </a: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3,04 (пневмонии у детей)</a:t>
            </a:r>
          </a:p>
          <a:p>
            <a:pPr marL="514350" indent="-514350" eaLnBrk="1" hangingPunct="1"/>
            <a:endParaRPr lang="ru-RU" altLang="ru-RU" sz="1800" b="1" smtClean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algn="ctr" eaLnBrk="1" hangingPunct="1">
              <a:buFontTx/>
              <a:buAutoNum type="arabicPeriod"/>
            </a:pPr>
            <a:endParaRPr lang="ru-RU" altLang="ru-RU" sz="170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ctr" eaLnBrk="1" hangingPunct="1"/>
            <a:endParaRPr lang="ru-RU" altLang="ru-RU" sz="17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2467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539750" y="188913"/>
            <a:ext cx="8229600" cy="1511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14 форма  </a:t>
            </a:r>
            <a:r>
              <a:rPr lang="ru-RU" altLang="ru-RU" sz="2800" b="1" dirty="0" err="1">
                <a:solidFill>
                  <a:schemeClr val="accent2">
                    <a:lumMod val="50000"/>
                  </a:schemeClr>
                </a:solidFill>
              </a:rPr>
              <a:t>Межформенный</a:t>
            </a: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 контроль </a:t>
            </a:r>
          </a:p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с 12 формой </a:t>
            </a:r>
            <a:r>
              <a:rPr lang="ru-RU" altLang="ru-RU" sz="25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400" dirty="0">
                <a:solidFill>
                  <a:srgbClr val="0C0472"/>
                </a:solidFill>
              </a:rPr>
              <a:t>«Сведения о числе заболеваний, зарегистрированных у пациентов, проживающих в районе обслуживания (продолжение)</a:t>
            </a:r>
            <a:endParaRPr lang="ru-RU" altLang="ru-RU" sz="2400" b="1" dirty="0">
              <a:solidFill>
                <a:srgbClr val="0C047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5300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053F0F76-92F8-4E5A-826B-CEA90AE692E4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57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29226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Содержимое 2">
            <a:extLst>
              <a:ext uri="{FF2B5EF4-FFF2-40B4-BE49-F238E27FC236}"/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827088" y="1916113"/>
            <a:ext cx="7762875" cy="3671887"/>
          </a:xfrm>
        </p:spPr>
        <p:txBody>
          <a:bodyPr>
            <a:normAutofit fontScale="92500"/>
          </a:bodyPr>
          <a:lstStyle/>
          <a:p>
            <a:pPr marL="180000" indent="0" algn="just" eaLnBrk="1" hangingPunct="1">
              <a:spcBef>
                <a:spcPts val="600"/>
              </a:spcBef>
              <a:buFont typeface="Arial" charset="0"/>
              <a:buChar char="•"/>
              <a:defRPr/>
            </a:pP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Число заболеваний (острые и повторные инфаркты миокарда и острые формы цереброваскулярных болезней, пневмонии и другие заболевания, требующие лечения в стационарных условиях, в форме №12 должно быть больше или равно числу лиц, показанных в форме №14. </a:t>
            </a:r>
          </a:p>
          <a:p>
            <a:pPr marL="180000" indent="0" algn="just" eaLnBrk="1" hangingPunct="1">
              <a:spcBef>
                <a:spcPts val="600"/>
              </a:spcBef>
              <a:buFont typeface="Arial" charset="0"/>
              <a:buChar char="•"/>
              <a:defRPr/>
            </a:pP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Превышение количества заболеваний в форме №14 над заболеваниями, показанными в форме №12, указывает на отсутствие преемственности между поликлиникой и стационаром</a:t>
            </a:r>
          </a:p>
          <a:p>
            <a:pPr marL="180000" indent="0" algn="just" eaLnBrk="1" hangingPunct="1">
              <a:spcBef>
                <a:spcPts val="600"/>
              </a:spcBef>
              <a:buFont typeface="Arial" charset="0"/>
              <a:buChar char="•"/>
              <a:defRPr/>
            </a:pP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Исключение: число заболеваний в форме №14 может быть больше, чем в форме №12, только в случае госпитализации лиц с вышеуказанными нозологическими единицами, не проживающими на территории обслуживания учреждения здравоохранения</a:t>
            </a:r>
            <a:r>
              <a:rPr lang="ru-RU" altLang="ru-RU" sz="20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.</a:t>
            </a:r>
            <a:r>
              <a:rPr lang="ru-RU" altLang="ru-RU" sz="2000" b="1" dirty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altLang="ru-RU" sz="2000" b="1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algn="ctr" eaLnBrk="1" hangingPunct="1">
              <a:buFontTx/>
              <a:buAutoNum type="arabicPeriod"/>
              <a:defRPr/>
            </a:pPr>
            <a:endParaRPr lang="ru-RU" altLang="ru-RU" sz="2000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algn="ctr" eaLnBrk="1" hangingPunct="1">
              <a:buFont typeface="Arial" charset="0"/>
              <a:buChar char="•"/>
              <a:defRPr/>
            </a:pPr>
            <a:endParaRPr lang="ru-RU" altLang="ru-RU" sz="2400" dirty="0">
              <a:solidFill>
                <a:srgbClr val="0C047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1443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539750" y="836613"/>
            <a:ext cx="8229600" cy="503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ru-RU" altLang="ru-RU" sz="2400" b="1" dirty="0">
                <a:solidFill>
                  <a:schemeClr val="accent2">
                    <a:lumMod val="50000"/>
                  </a:schemeClr>
                </a:solidFill>
              </a:rPr>
              <a:t>14 форма  </a:t>
            </a:r>
            <a:r>
              <a:rPr lang="ru-RU" altLang="ru-RU" sz="2400" b="1" dirty="0" err="1">
                <a:solidFill>
                  <a:schemeClr val="accent2">
                    <a:lumMod val="50000"/>
                  </a:schemeClr>
                </a:solidFill>
              </a:rPr>
              <a:t>Межформенный</a:t>
            </a:r>
            <a:r>
              <a:rPr lang="ru-RU" altLang="ru-RU" sz="2400" b="1" dirty="0">
                <a:solidFill>
                  <a:schemeClr val="accent2">
                    <a:lumMod val="50000"/>
                  </a:schemeClr>
                </a:solidFill>
              </a:rPr>
              <a:t> контроль </a:t>
            </a:r>
          </a:p>
          <a:p>
            <a:pPr algn="ctr" eaLnBrk="0" hangingPunct="0">
              <a:defRPr/>
            </a:pPr>
            <a:r>
              <a:rPr lang="ru-RU" altLang="ru-RU" sz="2400" b="1" dirty="0">
                <a:solidFill>
                  <a:schemeClr val="accent2">
                    <a:lumMod val="50000"/>
                  </a:schemeClr>
                </a:solidFill>
              </a:rPr>
              <a:t>с 12 формой </a:t>
            </a:r>
            <a:r>
              <a:rPr lang="ru-RU" altLang="ru-RU" sz="2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400" dirty="0">
                <a:solidFill>
                  <a:srgbClr val="0C0472"/>
                </a:solidFill>
              </a:rPr>
              <a:t>«Сведения о числе заболеваний, зарегистрированных у пациентов, проживающих в районе обслуживания</a:t>
            </a:r>
            <a:endParaRPr lang="ru-RU" altLang="ru-RU" sz="2400" b="1" dirty="0">
              <a:solidFill>
                <a:srgbClr val="0C047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6324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23240B64-BA04-4EF1-B14A-4DC5F758845C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58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285837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Содержимое 2"/>
          <p:cNvSpPr>
            <a:spLocks noGrp="1"/>
          </p:cNvSpPr>
          <p:nvPr>
            <p:ph idx="4294967295"/>
          </p:nvPr>
        </p:nvSpPr>
        <p:spPr>
          <a:xfrm>
            <a:off x="827088" y="1700213"/>
            <a:ext cx="7907337" cy="3960812"/>
          </a:xfrm>
        </p:spPr>
        <p:txBody>
          <a:bodyPr/>
          <a:lstStyle/>
          <a:p>
            <a:pPr marL="514350" indent="-514350" eaLnBrk="1" hangingPunct="1">
              <a:buFont typeface="Arial" pitchFamily="34" charset="0"/>
              <a:buNone/>
              <a:defRPr/>
            </a:pPr>
            <a:r>
              <a:rPr lang="ru-RU" altLang="ru-RU" sz="20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Проводится: </a:t>
            </a:r>
          </a:p>
          <a:p>
            <a:pPr marL="514350" indent="-514350" algn="ctr" eaLnBrk="1" hangingPunct="1">
              <a:buFont typeface="Arial" pitchFamily="34" charset="0"/>
              <a:buNone/>
              <a:defRPr/>
            </a:pPr>
            <a:r>
              <a:rPr lang="ru-RU" altLang="ru-RU" sz="18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по количеству выполненных абортов</a:t>
            </a:r>
          </a:p>
          <a:p>
            <a:pPr marL="514350" indent="-514350" eaLnBrk="1" hangingPunct="1">
              <a:defRPr/>
            </a:pP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14, 4000, 14</a:t>
            </a:r>
            <a:r>
              <a:rPr lang="en-US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.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6, 03 </a:t>
            </a:r>
            <a:r>
              <a:rPr lang="en-US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= 13,1000, 1, 04 + 13, 2000, 1,04</a:t>
            </a:r>
          </a:p>
          <a:p>
            <a:pPr marL="514350" indent="-514350" eaLnBrk="1" hangingPunct="1">
              <a:buFont typeface="Arial" pitchFamily="34" charset="0"/>
              <a:buNone/>
              <a:defRPr/>
            </a:pPr>
            <a:r>
              <a:rPr lang="en-US" altLang="ru-RU" sz="9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                                    </a:t>
            </a:r>
            <a:r>
              <a:rPr lang="ru-RU" altLang="ru-RU" sz="9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                                           </a:t>
            </a:r>
            <a:r>
              <a:rPr lang="en-US" altLang="ru-RU" sz="9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(</a:t>
            </a:r>
            <a:r>
              <a:rPr lang="ru-RU" altLang="ru-RU" sz="9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до 12 </a:t>
            </a:r>
            <a:r>
              <a:rPr lang="ru-RU" altLang="ru-RU" sz="900" dirty="0" err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нед</a:t>
            </a:r>
            <a:r>
              <a:rPr lang="ru-RU" altLang="ru-RU" sz="9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)                                  (с12 по 22 </a:t>
            </a:r>
            <a:r>
              <a:rPr lang="ru-RU" altLang="ru-RU" sz="900" dirty="0" err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нед</a:t>
            </a:r>
            <a:r>
              <a:rPr lang="ru-RU" altLang="ru-RU" sz="9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)</a:t>
            </a:r>
          </a:p>
          <a:p>
            <a:pPr marL="514350" indent="-514350" eaLnBrk="1" hangingPunct="1">
              <a:buFont typeface="Arial" pitchFamily="34" charset="0"/>
              <a:buNone/>
              <a:defRPr/>
            </a:pPr>
            <a:r>
              <a:rPr lang="ru-RU" altLang="ru-RU" sz="18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                по количеству умерших вследствие абортов</a:t>
            </a:r>
          </a:p>
          <a:p>
            <a:pPr marL="514350" indent="-514350" eaLnBrk="1" hangingPunct="1">
              <a:defRPr/>
            </a:pP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14, 4000, 14</a:t>
            </a:r>
            <a:r>
              <a:rPr lang="en-US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.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6, 19 </a:t>
            </a:r>
            <a:r>
              <a:rPr lang="en-US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= 13, 3000, 1</a:t>
            </a:r>
          </a:p>
          <a:p>
            <a:pPr marL="514350" indent="-514350" eaLnBrk="1" hangingPunct="1">
              <a:defRPr/>
            </a:pPr>
            <a:endParaRPr lang="ru-RU" altLang="ru-RU" sz="1800" b="1" dirty="0" smtClean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hangingPunct="1">
              <a:buFont typeface="Arial" pitchFamily="34" charset="0"/>
              <a:buNone/>
              <a:defRPr/>
            </a:pPr>
            <a:r>
              <a:rPr lang="ru-RU" altLang="ru-RU" sz="1800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по числу абортов, при проведении которых наблюдались осложнения в стационаре</a:t>
            </a:r>
          </a:p>
          <a:p>
            <a:pPr marL="514350" indent="-514350" eaLnBrk="1" hangingPunct="1">
              <a:defRPr/>
            </a:pP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14,4000,14.6,11 </a:t>
            </a:r>
            <a:r>
              <a:rPr lang="en-US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&lt;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 13,1100,1 + 13,2100,1</a:t>
            </a:r>
          </a:p>
          <a:p>
            <a:pPr marL="0" indent="0" algn="just" eaLnBrk="1" hangingPunct="1">
              <a:buFont typeface="Arial" pitchFamily="34" charset="0"/>
              <a:buNone/>
              <a:defRPr/>
            </a:pPr>
            <a:r>
              <a:rPr lang="ru-RU" altLang="ru-RU" sz="1700" dirty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700" dirty="0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                           </a:t>
            </a:r>
            <a:r>
              <a:rPr lang="ru-RU" altLang="ru-RU" sz="1050" dirty="0" err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наблюд</a:t>
            </a:r>
            <a:r>
              <a:rPr lang="ru-RU" altLang="ru-RU" sz="1050" dirty="0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altLang="ru-RU" sz="1050" dirty="0" err="1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altLang="ru-RU" sz="1050" dirty="0" err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сложн</a:t>
            </a:r>
            <a:r>
              <a:rPr lang="ru-RU" altLang="ru-RU" sz="1050" dirty="0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.                </a:t>
            </a:r>
            <a:r>
              <a:rPr lang="ru-RU" altLang="ru-RU" sz="1050" dirty="0" err="1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r>
              <a:rPr lang="ru-RU" altLang="ru-RU" sz="1050" dirty="0" err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егал</a:t>
            </a:r>
            <a:r>
              <a:rPr lang="ru-RU" altLang="ru-RU" sz="1050" dirty="0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altLang="ru-RU" sz="1050" dirty="0" err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аб</a:t>
            </a:r>
            <a:r>
              <a:rPr lang="ru-RU" altLang="ru-RU" sz="1050" dirty="0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.               мед. аборт</a:t>
            </a:r>
          </a:p>
          <a:p>
            <a:pPr marL="514350" indent="-514350" algn="ctr" eaLnBrk="1" hangingPunct="1">
              <a:defRPr/>
            </a:pPr>
            <a:endParaRPr lang="ru-RU" altLang="ru-RU" sz="1700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2467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539750" y="188913"/>
            <a:ext cx="8229600" cy="1511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14 форма  </a:t>
            </a:r>
            <a:r>
              <a:rPr lang="ru-RU" altLang="ru-RU" sz="2800" b="1" dirty="0" err="1">
                <a:solidFill>
                  <a:schemeClr val="accent2">
                    <a:lumMod val="50000"/>
                  </a:schemeClr>
                </a:solidFill>
              </a:rPr>
              <a:t>Межформенный</a:t>
            </a: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 контроль </a:t>
            </a:r>
          </a:p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с 13 формой </a:t>
            </a:r>
            <a:r>
              <a:rPr lang="ru-RU" altLang="ru-RU" sz="25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400" dirty="0">
                <a:solidFill>
                  <a:srgbClr val="0C0472"/>
                </a:solidFill>
              </a:rPr>
              <a:t>«Сведения о беременности с абортивным исходом»</a:t>
            </a:r>
            <a:endParaRPr lang="ru-RU" altLang="ru-RU" sz="2400" b="1" dirty="0">
              <a:solidFill>
                <a:srgbClr val="0C047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7348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1C2EC587-B682-4D65-8DC1-E4E2E12725C6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59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0059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>
            <a:extLst>
              <a:ext uri="{FF2B5EF4-FFF2-40B4-BE49-F238E27FC236}"/>
            </a:extLst>
          </p:cNvPr>
          <p:cNvSpPr/>
          <p:nvPr/>
        </p:nvSpPr>
        <p:spPr>
          <a:xfrm>
            <a:off x="611188" y="1844675"/>
            <a:ext cx="7848600" cy="2032000"/>
          </a:xfrm>
          <a:prstGeom prst="rect">
            <a:avLst/>
          </a:prstGeom>
        </p:spPr>
        <p:txBody>
          <a:bodyPr>
            <a:spAutoFit/>
          </a:bodyPr>
          <a:lstStyle/>
          <a:p>
            <a:pPr eaLnBrk="0" hangingPunct="0">
              <a:defRPr/>
            </a:pPr>
            <a:r>
              <a:rPr lang="ru-RU" b="1" dirty="0">
                <a:solidFill>
                  <a:srgbClr val="0C0472"/>
                </a:solidFill>
              </a:rPr>
              <a:t>В таблицу включаются сведения:</a:t>
            </a:r>
          </a:p>
          <a:p>
            <a:pPr marL="285750" indent="-285750" eaLnBrk="0" hangingPunct="0">
              <a:buFontTx/>
              <a:buChar char="-"/>
              <a:defRPr/>
            </a:pPr>
            <a:r>
              <a:rPr lang="ru-RU" b="1" dirty="0">
                <a:solidFill>
                  <a:srgbClr val="0C0472"/>
                </a:solidFill>
              </a:rPr>
              <a:t>о всех выписанных пациентах изо всех стационаров,</a:t>
            </a:r>
          </a:p>
          <a:p>
            <a:pPr marL="285750" indent="-285750" eaLnBrk="0" hangingPunct="0">
              <a:buFontTx/>
              <a:buChar char="-"/>
              <a:defRPr/>
            </a:pPr>
            <a:r>
              <a:rPr lang="ru-RU" b="1" dirty="0">
                <a:solidFill>
                  <a:srgbClr val="0C0472"/>
                </a:solidFill>
              </a:rPr>
              <a:t>о доставленных по экстренным показаниям, в том числе СМП,</a:t>
            </a:r>
          </a:p>
          <a:p>
            <a:pPr marL="285750" indent="-285750" eaLnBrk="0" hangingPunct="0">
              <a:buFontTx/>
              <a:buChar char="-"/>
              <a:defRPr/>
            </a:pPr>
            <a:r>
              <a:rPr lang="ru-RU" b="1" dirty="0">
                <a:solidFill>
                  <a:srgbClr val="0C0472"/>
                </a:solidFill>
              </a:rPr>
              <a:t>о проведенных койко-днях, </a:t>
            </a:r>
          </a:p>
          <a:p>
            <a:pPr marL="285750" indent="-285750" eaLnBrk="0" hangingPunct="0">
              <a:buFontTx/>
              <a:buChar char="-"/>
              <a:defRPr/>
            </a:pPr>
            <a:r>
              <a:rPr lang="ru-RU" b="1" dirty="0">
                <a:solidFill>
                  <a:srgbClr val="0C0472"/>
                </a:solidFill>
              </a:rPr>
              <a:t>об умерших во всех стационарах, </a:t>
            </a:r>
          </a:p>
          <a:p>
            <a:pPr marL="285750" indent="-285750" eaLnBrk="0" hangingPunct="0">
              <a:buFontTx/>
              <a:buChar char="-"/>
              <a:defRPr/>
            </a:pPr>
            <a:r>
              <a:rPr lang="ru-RU" b="1" dirty="0">
                <a:solidFill>
                  <a:srgbClr val="0C0472"/>
                </a:solidFill>
              </a:rPr>
              <a:t>о числе вскрытий (патологоанатомических и судебно-медицинских) и числе расхождений диагнозов</a:t>
            </a:r>
          </a:p>
        </p:txBody>
      </p:sp>
      <p:sp>
        <p:nvSpPr>
          <p:cNvPr id="6147" name="Прямоугольник 2"/>
          <p:cNvSpPr>
            <a:spLocks noChangeArrowheads="1"/>
          </p:cNvSpPr>
          <p:nvPr/>
        </p:nvSpPr>
        <p:spPr bwMode="auto">
          <a:xfrm>
            <a:off x="900113" y="620713"/>
            <a:ext cx="7632700" cy="754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500" b="1">
                <a:solidFill>
                  <a:srgbClr val="660033"/>
                </a:solidFill>
                <a:latin typeface="Arial" pitchFamily="34" charset="0"/>
              </a:rPr>
              <a:t>Форма №14 </a:t>
            </a:r>
            <a:r>
              <a:rPr lang="ru-RU" altLang="ru-RU" sz="2000" b="1">
                <a:solidFill>
                  <a:srgbClr val="660033"/>
                </a:solidFill>
                <a:latin typeface="Arial" pitchFamily="34" charset="0"/>
              </a:rPr>
              <a:t>Таблица </a:t>
            </a:r>
            <a:r>
              <a:rPr lang="ru-RU" altLang="ru-RU" sz="2000" b="1">
                <a:solidFill>
                  <a:srgbClr val="FF0000"/>
                </a:solidFill>
                <a:latin typeface="Arial" pitchFamily="34" charset="0"/>
              </a:rPr>
              <a:t>2000</a:t>
            </a:r>
            <a:r>
              <a:rPr lang="ru-RU" altLang="ru-RU" sz="2800" b="1">
                <a:solidFill>
                  <a:schemeClr val="tx2"/>
                </a:solidFill>
                <a:latin typeface="Arial" pitchFamily="34" charset="0"/>
              </a:rPr>
              <a:t/>
            </a:r>
            <a:br>
              <a:rPr lang="ru-RU" altLang="ru-RU" sz="2800" b="1">
                <a:solidFill>
                  <a:schemeClr val="tx2"/>
                </a:solidFill>
                <a:latin typeface="Arial" pitchFamily="34" charset="0"/>
              </a:rPr>
            </a:br>
            <a:r>
              <a:rPr lang="ru-RU" altLang="ru-RU" sz="1800" b="1">
                <a:solidFill>
                  <a:schemeClr val="tx2"/>
                </a:solidFill>
                <a:latin typeface="Arial" pitchFamily="34" charset="0"/>
              </a:rPr>
              <a:t>1.</a:t>
            </a:r>
            <a:r>
              <a:rPr lang="ru-RU" altLang="ru-RU" sz="1800" b="1">
                <a:solidFill>
                  <a:srgbClr val="75213F"/>
                </a:solidFill>
                <a:latin typeface="Arial" pitchFamily="34" charset="0"/>
              </a:rPr>
              <a:t>Состав пациентов в стационаре, сроки и исходы лечения</a:t>
            </a:r>
            <a:endParaRPr lang="ru-RU" altLang="ru-RU" sz="1800">
              <a:latin typeface="Arial" pitchFamily="34" charset="0"/>
            </a:endParaRPr>
          </a:p>
        </p:txBody>
      </p:sp>
      <p:sp>
        <p:nvSpPr>
          <p:cNvPr id="6148" name="Прямоугольник 3"/>
          <p:cNvSpPr>
            <a:spLocks noChangeArrowheads="1"/>
          </p:cNvSpPr>
          <p:nvPr/>
        </p:nvSpPr>
        <p:spPr bwMode="auto">
          <a:xfrm>
            <a:off x="712788" y="4152900"/>
            <a:ext cx="7704137" cy="1477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800" b="1" dirty="0">
                <a:solidFill>
                  <a:srgbClr val="FF0000"/>
                </a:solidFill>
                <a:latin typeface="Arial" pitchFamily="34" charset="0"/>
              </a:rPr>
              <a:t>В таблицу не включаются сведения о пациентах, переведенных в другие организации (стационары</a:t>
            </a:r>
            <a:r>
              <a:rPr lang="ru-RU" altLang="ru-RU" sz="1800" b="1" dirty="0" smtClean="0">
                <a:solidFill>
                  <a:srgbClr val="FF0000"/>
                </a:solidFill>
                <a:latin typeface="Arial" pitchFamily="34" charset="0"/>
              </a:rPr>
              <a:t>).</a:t>
            </a:r>
            <a:endParaRPr lang="ru-RU" altLang="ru-RU" sz="1800" b="1" dirty="0">
              <a:solidFill>
                <a:srgbClr val="FF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</a:rPr>
              <a:t>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800" b="1" dirty="0">
                <a:solidFill>
                  <a:srgbClr val="FF0000"/>
                </a:solidFill>
                <a:latin typeface="Arial" pitchFamily="34" charset="0"/>
              </a:rPr>
              <a:t>Сведения о переведенных госпитализированных показываются в  таблице </a:t>
            </a:r>
            <a:r>
              <a:rPr lang="ru-RU" altLang="ru-RU" sz="1800" b="1" dirty="0" smtClean="0">
                <a:solidFill>
                  <a:srgbClr val="FF0000"/>
                </a:solidFill>
                <a:latin typeface="Arial" pitchFamily="34" charset="0"/>
              </a:rPr>
              <a:t>2100. </a:t>
            </a:r>
            <a:endParaRPr lang="ru-RU" altLang="ru-RU" sz="1800" b="1" dirty="0">
              <a:solidFill>
                <a:srgbClr val="FF0000"/>
              </a:solidFill>
              <a:latin typeface="Arial" pitchFamily="34" charset="0"/>
            </a:endParaRPr>
          </a:p>
        </p:txBody>
      </p:sp>
      <p:sp>
        <p:nvSpPr>
          <p:cNvPr id="6149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73F962A8-A3C1-41F0-B188-21A790630CAD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84537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611188" y="188913"/>
            <a:ext cx="8229600" cy="503237"/>
          </a:xfrm>
          <a:prstGeom prst="rect">
            <a:avLst/>
          </a:prstGeom>
          <a:noFill/>
          <a:ln>
            <a:noFill/>
          </a:ln>
          <a:extLst/>
        </p:spPr>
        <p:txBody>
          <a:bodyPr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  <a:defRPr/>
            </a:pPr>
            <a:r>
              <a:rPr lang="ru-RU" altLang="ru-RU" sz="2600" b="1" dirty="0" err="1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Межформенный</a:t>
            </a:r>
            <a:r>
              <a:rPr lang="ru-RU" altLang="ru-RU" sz="2600" b="1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контроль </a:t>
            </a:r>
            <a:r>
              <a:rPr lang="ru-RU" altLang="ru-RU" sz="2000" b="1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(продолжение):</a:t>
            </a:r>
            <a:r>
              <a:rPr lang="ru-RU" altLang="ru-RU" sz="26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 </a:t>
            </a:r>
          </a:p>
        </p:txBody>
      </p:sp>
      <p:graphicFrame>
        <p:nvGraphicFramePr>
          <p:cNvPr id="93229" name="Group 45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827088" y="692150"/>
          <a:ext cx="7705725" cy="334966"/>
        </p:xfrm>
        <a:graphic>
          <a:graphicData uri="http://schemas.openxmlformats.org/drawingml/2006/table">
            <a:tbl>
              <a:tblPr/>
              <a:tblGrid>
                <a:gridCol w="3673475">
                  <a:extLst>
                    <a:ext uri="{9D8B030D-6E8A-4147-A177-3AD203B41FA5}"/>
                  </a:extLst>
                </a:gridCol>
                <a:gridCol w="503237">
                  <a:extLst>
                    <a:ext uri="{9D8B030D-6E8A-4147-A177-3AD203B41FA5}"/>
                  </a:extLst>
                </a:gridCol>
                <a:gridCol w="3529013">
                  <a:extLst>
                    <a:ext uri="{9D8B030D-6E8A-4147-A177-3AD203B41FA5}"/>
                  </a:extLst>
                </a:gridCol>
              </a:tblGrid>
              <a:tr h="33496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14 </a:t>
                      </a:r>
                    </a:p>
                  </a:txBody>
                  <a:tcPr marT="45563" marB="4556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600" b="1" i="0" u="none" strike="noStrike" cap="none" normalizeH="0" baseline="0">
                        <a:ln>
                          <a:noFill/>
                        </a:ln>
                        <a:solidFill>
                          <a:schemeClr val="hlink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563" marB="4556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13 </a:t>
                      </a:r>
                    </a:p>
                  </a:txBody>
                  <a:tcPr marT="45563" marB="4556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58381" name="Rectangle 13"/>
          <p:cNvSpPr>
            <a:spLocks noChangeArrowheads="1"/>
          </p:cNvSpPr>
          <p:nvPr/>
        </p:nvSpPr>
        <p:spPr bwMode="auto">
          <a:xfrm>
            <a:off x="2124075" y="3284538"/>
            <a:ext cx="590391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endParaRPr lang="ru-RU" altLang="ru-RU" sz="1800" b="1">
              <a:latin typeface="Arial" pitchFamily="34" charset="0"/>
            </a:endParaRPr>
          </a:p>
        </p:txBody>
      </p:sp>
      <p:graphicFrame>
        <p:nvGraphicFramePr>
          <p:cNvPr id="93228" name="Group 44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827088" y="1700213"/>
          <a:ext cx="7705725" cy="2809896"/>
        </p:xfrm>
        <a:graphic>
          <a:graphicData uri="http://schemas.openxmlformats.org/drawingml/2006/table">
            <a:tbl>
              <a:tblPr/>
              <a:tblGrid>
                <a:gridCol w="3673475">
                  <a:extLst>
                    <a:ext uri="{9D8B030D-6E8A-4147-A177-3AD203B41FA5}"/>
                  </a:extLst>
                </a:gridCol>
                <a:gridCol w="503237">
                  <a:extLst>
                    <a:ext uri="{9D8B030D-6E8A-4147-A177-3AD203B41FA5}"/>
                  </a:extLst>
                </a:gridCol>
                <a:gridCol w="3529013">
                  <a:extLst>
                    <a:ext uri="{9D8B030D-6E8A-4147-A177-3AD203B41FA5}"/>
                  </a:extLst>
                </a:gridCol>
              </a:tblGrid>
              <a:tr h="82284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4000 стр. 14.6, гр. 3 (O</a:t>
                      </a:r>
                      <a:r>
                        <a:rPr kumimoji="0" lang="en-US" altLang="ru-RU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00-O07)</a:t>
                      </a:r>
                      <a:r>
                        <a:rPr kumimoji="0" lang="ru-RU" altLang="ru-RU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</a:p>
                  </a:txBody>
                  <a:tcPr marT="45667" marB="4566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ru-RU" sz="20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&lt;</a:t>
                      </a:r>
                      <a:endParaRPr kumimoji="0" lang="ru-RU" altLang="ru-RU" sz="2000" b="1" i="0" u="sng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67" marB="4566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1000 стр. 1, гр.4 (аборты)</a:t>
                      </a:r>
                      <a:r>
                        <a:rPr kumimoji="0" lang="en-US" altLang="ru-RU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(</a:t>
                      </a:r>
                      <a:r>
                        <a:rPr kumimoji="0" lang="ru-RU" altLang="ru-RU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до 12 нед.)+ т. 2000 стр. 1, гр.4 (аборты)</a:t>
                      </a:r>
                      <a:r>
                        <a:rPr kumimoji="0" lang="en-US" altLang="ru-RU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(</a:t>
                      </a:r>
                      <a:r>
                        <a:rPr kumimoji="0" lang="ru-RU" altLang="ru-RU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от 12 нед. до 22 нед.) </a:t>
                      </a:r>
                      <a:endParaRPr kumimoji="0" lang="ru-RU" altLang="ru-RU" sz="1600" b="0" i="0" u="none" strike="noStrike" cap="none" normalizeH="0" baseline="0">
                        <a:ln>
                          <a:noFill/>
                        </a:ln>
                        <a:solidFill>
                          <a:schemeClr val="hlink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67" marB="4566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11542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4000 стр. 14.6, «аборт» гр. 19 (умерло оперированных в стационаре)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67" marB="4566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ru-RU" sz="16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&lt;</a:t>
                      </a: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</a:p>
                  </a:txBody>
                  <a:tcPr marT="45667" marB="4566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3000 </a:t>
                      </a:r>
                      <a:r>
                        <a:rPr kumimoji="0" lang="ru-RU" alt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гр.1 </a:t>
                      </a:r>
                      <a:r>
                        <a:rPr kumimoji="0" lang="ru-RU" altLang="ru-RU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(умерло от беременности с  абортивным исходом)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67" marB="4566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87161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т.4000 гр.11, стр.14.6 «Число операций, при которых наблюдались осложнения»</a:t>
                      </a:r>
                    </a:p>
                  </a:txBody>
                  <a:tcPr marT="45667" marB="4566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ru-RU" sz="16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&lt;</a:t>
                      </a:r>
                      <a:endParaRPr kumimoji="0" lang="ru-RU" altLang="ru-RU" sz="1600" b="1" i="0" u="sng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67" marB="4566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1100 +2100 «Осложнения, вызванные абортом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67" marB="4566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58400" name="Rectangle 47"/>
          <p:cNvSpPr>
            <a:spLocks noChangeArrowheads="1"/>
          </p:cNvSpPr>
          <p:nvPr/>
        </p:nvSpPr>
        <p:spPr bwMode="auto">
          <a:xfrm>
            <a:off x="900113" y="1052513"/>
            <a:ext cx="7632700" cy="581025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buClr>
                <a:schemeClr val="folHlink"/>
              </a:buClr>
              <a:buSzPct val="90000"/>
              <a:buFont typeface="Wingdings" pitchFamily="2" charset="2"/>
              <a:buNone/>
            </a:pPr>
            <a:r>
              <a:rPr lang="ru-RU" altLang="ru-RU" sz="1600" b="1">
                <a:latin typeface="Times New Roman" pitchFamily="18" charset="0"/>
              </a:rPr>
              <a:t>По количеству выполненных абортов, осложнений и смертей вызванных абортом</a:t>
            </a:r>
          </a:p>
        </p:txBody>
      </p:sp>
      <p:sp>
        <p:nvSpPr>
          <p:cNvPr id="58401" name="Номер слайда 6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2DDDF65A-2A59-40D4-83E9-D6A93E31067B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60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324158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Содержимое 2"/>
          <p:cNvSpPr>
            <a:spLocks noGrp="1"/>
          </p:cNvSpPr>
          <p:nvPr>
            <p:ph idx="4294967295"/>
          </p:nvPr>
        </p:nvSpPr>
        <p:spPr>
          <a:xfrm>
            <a:off x="323850" y="765175"/>
            <a:ext cx="8712200" cy="503238"/>
          </a:xfrm>
          <a:solidFill>
            <a:schemeClr val="accent1"/>
          </a:solidFill>
        </p:spPr>
        <p:txBody>
          <a:bodyPr>
            <a:normAutofit fontScale="92500" lnSpcReduction="10000"/>
          </a:bodyPr>
          <a:lstStyle/>
          <a:p>
            <a:pPr marL="514350" indent="-514350" algn="ctr" eaLnBrk="1" hangingPunct="1">
              <a:buFont typeface="Wingdings" pitchFamily="2" charset="2"/>
              <a:buNone/>
            </a:pPr>
            <a:r>
              <a:rPr lang="ru-RU" altLang="ru-RU" sz="2000" b="1" smtClean="0">
                <a:latin typeface="Times New Roman" pitchFamily="18" charset="0"/>
                <a:cs typeface="Times New Roman" pitchFamily="18" charset="0"/>
              </a:rPr>
              <a:t>По числу выбывших всего (выписано + умерло + переведено</a:t>
            </a:r>
            <a:r>
              <a:rPr lang="ru-RU" altLang="ru-RU" b="1" smtClean="0">
                <a:latin typeface="Times New Roman" pitchFamily="18" charset="0"/>
                <a:cs typeface="Times New Roman" pitchFamily="18" charset="0"/>
              </a:rPr>
              <a:t>)</a:t>
            </a:r>
          </a:p>
        </p:txBody>
      </p:sp>
      <p:sp>
        <p:nvSpPr>
          <p:cNvPr id="59395" name="Rectangle 2"/>
          <p:cNvSpPr txBox="1">
            <a:spLocks noChangeArrowheads="1"/>
          </p:cNvSpPr>
          <p:nvPr/>
        </p:nvSpPr>
        <p:spPr bwMode="auto">
          <a:xfrm>
            <a:off x="611188" y="333375"/>
            <a:ext cx="8229600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500" b="1">
                <a:solidFill>
                  <a:srgbClr val="660033"/>
                </a:solidFill>
                <a:latin typeface="Times New Roman" pitchFamily="18" charset="0"/>
                <a:cs typeface="Times New Roman" pitchFamily="18" charset="0"/>
              </a:rPr>
              <a:t>Межформенный контроль (продолжение):	</a:t>
            </a:r>
            <a:r>
              <a:rPr lang="ru-RU" altLang="ru-RU" sz="1800" b="1">
                <a:solidFill>
                  <a:schemeClr val="tx2"/>
                </a:solidFill>
                <a:latin typeface="Arial" pitchFamily="34" charset="0"/>
              </a:rPr>
              <a:t> 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6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 </a:t>
            </a:r>
          </a:p>
        </p:txBody>
      </p:sp>
      <p:graphicFrame>
        <p:nvGraphicFramePr>
          <p:cNvPr id="69655" name="Group 23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423863" y="1557338"/>
          <a:ext cx="8604250" cy="5237688"/>
        </p:xfrm>
        <a:graphic>
          <a:graphicData uri="http://schemas.openxmlformats.org/drawingml/2006/table">
            <a:tbl>
              <a:tblPr/>
              <a:tblGrid>
                <a:gridCol w="4608512">
                  <a:extLst>
                    <a:ext uri="{9D8B030D-6E8A-4147-A177-3AD203B41FA5}"/>
                  </a:extLst>
                </a:gridCol>
                <a:gridCol w="503238">
                  <a:extLst>
                    <a:ext uri="{9D8B030D-6E8A-4147-A177-3AD203B41FA5}"/>
                  </a:extLst>
                </a:gridCol>
                <a:gridCol w="3492500">
                  <a:extLst>
                    <a:ext uri="{9D8B030D-6E8A-4147-A177-3AD203B41FA5}"/>
                  </a:extLst>
                </a:gridCol>
              </a:tblGrid>
              <a:tr h="52853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14 </a:t>
                      </a:r>
                    </a:p>
                  </a:txBody>
                  <a:tcPr marL="91438" marR="91438" marT="45716" marB="4571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800" b="1" i="0" u="none" strike="noStrike" cap="none" normalizeH="0" baseline="0">
                        <a:ln>
                          <a:noFill/>
                        </a:ln>
                        <a:solidFill>
                          <a:schemeClr val="hlink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38" marR="91438" marT="45716" marB="4571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30 </a:t>
                      </a:r>
                    </a:p>
                  </a:txBody>
                  <a:tcPr marL="91438" marR="91438" marT="45716" marB="4571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470862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2000 стр.1 гр.4 (выписано взрослых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(A00-T98)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0 стр.1 гр.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22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(выписано детей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(A00-T98)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) 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2000 стр. 21 гр. 4 (выписано взрослых 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(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«Z00-Z99»)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)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0 стр. 21 гр. 22 (выписано детей 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(Z00-Z99)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2100 стр. 1 гр.1 (переведено)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2000 стр.1 гр.8 (умерло взрослых)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0 стр.1 гр.</a:t>
                      </a:r>
                      <a:r>
                        <a:rPr kumimoji="0" lang="en-US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28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(умерло детей)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Здоровые новорожденные  показываются только в тех учреждениях, где есть профильные  койки для новорожденных указанные по строке 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21.0 «Z00-Z99».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Больные  новорожденные показываются всеми учреждениями в строке «отдельные состояния, возникающие в перинатальном периоде». </a:t>
                      </a:r>
                    </a:p>
                  </a:txBody>
                  <a:tcPr marL="91438" marR="91438" marT="45716" marB="4571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en-US" altLang="ru-RU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en-US" altLang="ru-RU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ru-RU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=</a:t>
                      </a:r>
                      <a:endParaRPr kumimoji="0" lang="ru-RU" altLang="ru-RU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38" marR="91438" marT="45716" marB="4571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</a:t>
                      </a: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3100 стр. 1 гр. 10 (выписано всего) 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стр. 78 гр. 10 «кроме того больные новорожденные»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3100 стр. 1 гр. 13 (умерло)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3100 стр. 78 «кроме того больные новорожденные гр. 13 (умерло)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В Забайкальском крае нет профиля коек – для новорожденных - поэтому мы показываем больных новорожденных по строке «кроме того больные новорожденные». стр. 78 «Кроме того, «Движение» больных новорожденных».</a:t>
                      </a:r>
                      <a:endParaRPr kumimoji="0" lang="ru-RU" altLang="ru-RU" sz="1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Учреждения, имеющие  койки для новорожденных показывают всех новорожденных, учреждения не имеющие таких коек показывают только больных новорожденных по строке  «кроме того больные новорожденные».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</a:p>
                  </a:txBody>
                  <a:tcPr marL="91438" marR="91438" marT="45716" marB="4571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59410" name="AutoShape 18"/>
          <p:cNvSpPr>
            <a:spLocks/>
          </p:cNvSpPr>
          <p:nvPr/>
        </p:nvSpPr>
        <p:spPr bwMode="auto">
          <a:xfrm>
            <a:off x="468313" y="2133600"/>
            <a:ext cx="142875" cy="1943100"/>
          </a:xfrm>
          <a:prstGeom prst="leftBrace">
            <a:avLst>
              <a:gd name="adj1" fmla="val 72470"/>
              <a:gd name="adj2" fmla="val 50000"/>
            </a:avLst>
          </a:prstGeom>
          <a:noFill/>
          <a:ln w="9525">
            <a:solidFill>
              <a:srgbClr val="00009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ru-RU" altLang="ru-RU" sz="1800">
              <a:latin typeface="Arial" pitchFamily="34" charset="0"/>
            </a:endParaRPr>
          </a:p>
        </p:txBody>
      </p:sp>
      <p:sp>
        <p:nvSpPr>
          <p:cNvPr id="59411" name="AutoShape 19"/>
          <p:cNvSpPr>
            <a:spLocks/>
          </p:cNvSpPr>
          <p:nvPr/>
        </p:nvSpPr>
        <p:spPr bwMode="auto">
          <a:xfrm>
            <a:off x="5508625" y="1944688"/>
            <a:ext cx="215900" cy="1638300"/>
          </a:xfrm>
          <a:prstGeom prst="leftBrace">
            <a:avLst>
              <a:gd name="adj1" fmla="val 51958"/>
              <a:gd name="adj2" fmla="val 50000"/>
            </a:avLst>
          </a:prstGeom>
          <a:noFill/>
          <a:ln w="9525">
            <a:solidFill>
              <a:srgbClr val="00009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ru-RU" altLang="ru-RU" sz="1800">
              <a:latin typeface="Arial" pitchFamily="34" charset="0"/>
            </a:endParaRPr>
          </a:p>
        </p:txBody>
      </p:sp>
      <p:sp>
        <p:nvSpPr>
          <p:cNvPr id="59412" name="Номер слайда 6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E6131C5B-E41C-4CBA-B4B5-8DF3970EDFF3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61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72334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Содержимое 2"/>
          <p:cNvSpPr>
            <a:spLocks noGrp="1"/>
          </p:cNvSpPr>
          <p:nvPr>
            <p:ph idx="4294967295"/>
          </p:nvPr>
        </p:nvSpPr>
        <p:spPr>
          <a:xfrm>
            <a:off x="827088" y="1700213"/>
            <a:ext cx="7907337" cy="3960812"/>
          </a:xfrm>
        </p:spPr>
        <p:txBody>
          <a:bodyPr/>
          <a:lstStyle/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200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Проводится: </a:t>
            </a:r>
          </a:p>
          <a:p>
            <a:pPr marL="514350" indent="-514350" algn="ctr" eaLnBrk="1" hangingPunct="1">
              <a:buFont typeface="Arial" pitchFamily="34" charset="0"/>
              <a:buNone/>
            </a:pPr>
            <a:r>
              <a:rPr lang="ru-RU" altLang="ru-RU" sz="240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по количеству выбывших всего (выписано + умерло + переведено) пациентов</a:t>
            </a:r>
          </a:p>
          <a:p>
            <a:pPr marL="514350" indent="-514350" algn="ctr" eaLnBrk="1" hangingPunct="1">
              <a:buFont typeface="Arial" pitchFamily="34" charset="0"/>
              <a:buNone/>
            </a:pPr>
            <a:endParaRPr lang="ru-RU" altLang="ru-RU" sz="2400" smtClean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14,2000,1.0,04+14,2000,1.0,22+14,2000,21.0,04+14,2000,21.0,22+</a:t>
            </a: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14,2100,1.0,01+14,2000,1.0,08+14,2000,1.0,28 = </a:t>
            </a:r>
          </a:p>
          <a:p>
            <a:pPr marL="514350" indent="-514350" eaLnBrk="1" hangingPunct="1">
              <a:buFont typeface="Arial" pitchFamily="34" charset="0"/>
              <a:buNone/>
            </a:pPr>
            <a:r>
              <a:rPr lang="ru-RU" altLang="ru-RU" sz="1800" b="1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30,3100,01,10+30,3100,78,10+30,3100,01,13+30,3100,78,13</a:t>
            </a:r>
          </a:p>
          <a:p>
            <a:pPr marL="514350" indent="-514350" eaLnBrk="1" hangingPunct="1">
              <a:buFont typeface="Arial" pitchFamily="34" charset="0"/>
              <a:buNone/>
            </a:pPr>
            <a:endParaRPr lang="ru-RU" altLang="ru-RU" sz="1800" b="1" smtClean="0">
              <a:latin typeface="Arial" pitchFamily="34" charset="0"/>
              <a:cs typeface="Arial" pitchFamily="34" charset="0"/>
            </a:endParaRPr>
          </a:p>
          <a:p>
            <a:pPr marL="514350" indent="-514350" eaLnBrk="1" hangingPunct="1"/>
            <a:endParaRPr lang="ru-RU" altLang="ru-RU" sz="1800" b="1" smtClean="0">
              <a:latin typeface="Arial" pitchFamily="34" charset="0"/>
              <a:cs typeface="Arial" pitchFamily="34" charset="0"/>
            </a:endParaRPr>
          </a:p>
          <a:p>
            <a:pPr marL="514350" indent="-514350" eaLnBrk="1" hangingPunct="1"/>
            <a:endParaRPr lang="ru-RU" altLang="ru-RU" sz="1800" b="1" smtClean="0">
              <a:latin typeface="Arial" pitchFamily="34" charset="0"/>
              <a:cs typeface="Arial" pitchFamily="34" charset="0"/>
            </a:endParaRPr>
          </a:p>
          <a:p>
            <a:pPr marL="514350" indent="-514350" algn="ctr" eaLnBrk="1" hangingPunct="1">
              <a:buFontTx/>
              <a:buAutoNum type="arabicPeriod"/>
            </a:pPr>
            <a:endParaRPr lang="ru-RU" altLang="ru-RU" sz="170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ctr" eaLnBrk="1" hangingPunct="1"/>
            <a:endParaRPr lang="ru-RU" altLang="ru-RU" sz="17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2467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539750" y="188913"/>
            <a:ext cx="8229600" cy="1511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14 форма  </a:t>
            </a:r>
            <a:r>
              <a:rPr lang="ru-RU" altLang="ru-RU" sz="2800" b="1" dirty="0" err="1">
                <a:solidFill>
                  <a:schemeClr val="accent2">
                    <a:lumMod val="50000"/>
                  </a:schemeClr>
                </a:solidFill>
              </a:rPr>
              <a:t>Межформенный</a:t>
            </a: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 контроль </a:t>
            </a:r>
          </a:p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с 30 формой </a:t>
            </a:r>
            <a:r>
              <a:rPr lang="ru-RU" altLang="ru-RU" sz="25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400" dirty="0">
                <a:solidFill>
                  <a:srgbClr val="0C0472"/>
                </a:solidFill>
              </a:rPr>
              <a:t>«Сведения о медицинской организации»</a:t>
            </a:r>
            <a:endParaRPr lang="ru-RU" altLang="ru-RU" sz="2400" b="1" dirty="0">
              <a:solidFill>
                <a:srgbClr val="0C047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0420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CA207833-51D4-4D09-B4E4-C3E560F61B59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62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0519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Содержимое 2">
            <a:extLst>
              <a:ext uri="{FF2B5EF4-FFF2-40B4-BE49-F238E27FC236}"/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827088" y="549275"/>
            <a:ext cx="8085137" cy="360363"/>
          </a:xfrm>
          <a:solidFill>
            <a:schemeClr val="accent5">
              <a:lumMod val="90000"/>
            </a:schemeClr>
          </a:solidFill>
        </p:spPr>
        <p:txBody>
          <a:bodyPr rtlCol="0">
            <a:normAutofit fontScale="70000" lnSpcReduction="20000"/>
          </a:bodyPr>
          <a:lstStyle/>
          <a:p>
            <a:pPr marL="514350" indent="-514350" algn="ctr" eaLnBrk="1" fontAlgn="auto" hangingPunct="1">
              <a:buFont typeface="Wingdings" panose="05000000000000000000" pitchFamily="2" charset="2"/>
              <a:buNone/>
              <a:defRPr/>
            </a:pPr>
            <a:r>
              <a:rPr lang="ru-RU" alt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числу выписанных</a:t>
            </a:r>
          </a:p>
        </p:txBody>
      </p:sp>
      <p:sp>
        <p:nvSpPr>
          <p:cNvPr id="61443" name="Rectangle 2"/>
          <p:cNvSpPr txBox="1">
            <a:spLocks noChangeArrowheads="1"/>
          </p:cNvSpPr>
          <p:nvPr/>
        </p:nvSpPr>
        <p:spPr bwMode="auto">
          <a:xfrm>
            <a:off x="611188" y="260350"/>
            <a:ext cx="8229600" cy="360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500" b="1">
                <a:solidFill>
                  <a:srgbClr val="660033"/>
                </a:solidFill>
                <a:latin typeface="Times New Roman" pitchFamily="18" charset="0"/>
                <a:cs typeface="Times New Roman" pitchFamily="18" charset="0"/>
              </a:rPr>
              <a:t>Межформенный контроль (продолжение):	 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6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 </a:t>
            </a:r>
          </a:p>
        </p:txBody>
      </p:sp>
      <p:graphicFrame>
        <p:nvGraphicFramePr>
          <p:cNvPr id="85032" name="Group 40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323850" y="1084263"/>
          <a:ext cx="8569325" cy="3425825"/>
        </p:xfrm>
        <a:graphic>
          <a:graphicData uri="http://schemas.openxmlformats.org/drawingml/2006/table">
            <a:tbl>
              <a:tblPr/>
              <a:tblGrid>
                <a:gridCol w="4529138">
                  <a:extLst>
                    <a:ext uri="{9D8B030D-6E8A-4147-A177-3AD203B41FA5}"/>
                  </a:extLst>
                </a:gridCol>
                <a:gridCol w="365125">
                  <a:extLst>
                    <a:ext uri="{9D8B030D-6E8A-4147-A177-3AD203B41FA5}"/>
                  </a:extLst>
                </a:gridCol>
                <a:gridCol w="3675062">
                  <a:extLst>
                    <a:ext uri="{9D8B030D-6E8A-4147-A177-3AD203B41FA5}"/>
                  </a:extLst>
                </a:gridCol>
              </a:tblGrid>
              <a:tr h="47475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14 </a:t>
                      </a:r>
                    </a:p>
                  </a:txBody>
                  <a:tcPr marL="91425" marR="91425" marT="45743" marB="4574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600" b="1" i="0" u="none" strike="noStrike" cap="none" normalizeH="0" baseline="0">
                        <a:ln>
                          <a:noFill/>
                        </a:ln>
                        <a:solidFill>
                          <a:schemeClr val="hlink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25" marR="91425" marT="45743" marB="4574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30 </a:t>
                      </a:r>
                    </a:p>
                  </a:txBody>
                  <a:tcPr marL="91425" marR="91425" marT="45743" marB="4574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295106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2000 стр.1 гр.4 (выписано взрослых</a:t>
                      </a:r>
                      <a:r>
                        <a:rPr kumimoji="0" lang="en-US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(A00-T98)</a:t>
                      </a: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2000 стр.1 гр.22 (выписано детей</a:t>
                      </a:r>
                      <a:r>
                        <a:rPr kumimoji="0" lang="en-US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(A00-T98)</a:t>
                      </a: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)  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2000 стр. 21 гр. 4 (выписано взрослых </a:t>
                      </a:r>
                      <a:r>
                        <a:rPr kumimoji="0" lang="en-US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(</a:t>
                      </a: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Z</a:t>
                      </a:r>
                      <a:r>
                        <a:rPr kumimoji="0" lang="en-US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00-Z99)</a:t>
                      </a: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2000 стр. 21 гр. 22 (выписано детей </a:t>
                      </a:r>
                      <a:r>
                        <a:rPr kumimoji="0" lang="en-US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(</a:t>
                      </a: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Z</a:t>
                      </a:r>
                      <a:r>
                        <a:rPr kumimoji="0" lang="en-US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00-Z99)</a:t>
                      </a: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2100 1 гр.1 (переведено)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Больные </a:t>
                      </a:r>
                      <a:r>
                        <a:rPr kumimoji="0" lang="ru-RU" altLang="ru-RU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новорожденные показываются во всех учреждениях в строке «отдельные состояния, возникающие в перинатальном периоде». </a:t>
                      </a:r>
                      <a:r>
                        <a:rPr kumimoji="0" lang="ru-RU" alt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стр. 17</a:t>
                      </a:r>
                      <a:endParaRPr kumimoji="0" lang="ru-RU" altLang="ru-RU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25" marR="91425" marT="45743" marB="4574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en-US" altLang="ru-RU" sz="2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ru-RU" sz="2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=</a:t>
                      </a:r>
                      <a:endParaRPr kumimoji="0" lang="ru-RU" altLang="ru-RU" sz="2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91425" marR="91425" marT="45743" marB="4574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т. 3100 стр. 1 гр. 10 (выписано всего) 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стр. 78 гр. 10 «кроме того больные новорожденные»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kumimoji="0" lang="ru-RU" altLang="ru-RU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Учреждения имеющие в штате койки для новорожденных показывают всех новорожденных, учреждения не имеющие таких коек показывают только больных новорожденных по строке</a:t>
                      </a:r>
                      <a:r>
                        <a:rPr kumimoji="0" lang="ru-RU" altLang="ru-RU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</a:t>
                      </a:r>
                      <a:r>
                        <a:rPr kumimoji="0" lang="ru-RU" altLang="ru-RU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«кроме того больные новорожденные».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99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</a:p>
                  </a:txBody>
                  <a:tcPr marL="91425" marR="91425" marT="45743" marB="4574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61458" name="AutoShape 18"/>
          <p:cNvSpPr>
            <a:spLocks/>
          </p:cNvSpPr>
          <p:nvPr/>
        </p:nvSpPr>
        <p:spPr bwMode="auto">
          <a:xfrm>
            <a:off x="323850" y="1563688"/>
            <a:ext cx="214313" cy="1439862"/>
          </a:xfrm>
          <a:prstGeom prst="leftBrace">
            <a:avLst>
              <a:gd name="adj1" fmla="val 37760"/>
              <a:gd name="adj2" fmla="val 50000"/>
            </a:avLst>
          </a:prstGeom>
          <a:noFill/>
          <a:ln w="9525">
            <a:solidFill>
              <a:srgbClr val="00009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ru-RU" altLang="ru-RU" sz="1800">
              <a:latin typeface="Arial" pitchFamily="34" charset="0"/>
            </a:endParaRPr>
          </a:p>
        </p:txBody>
      </p:sp>
      <p:sp>
        <p:nvSpPr>
          <p:cNvPr id="61459" name="AutoShape 28"/>
          <p:cNvSpPr>
            <a:spLocks/>
          </p:cNvSpPr>
          <p:nvPr/>
        </p:nvSpPr>
        <p:spPr bwMode="auto">
          <a:xfrm>
            <a:off x="5148263" y="1603375"/>
            <a:ext cx="287337" cy="746125"/>
          </a:xfrm>
          <a:prstGeom prst="leftBrace">
            <a:avLst>
              <a:gd name="adj1" fmla="val 24981"/>
              <a:gd name="adj2" fmla="val 50000"/>
            </a:avLst>
          </a:prstGeom>
          <a:noFill/>
          <a:ln w="9525">
            <a:solidFill>
              <a:srgbClr val="00009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ru-RU" altLang="ru-RU" sz="1800">
              <a:latin typeface="Arial" pitchFamily="34" charset="0"/>
            </a:endParaRPr>
          </a:p>
        </p:txBody>
      </p:sp>
      <p:graphicFrame>
        <p:nvGraphicFramePr>
          <p:cNvPr id="85039" name="Group 47">
            <a:extLst>
              <a:ext uri="{FF2B5EF4-FFF2-40B4-BE49-F238E27FC236}"/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5068493"/>
              </p:ext>
            </p:extLst>
          </p:nvPr>
        </p:nvGraphicFramePr>
        <p:xfrm>
          <a:off x="323850" y="4797425"/>
          <a:ext cx="8569325" cy="1365276"/>
        </p:xfrm>
        <a:graphic>
          <a:graphicData uri="http://schemas.openxmlformats.org/drawingml/2006/table">
            <a:tbl>
              <a:tblPr/>
              <a:tblGrid>
                <a:gridCol w="4535488">
                  <a:extLst>
                    <a:ext uri="{9D8B030D-6E8A-4147-A177-3AD203B41FA5}"/>
                  </a:extLst>
                </a:gridCol>
                <a:gridCol w="360362">
                  <a:extLst>
                    <a:ext uri="{9D8B030D-6E8A-4147-A177-3AD203B41FA5}"/>
                  </a:extLst>
                </a:gridCol>
                <a:gridCol w="3673475">
                  <a:extLst>
                    <a:ext uri="{9D8B030D-6E8A-4147-A177-3AD203B41FA5}"/>
                  </a:extLst>
                </a:gridCol>
              </a:tblGrid>
              <a:tr h="33516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14 </a:t>
                      </a:r>
                    </a:p>
                  </a:txBody>
                  <a:tcPr marT="45663" marB="4566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600" b="1" i="0" u="none" strike="noStrike" cap="none" normalizeH="0" baseline="0">
                        <a:ln>
                          <a:noFill/>
                        </a:ln>
                        <a:solidFill>
                          <a:schemeClr val="hlink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63" marB="4566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30 </a:t>
                      </a:r>
                    </a:p>
                  </a:txBody>
                  <a:tcPr marT="45663" marB="4566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03008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2000 стр.1 гр.8 (умерло взрослых)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т. 2000 стр.1 гр.28 (умерло детей)  </a:t>
                      </a:r>
                      <a:endParaRPr kumimoji="0" lang="ru-RU" altLang="ru-RU" sz="2400" b="1" i="0" u="none" strike="noStrike" cap="none" normalizeH="0" baseline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63" marB="4566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=</a:t>
                      </a:r>
                      <a:r>
                        <a:rPr kumimoji="0" lang="ru-RU" altLang="ru-RU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!</a:t>
                      </a:r>
                    </a:p>
                  </a:txBody>
                  <a:tcPr marT="45663" marB="4566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3100 стр. 1 гр. 13 (умерло всего)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3100 стр. 78  «кроме того больные новорожденные»  гр. 13 (умерло)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</a:t>
                      </a:r>
                      <a:endParaRPr kumimoji="0" lang="ru-RU" altLang="ru-RU" sz="1400" b="1" i="0" u="none" strike="noStrike" cap="none" normalizeH="0" baseline="0" dirty="0">
                        <a:ln>
                          <a:noFill/>
                        </a:ln>
                        <a:solidFill>
                          <a:srgbClr val="000099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63" marB="4566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3" name="Прямоугольник 2">
            <a:extLst>
              <a:ext uri="{FF2B5EF4-FFF2-40B4-BE49-F238E27FC236}"/>
            </a:extLst>
          </p:cNvPr>
          <p:cNvSpPr/>
          <p:nvPr/>
        </p:nvSpPr>
        <p:spPr>
          <a:xfrm>
            <a:off x="755650" y="4508500"/>
            <a:ext cx="8085138" cy="366713"/>
          </a:xfrm>
          <a:prstGeom prst="rect">
            <a:avLst/>
          </a:prstGeom>
          <a:solidFill>
            <a:schemeClr val="accent5">
              <a:lumMod val="90000"/>
            </a:schemeClr>
          </a:solidFill>
        </p:spPr>
        <p:txBody>
          <a:bodyPr>
            <a:spAutoFit/>
          </a:bodyPr>
          <a:lstStyle/>
          <a:p>
            <a:pPr algn="ctr" eaLnBrk="0" hangingPunct="0">
              <a:defRPr/>
            </a:pPr>
            <a:r>
              <a:rPr lang="ru-RU" altLang="ru-RU" b="1" dirty="0">
                <a:latin typeface="Times New Roman" panose="02020603050405020304" pitchFamily="18" charset="0"/>
              </a:rPr>
              <a:t>По числу умерших</a:t>
            </a:r>
            <a:r>
              <a:rPr lang="ru-RU" altLang="ru-RU" b="1" dirty="0"/>
              <a:t> </a:t>
            </a:r>
          </a:p>
        </p:txBody>
      </p:sp>
      <p:sp>
        <p:nvSpPr>
          <p:cNvPr id="4" name="Левая фигурная скобка 3">
            <a:extLst>
              <a:ext uri="{FF2B5EF4-FFF2-40B4-BE49-F238E27FC236}"/>
            </a:extLst>
          </p:cNvPr>
          <p:cNvSpPr/>
          <p:nvPr/>
        </p:nvSpPr>
        <p:spPr>
          <a:xfrm>
            <a:off x="468313" y="5445125"/>
            <a:ext cx="69850" cy="360363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 eaLnBrk="0" hangingPunct="0">
              <a:defRPr/>
            </a:pPr>
            <a:endParaRPr lang="ru-RU"/>
          </a:p>
        </p:txBody>
      </p:sp>
      <p:sp>
        <p:nvSpPr>
          <p:cNvPr id="6" name="Левая фигурная скобка 5">
            <a:extLst>
              <a:ext uri="{FF2B5EF4-FFF2-40B4-BE49-F238E27FC236}"/>
            </a:extLst>
          </p:cNvPr>
          <p:cNvSpPr/>
          <p:nvPr/>
        </p:nvSpPr>
        <p:spPr>
          <a:xfrm>
            <a:off x="280988" y="5441950"/>
            <a:ext cx="266700" cy="579438"/>
          </a:xfrm>
          <a:prstGeom prst="leftBrace">
            <a:avLst>
              <a:gd name="adj1" fmla="val 8333"/>
              <a:gd name="adj2" fmla="val 57559"/>
            </a:avLst>
          </a:prstGeom>
          <a:ln>
            <a:solidFill>
              <a:srgbClr val="00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 eaLnBrk="0" hangingPunct="0">
              <a:defRPr/>
            </a:pPr>
            <a:endParaRPr lang="ru-RU"/>
          </a:p>
        </p:txBody>
      </p:sp>
      <p:sp>
        <p:nvSpPr>
          <p:cNvPr id="7" name="Левая фигурная скобка 6">
            <a:extLst>
              <a:ext uri="{FF2B5EF4-FFF2-40B4-BE49-F238E27FC236}"/>
            </a:extLst>
          </p:cNvPr>
          <p:cNvSpPr/>
          <p:nvPr/>
        </p:nvSpPr>
        <p:spPr>
          <a:xfrm>
            <a:off x="971550" y="5229225"/>
            <a:ext cx="647700" cy="1152525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 eaLnBrk="0" hangingPunct="0">
              <a:defRPr/>
            </a:pPr>
            <a:endParaRPr lang="ru-RU"/>
          </a:p>
        </p:txBody>
      </p:sp>
      <p:sp>
        <p:nvSpPr>
          <p:cNvPr id="13" name="Левая фигурная скобка 12">
            <a:extLst>
              <a:ext uri="{FF2B5EF4-FFF2-40B4-BE49-F238E27FC236}"/>
            </a:extLst>
          </p:cNvPr>
          <p:cNvSpPr/>
          <p:nvPr/>
        </p:nvSpPr>
        <p:spPr>
          <a:xfrm>
            <a:off x="5112543" y="5335588"/>
            <a:ext cx="358775" cy="939800"/>
          </a:xfrm>
          <a:prstGeom prst="leftBrace">
            <a:avLst>
              <a:gd name="adj1" fmla="val 8333"/>
              <a:gd name="adj2" fmla="val 46427"/>
            </a:avLst>
          </a:prstGeom>
          <a:ln>
            <a:solidFill>
              <a:srgbClr val="00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 eaLnBrk="0" hangingPunct="0">
              <a:defRPr/>
            </a:pPr>
            <a:endParaRPr lang="ru-RU"/>
          </a:p>
        </p:txBody>
      </p:sp>
      <p:sp>
        <p:nvSpPr>
          <p:cNvPr id="61479" name="Номер слайда 1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B2AB97B0-B70A-4DE4-BAD7-4AB6C44E6B9F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63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2164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Содержимое 2">
            <a:extLst>
              <a:ext uri="{FF2B5EF4-FFF2-40B4-BE49-F238E27FC236}"/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827088" y="1700213"/>
            <a:ext cx="7907337" cy="3960812"/>
          </a:xfrm>
        </p:spPr>
        <p:txBody>
          <a:bodyPr rtlCol="0">
            <a:normAutofit/>
          </a:bodyPr>
          <a:lstStyle/>
          <a:p>
            <a:pPr marL="514350" indent="-514350" eaLnBrk="1" fontAlgn="auto" hangingPunct="1">
              <a:buFont typeface="Arial" charset="0"/>
              <a:buNone/>
              <a:defRPr/>
            </a:pPr>
            <a:r>
              <a:rPr lang="ru-RU" altLang="ru-RU" sz="2000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Проводится: </a:t>
            </a:r>
          </a:p>
          <a:p>
            <a:pPr marL="514350" indent="-514350" algn="ctr" eaLnBrk="1" fontAlgn="auto" hangingPunct="1">
              <a:buFont typeface="Arial" charset="0"/>
              <a:buNone/>
              <a:defRPr/>
            </a:pPr>
            <a:r>
              <a:rPr lang="ru-RU" altLang="ru-RU" sz="2400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     </a:t>
            </a:r>
            <a:r>
              <a:rPr lang="ru-RU" altLang="ru-RU" sz="24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по числу выписанных пациентов</a:t>
            </a:r>
          </a:p>
          <a:p>
            <a:pPr marL="514350" indent="-514350" algn="just" eaLnBrk="1" fontAlgn="auto" hangingPunct="1">
              <a:buFont typeface="Arial" charset="0"/>
              <a:buNone/>
              <a:defRPr/>
            </a:pPr>
            <a:r>
              <a:rPr lang="ru-RU" altLang="ru-RU" sz="20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14,2000,1.0,04+14,2000,1.0,22+14,2000,21.0,04+14,2000,21.0,22</a:t>
            </a:r>
            <a:r>
              <a:rPr lang="ru-RU" altLang="ru-RU" sz="20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+</a:t>
            </a:r>
          </a:p>
          <a:p>
            <a:pPr marL="514350" indent="-514350" algn="just" eaLnBrk="1" fontAlgn="auto" hangingPunct="1">
              <a:buFont typeface="Arial" charset="0"/>
              <a:buNone/>
              <a:defRPr/>
            </a:pPr>
            <a:r>
              <a:rPr lang="ru-RU" altLang="ru-RU" sz="20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14,2100,01,01 =  30,3100,01,10+30,3100,78,10</a:t>
            </a:r>
          </a:p>
          <a:p>
            <a:pPr marL="514350" indent="-514350" algn="ctr" eaLnBrk="1" fontAlgn="auto" hangingPunct="1">
              <a:buFont typeface="Arial" charset="0"/>
              <a:buNone/>
              <a:defRPr/>
            </a:pPr>
            <a:endParaRPr lang="ru-RU" altLang="ru-RU" sz="2400" dirty="0">
              <a:latin typeface="Arial" pitchFamily="34" charset="0"/>
              <a:cs typeface="Arial" pitchFamily="34" charset="0"/>
            </a:endParaRPr>
          </a:p>
          <a:p>
            <a:pPr marL="514350" indent="-514350" algn="ctr" eaLnBrk="1" fontAlgn="auto" hangingPunct="1">
              <a:buFont typeface="Arial" charset="0"/>
              <a:buNone/>
              <a:defRPr/>
            </a:pPr>
            <a:r>
              <a:rPr lang="ru-RU" altLang="ru-RU" sz="24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по числу умерших пациентов</a:t>
            </a:r>
          </a:p>
          <a:p>
            <a:pPr marL="514350" indent="-514350" algn="ctr" eaLnBrk="1" fontAlgn="auto" hangingPunct="1">
              <a:buFont typeface="Arial" charset="0"/>
              <a:buNone/>
              <a:defRPr/>
            </a:pPr>
            <a:endParaRPr lang="ru-RU" altLang="ru-RU" sz="2400" dirty="0"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None/>
              <a:defRPr/>
            </a:pP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14,2000,1.0,08+14,2000,1.0,28  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  30,3100,01,13+30,3100,78,13</a:t>
            </a: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1800" b="1" dirty="0"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1800" b="1" dirty="0">
              <a:latin typeface="Arial" pitchFamily="34" charset="0"/>
              <a:cs typeface="Arial" pitchFamily="34" charset="0"/>
            </a:endParaRPr>
          </a:p>
          <a:p>
            <a:pPr marL="514350" indent="-514350" algn="ctr" eaLnBrk="1" fontAlgn="auto" hangingPunct="1">
              <a:buFontTx/>
              <a:buAutoNum type="arabicPeriod"/>
              <a:defRPr/>
            </a:pPr>
            <a:endParaRPr lang="ru-RU" altLang="ru-RU" sz="17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14350" indent="-514350" algn="ctr" eaLnBrk="1" fontAlgn="auto" hangingPunct="1">
              <a:buFont typeface="Arial" charset="0"/>
              <a:buChar char="•"/>
              <a:defRPr/>
            </a:pPr>
            <a:endParaRPr lang="ru-RU" altLang="ru-RU" sz="17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2467" name="Rectangle 2"/>
          <p:cNvSpPr txBox="1">
            <a:spLocks noChangeArrowheads="1"/>
          </p:cNvSpPr>
          <p:nvPr/>
        </p:nvSpPr>
        <p:spPr bwMode="auto">
          <a:xfrm>
            <a:off x="539750" y="188913"/>
            <a:ext cx="8229600" cy="1511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800" b="1">
                <a:solidFill>
                  <a:srgbClr val="0C0472"/>
                </a:solidFill>
                <a:latin typeface="Arial" pitchFamily="34" charset="0"/>
              </a:rPr>
              <a:t>14 форма  Межформенный контроль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800" b="1">
                <a:solidFill>
                  <a:srgbClr val="0C0472"/>
                </a:solidFill>
                <a:latin typeface="Arial" pitchFamily="34" charset="0"/>
              </a:rPr>
              <a:t>с 30 формой </a:t>
            </a:r>
            <a:r>
              <a:rPr lang="ru-RU" altLang="ru-RU" sz="2500" b="1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400">
                <a:solidFill>
                  <a:srgbClr val="0C0472"/>
                </a:solidFill>
                <a:latin typeface="Arial" pitchFamily="34" charset="0"/>
              </a:rPr>
              <a:t>«Сведения о медицинской организации»</a:t>
            </a:r>
            <a:endParaRPr lang="ru-RU" altLang="ru-RU" sz="2400" b="1">
              <a:solidFill>
                <a:srgbClr val="0C047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2468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A46E3A10-12E6-4AE9-8723-CF2592DAD874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64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957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Содержимое 2">
            <a:extLst>
              <a:ext uri="{FF2B5EF4-FFF2-40B4-BE49-F238E27FC236}"/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1476375" y="836613"/>
            <a:ext cx="7200900" cy="433387"/>
          </a:xfrm>
          <a:solidFill>
            <a:schemeClr val="accent5">
              <a:lumMod val="90000"/>
            </a:schemeClr>
          </a:solidFill>
        </p:spPr>
        <p:txBody>
          <a:bodyPr rtlCol="0">
            <a:normAutofit fontScale="92500" lnSpcReduction="10000"/>
          </a:bodyPr>
          <a:lstStyle/>
          <a:p>
            <a:pPr marL="514350" indent="-514350" algn="ctr" eaLnBrk="1" fontAlgn="auto" hangingPunct="1">
              <a:buFont typeface="Wingdings" panose="05000000000000000000" pitchFamily="2" charset="2"/>
              <a:buNone/>
              <a:defRPr/>
            </a:pPr>
            <a:r>
              <a:rPr lang="ru-RU" altLang="ru-RU" sz="25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числу переведенных</a:t>
            </a:r>
          </a:p>
        </p:txBody>
      </p:sp>
      <p:sp>
        <p:nvSpPr>
          <p:cNvPr id="63491" name="Rectangle 2"/>
          <p:cNvSpPr txBox="1">
            <a:spLocks noChangeArrowheads="1"/>
          </p:cNvSpPr>
          <p:nvPr/>
        </p:nvSpPr>
        <p:spPr bwMode="auto">
          <a:xfrm>
            <a:off x="611188" y="174625"/>
            <a:ext cx="8229600" cy="538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endParaRPr lang="ru-RU" altLang="ru-RU" sz="2500" b="1">
              <a:solidFill>
                <a:srgbClr val="660033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500" b="1">
                <a:solidFill>
                  <a:srgbClr val="660033"/>
                </a:solidFill>
                <a:latin typeface="Times New Roman" pitchFamily="18" charset="0"/>
                <a:cs typeface="Times New Roman" pitchFamily="18" charset="0"/>
              </a:rPr>
              <a:t>Межформенный контроль (продолжение):	 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6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 </a:t>
            </a:r>
          </a:p>
        </p:txBody>
      </p:sp>
      <p:graphicFrame>
        <p:nvGraphicFramePr>
          <p:cNvPr id="87060" name="Group 20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755650" y="1773238"/>
          <a:ext cx="8208963" cy="3598862"/>
        </p:xfrm>
        <a:graphic>
          <a:graphicData uri="http://schemas.openxmlformats.org/drawingml/2006/table">
            <a:tbl>
              <a:tblPr/>
              <a:tblGrid>
                <a:gridCol w="3582988">
                  <a:extLst>
                    <a:ext uri="{9D8B030D-6E8A-4147-A177-3AD203B41FA5}"/>
                  </a:extLst>
                </a:gridCol>
                <a:gridCol w="665162">
                  <a:extLst>
                    <a:ext uri="{9D8B030D-6E8A-4147-A177-3AD203B41FA5}"/>
                  </a:extLst>
                </a:gridCol>
                <a:gridCol w="3960813">
                  <a:extLst>
                    <a:ext uri="{9D8B030D-6E8A-4147-A177-3AD203B41FA5}"/>
                  </a:extLst>
                </a:gridCol>
              </a:tblGrid>
              <a:tr h="68421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660033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14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800" b="0" i="0" u="none" strike="noStrike" cap="none" normalizeH="0" baseline="0">
                        <a:ln>
                          <a:noFill/>
                        </a:ln>
                        <a:solidFill>
                          <a:schemeClr val="hlink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30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291464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2100 гр.1 «переведено»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Следует учитывать, что в эту графу входят больные новорожденные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ru-RU" sz="3000" b="1" i="0" u="sng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&gt;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3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 3101 гр. 1 «переведено»</a:t>
                      </a:r>
                      <a:r>
                        <a:rPr kumimoji="0" lang="ru-RU" altLang="ru-RU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        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Следует учитывать, что в эту графу  не включена строка «Кроме того больные </a:t>
                      </a:r>
                      <a:r>
                        <a:rPr kumimoji="0" lang="ru-RU" altLang="ru-RU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новорожденные»</a:t>
                      </a:r>
                      <a:endParaRPr kumimoji="0" lang="ru-RU" altLang="ru-RU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63506" name="Номер слайда 4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95A7C262-58B5-40E3-BAB9-B1900A756506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65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93651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Содержимое 2">
            <a:extLst>
              <a:ext uri="{FF2B5EF4-FFF2-40B4-BE49-F238E27FC236}"/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827088" y="1700213"/>
            <a:ext cx="7907337" cy="3960812"/>
          </a:xfrm>
        </p:spPr>
        <p:txBody>
          <a:bodyPr rtlCol="0">
            <a:normAutofit/>
          </a:bodyPr>
          <a:lstStyle/>
          <a:p>
            <a:pPr marL="514350" indent="-514350" eaLnBrk="1" fontAlgn="auto" hangingPunct="1">
              <a:buFont typeface="Arial" charset="0"/>
              <a:buNone/>
              <a:defRPr/>
            </a:pPr>
            <a:r>
              <a:rPr lang="ru-RU" altLang="ru-RU" sz="2000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Проводится: </a:t>
            </a:r>
          </a:p>
          <a:p>
            <a:pPr marL="514350" indent="-514350" algn="ctr" eaLnBrk="1" fontAlgn="auto" hangingPunct="1">
              <a:buFont typeface="Arial" charset="0"/>
              <a:buNone/>
              <a:defRPr/>
            </a:pPr>
            <a:r>
              <a:rPr lang="ru-RU" altLang="ru-RU" sz="2400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по</a:t>
            </a:r>
            <a:r>
              <a:rPr lang="ru-RU" altLang="ru-RU" sz="2400" dirty="0">
                <a:latin typeface="Arial" pitchFamily="34" charset="0"/>
                <a:cs typeface="Arial" pitchFamily="34" charset="0"/>
              </a:rPr>
              <a:t> </a:t>
            </a:r>
            <a:r>
              <a:rPr lang="ru-RU" altLang="ru-RU" sz="24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числу переведенных пациентов</a:t>
            </a:r>
          </a:p>
          <a:p>
            <a:pPr marL="514350" indent="-514350" algn="ctr" eaLnBrk="1" fontAlgn="auto" hangingPunct="1">
              <a:buFont typeface="Arial" charset="0"/>
              <a:buNone/>
              <a:defRPr/>
            </a:pPr>
            <a:endParaRPr lang="ru-RU" altLang="ru-RU" sz="2400" dirty="0"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14,2100,1,01 </a:t>
            </a:r>
            <a:r>
              <a:rPr lang="en-US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&gt; 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 30,3101,1,01</a:t>
            </a: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1800" b="1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14,2100,1,01 – 14,2100,1,02 = 30,3101,1,01</a:t>
            </a: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1800" b="1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1800" b="1" dirty="0">
              <a:latin typeface="Arial" pitchFamily="34" charset="0"/>
              <a:cs typeface="Arial" pitchFamily="34" charset="0"/>
            </a:endParaRPr>
          </a:p>
          <a:p>
            <a:pPr marL="514350" indent="-514350" algn="ctr" eaLnBrk="1" fontAlgn="auto" hangingPunct="1">
              <a:buFontTx/>
              <a:buAutoNum type="arabicPeriod"/>
              <a:defRPr/>
            </a:pPr>
            <a:endParaRPr lang="ru-RU" altLang="ru-RU" sz="17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14350" indent="-514350" algn="ctr" eaLnBrk="1" fontAlgn="auto" hangingPunct="1">
              <a:buFont typeface="Arial" charset="0"/>
              <a:buChar char="•"/>
              <a:defRPr/>
            </a:pPr>
            <a:endParaRPr lang="ru-RU" altLang="ru-RU" sz="17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2467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539750" y="188913"/>
            <a:ext cx="8229600" cy="1511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14 форма  </a:t>
            </a:r>
            <a:r>
              <a:rPr lang="ru-RU" altLang="ru-RU" sz="2800" b="1" dirty="0" err="1">
                <a:solidFill>
                  <a:schemeClr val="accent2">
                    <a:lumMod val="50000"/>
                  </a:schemeClr>
                </a:solidFill>
              </a:rPr>
              <a:t>Межформенный</a:t>
            </a: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 контроль </a:t>
            </a:r>
          </a:p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с 30 формой </a:t>
            </a:r>
            <a:r>
              <a:rPr lang="ru-RU" altLang="ru-RU" sz="25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400" dirty="0">
                <a:solidFill>
                  <a:srgbClr val="0C0472"/>
                </a:solidFill>
              </a:rPr>
              <a:t>«Сведения о медицинской организации»</a:t>
            </a:r>
            <a:endParaRPr lang="ru-RU" altLang="ru-RU" sz="2400" b="1" dirty="0">
              <a:solidFill>
                <a:srgbClr val="0C047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4516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24114899-479D-48C9-8511-C36A3E86579F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66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31934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 txBox="1">
            <a:spLocks noChangeArrowheads="1"/>
          </p:cNvSpPr>
          <p:nvPr/>
        </p:nvSpPr>
        <p:spPr bwMode="auto">
          <a:xfrm>
            <a:off x="611188" y="188913"/>
            <a:ext cx="82296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6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Межформенный контроль </a:t>
            </a:r>
            <a:r>
              <a:rPr lang="ru-RU" altLang="ru-RU" sz="20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(продолжение):</a:t>
            </a:r>
            <a:r>
              <a:rPr lang="ru-RU" altLang="ru-RU" sz="26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 </a:t>
            </a:r>
          </a:p>
        </p:txBody>
      </p:sp>
      <p:graphicFrame>
        <p:nvGraphicFramePr>
          <p:cNvPr id="71729" name="Group 49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611188" y="692150"/>
          <a:ext cx="8064500" cy="334966"/>
        </p:xfrm>
        <a:graphic>
          <a:graphicData uri="http://schemas.openxmlformats.org/drawingml/2006/table">
            <a:tbl>
              <a:tblPr/>
              <a:tblGrid>
                <a:gridCol w="4219990">
                  <a:extLst>
                    <a:ext uri="{9D8B030D-6E8A-4147-A177-3AD203B41FA5}"/>
                  </a:extLst>
                </a:gridCol>
                <a:gridCol w="528329">
                  <a:extLst>
                    <a:ext uri="{9D8B030D-6E8A-4147-A177-3AD203B41FA5}"/>
                  </a:extLst>
                </a:gridCol>
                <a:gridCol w="3316181">
                  <a:extLst>
                    <a:ext uri="{9D8B030D-6E8A-4147-A177-3AD203B41FA5}"/>
                  </a:extLst>
                </a:gridCol>
              </a:tblGrid>
              <a:tr h="33496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14 </a:t>
                      </a:r>
                    </a:p>
                  </a:txBody>
                  <a:tcPr marL="95697" marR="95697" marT="45563" marB="4556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600" b="1" i="0" u="none" strike="noStrike" cap="none" normalizeH="0" baseline="0">
                        <a:ln>
                          <a:noFill/>
                        </a:ln>
                        <a:solidFill>
                          <a:schemeClr val="hlink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95697" marR="95697" marT="45563" marB="4556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30 </a:t>
                      </a:r>
                    </a:p>
                  </a:txBody>
                  <a:tcPr marL="95697" marR="95697" marT="45563" marB="4556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65549" name="Rectangle 14"/>
          <p:cNvSpPr>
            <a:spLocks noChangeArrowheads="1"/>
          </p:cNvSpPr>
          <p:nvPr/>
        </p:nvSpPr>
        <p:spPr bwMode="auto">
          <a:xfrm>
            <a:off x="2124075" y="3284538"/>
            <a:ext cx="590391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endParaRPr lang="ru-RU" altLang="ru-RU" sz="1800" b="1">
              <a:latin typeface="Arial" pitchFamily="34" charset="0"/>
            </a:endParaRPr>
          </a:p>
        </p:txBody>
      </p:sp>
      <p:graphicFrame>
        <p:nvGraphicFramePr>
          <p:cNvPr id="89141" name="Group 53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539750" y="1412875"/>
          <a:ext cx="8208963" cy="2403475"/>
        </p:xfrm>
        <a:graphic>
          <a:graphicData uri="http://schemas.openxmlformats.org/drawingml/2006/table">
            <a:tbl>
              <a:tblPr/>
              <a:tblGrid>
                <a:gridCol w="4295775">
                  <a:extLst>
                    <a:ext uri="{9D8B030D-6E8A-4147-A177-3AD203B41FA5}"/>
                  </a:extLst>
                </a:gridCol>
                <a:gridCol w="538163">
                  <a:extLst>
                    <a:ext uri="{9D8B030D-6E8A-4147-A177-3AD203B41FA5}"/>
                  </a:extLst>
                </a:gridCol>
                <a:gridCol w="3375025">
                  <a:extLst>
                    <a:ext uri="{9D8B030D-6E8A-4147-A177-3AD203B41FA5}"/>
                  </a:extLst>
                </a:gridCol>
              </a:tblGrid>
              <a:tr h="64619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Всего:</a:t>
                      </a: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т. 2000 «Взрослые» стр.1, гр. 9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+ т. 2000 «Дети от 0-17 лет»  стр. 1, гр. 29</a:t>
                      </a:r>
                      <a:r>
                        <a:rPr kumimoji="0" lang="ru-RU" altLang="ru-RU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</a:p>
                  </a:txBody>
                  <a:tcPr marT="45732" marB="4573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=</a:t>
                      </a: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5503 гр. 3, стр. 1.1 - гр. 9, стр. 1.1 </a:t>
                      </a: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59856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Взрослые:</a:t>
                      </a: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т. 2000 «Взрослые» стр.1, гр. 9 </a:t>
                      </a:r>
                    </a:p>
                  </a:txBody>
                  <a:tcPr marT="45732" marB="4573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=</a:t>
                      </a: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5503 гр. 3, (стр. 1.1 - стр.1.1.1)  - гр. 9, (стр. 1.1 – стр. 1.1.1) </a:t>
                      </a: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57920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Дети</a:t>
                      </a: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: т. 2000  стр. 1, гр. 29 </a:t>
                      </a:r>
                    </a:p>
                  </a:txBody>
                  <a:tcPr marT="45732" marB="4573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=</a:t>
                      </a: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5503 гр. 3, стр.1.1.1  - гр. 9,  стр. 1.1.1</a:t>
                      </a: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57951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Старше трудоспособ</a:t>
                      </a:r>
                      <a:r>
                        <a:rPr kumimoji="0" lang="ru-RU" altLang="ru-RU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.:  т. 2000 стр. 1, гр.18</a:t>
                      </a:r>
                    </a:p>
                  </a:txBody>
                  <a:tcPr marT="45732" marB="4573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=</a:t>
                      </a: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5503 гр. 3, стр.1.1.3 - гр. 9,  стр. 1.1.3</a:t>
                      </a: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65572" name="Rectangle 37"/>
          <p:cNvSpPr>
            <a:spLocks noChangeArrowheads="1"/>
          </p:cNvSpPr>
          <p:nvPr/>
        </p:nvSpPr>
        <p:spPr bwMode="auto">
          <a:xfrm>
            <a:off x="827088" y="3860800"/>
            <a:ext cx="7993062" cy="915988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1800" b="1">
                <a:latin typeface="Times New Roman" pitchFamily="18" charset="0"/>
              </a:rPr>
              <a:t>По количеству умерших новорожденных в первые 168 часов жизни в стационаре и вскрытиям новорожденных умерших в первые 0-6 суток жизни</a:t>
            </a:r>
          </a:p>
        </p:txBody>
      </p:sp>
      <p:graphicFrame>
        <p:nvGraphicFramePr>
          <p:cNvPr id="89146" name="Group 58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539750" y="4868863"/>
          <a:ext cx="8280400" cy="1279720"/>
        </p:xfrm>
        <a:graphic>
          <a:graphicData uri="http://schemas.openxmlformats.org/drawingml/2006/table">
            <a:tbl>
              <a:tblPr/>
              <a:tblGrid>
                <a:gridCol w="4256088">
                  <a:extLst>
                    <a:ext uri="{9D8B030D-6E8A-4147-A177-3AD203B41FA5}"/>
                  </a:extLst>
                </a:gridCol>
                <a:gridCol w="542925">
                  <a:extLst>
                    <a:ext uri="{9D8B030D-6E8A-4147-A177-3AD203B41FA5}"/>
                  </a:extLst>
                </a:gridCol>
                <a:gridCol w="3481387">
                  <a:extLst>
                    <a:ext uri="{9D8B030D-6E8A-4147-A177-3AD203B41FA5}"/>
                  </a:extLst>
                </a:gridCol>
              </a:tblGrid>
              <a:tr h="127952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2200 гр. 1 «умерло новорожденных в первые 168 ч. жизни»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Может быть больше, так как не всегда дети вскрываются (например по религиозным взглядам)</a:t>
                      </a:r>
                    </a:p>
                  </a:txBody>
                  <a:tcPr marT="45500" marB="4550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&gt;</a:t>
                      </a:r>
                    </a:p>
                  </a:txBody>
                  <a:tcPr marT="45500" marB="455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5503 гр. 3,  стр.4  - гр. 9, стр. 4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«вскрыто новорожденных умерших в </a:t>
                      </a:r>
                      <a:r>
                        <a:rPr kumimoji="0" lang="ru-RU" altLang="ru-RU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первые 0-6 суток (168 ч.)</a:t>
                      </a:r>
                    </a:p>
                  </a:txBody>
                  <a:tcPr marT="45500" marB="455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65583" name="Rectangle 50"/>
          <p:cNvSpPr>
            <a:spLocks noChangeArrowheads="1"/>
          </p:cNvSpPr>
          <p:nvPr/>
        </p:nvSpPr>
        <p:spPr bwMode="auto">
          <a:xfrm>
            <a:off x="971550" y="1052513"/>
            <a:ext cx="7704138" cy="366712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buClr>
                <a:schemeClr val="folHlink"/>
              </a:buClr>
              <a:buSzPct val="90000"/>
              <a:buFont typeface="Wingdings" pitchFamily="2" charset="2"/>
              <a:buNone/>
            </a:pPr>
            <a:r>
              <a:rPr lang="ru-RU" altLang="ru-RU" sz="1800" b="1">
                <a:latin typeface="Times New Roman" pitchFamily="18" charset="0"/>
              </a:rPr>
              <a:t>По паталогоанатомическим вскрытиям</a:t>
            </a:r>
          </a:p>
        </p:txBody>
      </p:sp>
      <p:sp>
        <p:nvSpPr>
          <p:cNvPr id="65584" name="Номер слайда 8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4730E437-3E9E-4E88-9023-7FFEC73A769C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67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36702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Содержимое 2">
            <a:extLst>
              <a:ext uri="{FF2B5EF4-FFF2-40B4-BE49-F238E27FC236}"/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827088" y="1700213"/>
            <a:ext cx="7907337" cy="3960812"/>
          </a:xfrm>
        </p:spPr>
        <p:txBody>
          <a:bodyPr rtlCol="0">
            <a:normAutofit/>
          </a:bodyPr>
          <a:lstStyle/>
          <a:p>
            <a:pPr marL="514350" indent="-514350" eaLnBrk="1" fontAlgn="auto" hangingPunct="1">
              <a:buFont typeface="Arial" charset="0"/>
              <a:buNone/>
              <a:defRPr/>
            </a:pPr>
            <a:r>
              <a:rPr lang="ru-RU" altLang="ru-RU" sz="2000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Проводится: </a:t>
            </a:r>
          </a:p>
          <a:p>
            <a:pPr marL="514350" indent="-514350" algn="ctr" eaLnBrk="1" fontAlgn="auto" hangingPunct="1">
              <a:buFont typeface="Arial" charset="0"/>
              <a:buNone/>
              <a:defRPr/>
            </a:pPr>
            <a:r>
              <a:rPr lang="ru-RU" altLang="ru-RU" sz="2400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по количеству патологоанатомических вскрытий</a:t>
            </a:r>
          </a:p>
          <a:p>
            <a:pPr marL="514350" indent="-514350" algn="ctr" eaLnBrk="1" fontAlgn="auto" hangingPunct="1">
              <a:buFont typeface="Arial" charset="0"/>
              <a:buNone/>
              <a:defRPr/>
            </a:pPr>
            <a:endParaRPr lang="ru-RU" altLang="ru-RU" sz="2400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None/>
              <a:defRPr/>
            </a:pPr>
            <a:r>
              <a:rPr lang="ru-RU" altLang="ru-RU" sz="1800" b="1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Всего:</a:t>
            </a:r>
            <a:r>
              <a:rPr lang="ru-RU" altLang="ru-RU" sz="1800" b="1" dirty="0">
                <a:latin typeface="Arial" pitchFamily="34" charset="0"/>
                <a:cs typeface="Arial" pitchFamily="34" charset="0"/>
              </a:rPr>
              <a:t>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14,2000,1.0,09+14,2000,1.0,29 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30,5503,1.1,03 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–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30,5503,1.1,09</a:t>
            </a:r>
            <a:endParaRPr lang="ru-RU" altLang="ru-RU" sz="1800" b="1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None/>
              <a:defRPr/>
            </a:pPr>
            <a:endParaRPr lang="ru-RU" altLang="ru-RU" sz="1800" b="1" dirty="0"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None/>
              <a:defRPr/>
            </a:pPr>
            <a:r>
              <a:rPr lang="ru-RU" altLang="ru-RU" sz="1800" b="1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Взрослые</a:t>
            </a:r>
            <a:r>
              <a:rPr lang="ru-RU" altLang="ru-RU" sz="1800" b="1" dirty="0">
                <a:latin typeface="Arial" pitchFamily="34" charset="0"/>
                <a:cs typeface="Arial" pitchFamily="34" charset="0"/>
              </a:rPr>
              <a:t>: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14,2000,1.0,09 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 (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30,5503,1.1,03 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–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30,5503,1.1.1,03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) – (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30,5503,1.1,09 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–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30,5503,1.1.1,09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)</a:t>
            </a:r>
          </a:p>
          <a:p>
            <a:pPr marL="514350" indent="-514350" eaLnBrk="1" fontAlgn="auto" hangingPunct="1">
              <a:buFont typeface="Arial" charset="0"/>
              <a:buNone/>
              <a:defRPr/>
            </a:pPr>
            <a:endParaRPr lang="ru-RU" altLang="ru-RU" sz="1800" b="1" dirty="0"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None/>
              <a:defRPr/>
            </a:pPr>
            <a:r>
              <a:rPr lang="ru-RU" altLang="ru-RU" sz="1800" b="1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Дети:</a:t>
            </a:r>
            <a:r>
              <a:rPr lang="ru-RU" altLang="ru-RU" sz="1800" b="1" dirty="0">
                <a:latin typeface="Arial" pitchFamily="34" charset="0"/>
                <a:cs typeface="Arial" pitchFamily="34" charset="0"/>
              </a:rPr>
              <a:t>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14,2000,1.0,29 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=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30,5503,1.1.1,03 </a:t>
            </a:r>
            <a:r>
              <a:rPr lang="ru-RU" altLang="ru-RU" sz="1800" b="1" dirty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– </a:t>
            </a:r>
            <a:r>
              <a:rPr lang="ru-RU" altLang="ru-RU" sz="1800" b="1" dirty="0" smtClean="0">
                <a:solidFill>
                  <a:srgbClr val="0C0472"/>
                </a:solidFill>
                <a:latin typeface="Arial" pitchFamily="34" charset="0"/>
                <a:cs typeface="Arial" pitchFamily="34" charset="0"/>
              </a:rPr>
              <a:t>30,5503,1.1.1,09</a:t>
            </a:r>
            <a:endParaRPr lang="ru-RU" altLang="ru-RU" sz="1800" b="1" dirty="0">
              <a:solidFill>
                <a:srgbClr val="0C0472"/>
              </a:solidFill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1800" b="1" dirty="0">
              <a:latin typeface="Arial" pitchFamily="34" charset="0"/>
              <a:cs typeface="Arial" pitchFamily="34" charset="0"/>
            </a:endParaRPr>
          </a:p>
          <a:p>
            <a:pPr marL="514350" indent="-514350" eaLnBrk="1" fontAlgn="auto" hangingPunct="1">
              <a:buFont typeface="Arial" charset="0"/>
              <a:buChar char="•"/>
              <a:defRPr/>
            </a:pPr>
            <a:endParaRPr lang="ru-RU" altLang="ru-RU" sz="1800" b="1" dirty="0">
              <a:latin typeface="Arial" pitchFamily="34" charset="0"/>
              <a:cs typeface="Arial" pitchFamily="34" charset="0"/>
            </a:endParaRPr>
          </a:p>
          <a:p>
            <a:pPr marL="514350" indent="-514350" algn="ctr" eaLnBrk="1" fontAlgn="auto" hangingPunct="1">
              <a:buFontTx/>
              <a:buAutoNum type="arabicPeriod"/>
              <a:defRPr/>
            </a:pPr>
            <a:endParaRPr lang="ru-RU" altLang="ru-RU" sz="17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14350" indent="-514350" algn="ctr" eaLnBrk="1" fontAlgn="auto" hangingPunct="1">
              <a:buFont typeface="Arial" charset="0"/>
              <a:buChar char="•"/>
              <a:defRPr/>
            </a:pPr>
            <a:endParaRPr lang="ru-RU" altLang="ru-RU" sz="17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2467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539750" y="188913"/>
            <a:ext cx="8229600" cy="1511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14 форма  </a:t>
            </a:r>
            <a:r>
              <a:rPr lang="ru-RU" altLang="ru-RU" sz="2800" b="1" dirty="0" err="1">
                <a:solidFill>
                  <a:schemeClr val="accent2">
                    <a:lumMod val="50000"/>
                  </a:schemeClr>
                </a:solidFill>
              </a:rPr>
              <a:t>Межформенный</a:t>
            </a: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 контроль </a:t>
            </a:r>
          </a:p>
          <a:p>
            <a:pPr algn="ctr" eaLnBrk="0" hangingPunct="0">
              <a:defRPr/>
            </a:pPr>
            <a:r>
              <a:rPr lang="ru-RU" altLang="ru-RU" sz="2800" b="1" dirty="0">
                <a:solidFill>
                  <a:schemeClr val="accent2">
                    <a:lumMod val="50000"/>
                  </a:schemeClr>
                </a:solidFill>
              </a:rPr>
              <a:t>с 30 формой </a:t>
            </a:r>
            <a:r>
              <a:rPr lang="ru-RU" altLang="ru-RU" sz="25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400" dirty="0">
                <a:solidFill>
                  <a:srgbClr val="0C0472"/>
                </a:solidFill>
              </a:rPr>
              <a:t>«Сведения о медицинской организации»</a:t>
            </a:r>
            <a:endParaRPr lang="ru-RU" altLang="ru-RU" sz="2400" b="1" dirty="0">
              <a:solidFill>
                <a:srgbClr val="0C047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6564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489144DA-CAFC-4F16-9275-D9F49CEA1FBF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68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10890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 txBox="1">
            <a:spLocks noChangeArrowheads="1"/>
          </p:cNvSpPr>
          <p:nvPr/>
        </p:nvSpPr>
        <p:spPr bwMode="auto">
          <a:xfrm>
            <a:off x="611188" y="188913"/>
            <a:ext cx="82296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6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Межформенный контроль</a:t>
            </a:r>
            <a:r>
              <a:rPr lang="en-US" altLang="ru-RU" sz="26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altLang="ru-RU" sz="20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altLang="ru-RU" sz="20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продолжение):	 </a:t>
            </a:r>
          </a:p>
        </p:txBody>
      </p:sp>
      <p:graphicFrame>
        <p:nvGraphicFramePr>
          <p:cNvPr id="91189" name="Group 53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755650" y="2060575"/>
          <a:ext cx="7993063" cy="2286000"/>
        </p:xfrm>
        <a:graphic>
          <a:graphicData uri="http://schemas.openxmlformats.org/drawingml/2006/table">
            <a:tbl>
              <a:tblPr/>
              <a:tblGrid>
                <a:gridCol w="3665538">
                  <a:extLst>
                    <a:ext uri="{9D8B030D-6E8A-4147-A177-3AD203B41FA5}"/>
                  </a:extLst>
                </a:gridCol>
                <a:gridCol w="515937">
                  <a:extLst>
                    <a:ext uri="{9D8B030D-6E8A-4147-A177-3AD203B41FA5}"/>
                  </a:extLst>
                </a:gridCol>
                <a:gridCol w="3811588">
                  <a:extLst>
                    <a:ext uri="{9D8B030D-6E8A-4147-A177-3AD203B41FA5}"/>
                  </a:extLst>
                </a:gridCol>
              </a:tblGrid>
              <a:tr h="22860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cs typeface="Times New Roman" panose="02020603050405020304" pitchFamily="18" charset="0"/>
                        </a:rPr>
                        <a:t>т. 2100 гр. 2</a:t>
                      </a:r>
                      <a:endParaRPr kumimoji="0" lang="ru-RU" altLang="ru-RU" sz="2000" b="1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cs typeface="Times New Roman" panose="02020603050405020304" pitchFamily="18" charset="0"/>
                        </a:rPr>
                        <a:t>(переведено новорожденных)</a:t>
                      </a:r>
                      <a:r>
                        <a:rPr kumimoji="0" lang="ru-RU" altLang="ru-RU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</a:p>
                  </a:txBody>
                  <a:tcPr marT="45684" marB="4568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&gt;</a:t>
                      </a:r>
                    </a:p>
                  </a:txBody>
                  <a:tcPr marT="45684" marB="4568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cs typeface="Times New Roman" panose="02020603050405020304" pitchFamily="18" charset="0"/>
                        </a:rPr>
                        <a:t>т. 2247 «переведено новорожденных» </a:t>
                      </a:r>
                      <a:endParaRPr kumimoji="0" lang="ru-RU" altLang="ru-RU" sz="2000" b="1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cs typeface="Times New Roman" panose="02020603050405020304" pitchFamily="18" charset="0"/>
                        </a:rPr>
                        <a:t>(учитываются только переводы в др. учреждения на  койки выхаживания недоношенных и патологии новорожденных</a:t>
                      </a:r>
                      <a:r>
                        <a:rPr kumimoji="0" lang="ru-RU" alt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cs typeface="Times New Roman" panose="02020603050405020304" pitchFamily="18" charset="0"/>
                        </a:rPr>
                        <a:t>)!!!</a:t>
                      </a:r>
                      <a:r>
                        <a:rPr kumimoji="0" lang="ru-RU" alt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endParaRPr kumimoji="0" lang="ru-RU" altLang="ru-RU" sz="20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684" marB="4568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67597" name="Rectangle 36"/>
          <p:cNvSpPr>
            <a:spLocks noChangeArrowheads="1"/>
          </p:cNvSpPr>
          <p:nvPr/>
        </p:nvSpPr>
        <p:spPr bwMode="auto">
          <a:xfrm>
            <a:off x="827088" y="3716338"/>
            <a:ext cx="76327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endParaRPr lang="ru-RU" altLang="ru-RU" sz="1400" b="1">
              <a:latin typeface="Arial" pitchFamily="34" charset="0"/>
            </a:endParaRPr>
          </a:p>
        </p:txBody>
      </p:sp>
      <p:sp>
        <p:nvSpPr>
          <p:cNvPr id="67598" name="Rectangle 47"/>
          <p:cNvSpPr>
            <a:spLocks noChangeArrowheads="1"/>
          </p:cNvSpPr>
          <p:nvPr/>
        </p:nvSpPr>
        <p:spPr bwMode="auto">
          <a:xfrm rot="10800000" flipV="1">
            <a:off x="1042988" y="836613"/>
            <a:ext cx="7419975" cy="366712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buClr>
                <a:schemeClr val="folHlink"/>
              </a:buClr>
              <a:buSzPct val="90000"/>
              <a:buFont typeface="Wingdings" pitchFamily="2" charset="2"/>
              <a:buNone/>
            </a:pPr>
            <a:r>
              <a:rPr lang="ru-RU" altLang="ru-RU" sz="1800" b="1">
                <a:latin typeface="Arial" pitchFamily="34" charset="0"/>
              </a:rPr>
              <a:t>По количеству переводов новорожденных</a:t>
            </a:r>
          </a:p>
        </p:txBody>
      </p:sp>
      <p:sp>
        <p:nvSpPr>
          <p:cNvPr id="67599" name="Rectangle 67"/>
          <p:cNvSpPr>
            <a:spLocks noChangeArrowheads="1"/>
          </p:cNvSpPr>
          <p:nvPr/>
        </p:nvSpPr>
        <p:spPr bwMode="auto">
          <a:xfrm>
            <a:off x="900113" y="4868863"/>
            <a:ext cx="7848600" cy="830262"/>
          </a:xfrm>
          <a:prstGeom prst="rect">
            <a:avLst/>
          </a:prstGeom>
          <a:noFill/>
          <a:ln w="9525">
            <a:solidFill>
              <a:srgbClr val="6600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ru-RU" sz="1600" b="1">
                <a:solidFill>
                  <a:srgbClr val="000099"/>
                </a:solidFill>
                <a:latin typeface="Times New Roman" pitchFamily="18" charset="0"/>
              </a:rPr>
              <a:t>  </a:t>
            </a:r>
            <a:r>
              <a:rPr lang="ru-RU" altLang="ru-RU" sz="1600" b="1">
                <a:solidFill>
                  <a:srgbClr val="000099"/>
                </a:solidFill>
                <a:latin typeface="Times New Roman" pitchFamily="18" charset="0"/>
              </a:rPr>
              <a:t>&gt;</a:t>
            </a:r>
            <a:r>
              <a:rPr lang="en-US" altLang="ru-RU" sz="1600">
                <a:solidFill>
                  <a:srgbClr val="000099"/>
                </a:solidFill>
                <a:latin typeface="Times New Roman" pitchFamily="18" charset="0"/>
              </a:rPr>
              <a:t> </a:t>
            </a:r>
            <a:r>
              <a:rPr lang="ru-RU" altLang="ru-RU" sz="1600">
                <a:solidFill>
                  <a:srgbClr val="000099"/>
                </a:solidFill>
                <a:latin typeface="Times New Roman" pitchFamily="18" charset="0"/>
              </a:rPr>
              <a:t>так как в форме №</a:t>
            </a:r>
            <a:r>
              <a:rPr lang="ru-RU" altLang="ru-RU" sz="1600" b="1">
                <a:solidFill>
                  <a:srgbClr val="000099"/>
                </a:solidFill>
                <a:latin typeface="Times New Roman" pitchFamily="18" charset="0"/>
              </a:rPr>
              <a:t>14</a:t>
            </a:r>
            <a:r>
              <a:rPr lang="ru-RU" altLang="ru-RU" sz="1600">
                <a:solidFill>
                  <a:srgbClr val="000099"/>
                </a:solidFill>
                <a:latin typeface="Times New Roman" pitchFamily="18" charset="0"/>
              </a:rPr>
              <a:t> дети переводятся  в разные учреждения на разные профили коек и с разных профильных коек (не только родильных, например с детских (пат. нов.), на которые они </a:t>
            </a:r>
            <a:r>
              <a:rPr lang="ru-RU" altLang="ru-RU" sz="1600" u="sng">
                <a:solidFill>
                  <a:srgbClr val="000099"/>
                </a:solidFill>
                <a:latin typeface="Times New Roman" pitchFamily="18" charset="0"/>
              </a:rPr>
              <a:t>поступают переводом </a:t>
            </a:r>
            <a:r>
              <a:rPr lang="ru-RU" altLang="ru-RU" sz="1600">
                <a:solidFill>
                  <a:srgbClr val="000099"/>
                </a:solidFill>
                <a:latin typeface="Times New Roman" pitchFamily="18" charset="0"/>
              </a:rPr>
              <a:t>с родильных коек - внутри учреждения) !!!</a:t>
            </a:r>
          </a:p>
        </p:txBody>
      </p:sp>
      <p:sp>
        <p:nvSpPr>
          <p:cNvPr id="67600" name="AutoShape 82"/>
          <p:cNvSpPr>
            <a:spLocks noChangeArrowheads="1"/>
          </p:cNvSpPr>
          <p:nvPr/>
        </p:nvSpPr>
        <p:spPr bwMode="auto">
          <a:xfrm>
            <a:off x="4427538" y="3789363"/>
            <a:ext cx="503237" cy="1008062"/>
          </a:xfrm>
          <a:prstGeom prst="downArrow">
            <a:avLst>
              <a:gd name="adj1" fmla="val 50000"/>
              <a:gd name="adj2" fmla="val 50079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ru-RU" altLang="ru-RU" sz="1800">
              <a:latin typeface="Arial" pitchFamily="34" charset="0"/>
            </a:endParaRPr>
          </a:p>
        </p:txBody>
      </p:sp>
      <p:graphicFrame>
        <p:nvGraphicFramePr>
          <p:cNvPr id="91191" name="Group 55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755650" y="1628775"/>
          <a:ext cx="7993063" cy="431800"/>
        </p:xfrm>
        <a:graphic>
          <a:graphicData uri="http://schemas.openxmlformats.org/drawingml/2006/table">
            <a:tbl>
              <a:tblPr/>
              <a:tblGrid>
                <a:gridCol w="3671888">
                  <a:extLst>
                    <a:ext uri="{9D8B030D-6E8A-4147-A177-3AD203B41FA5}"/>
                  </a:extLst>
                </a:gridCol>
                <a:gridCol w="504825">
                  <a:extLst>
                    <a:ext uri="{9D8B030D-6E8A-4147-A177-3AD203B41FA5}"/>
                  </a:extLst>
                </a:gridCol>
                <a:gridCol w="3816350">
                  <a:extLst>
                    <a:ext uri="{9D8B030D-6E8A-4147-A177-3AD203B41FA5}"/>
                  </a:extLst>
                </a:gridCol>
              </a:tblGrid>
              <a:tr h="431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14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2000" b="1" i="0" u="none" strike="noStrike" cap="none" normalizeH="0" baseline="0">
                        <a:ln>
                          <a:noFill/>
                        </a:ln>
                        <a:solidFill>
                          <a:schemeClr val="hlink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32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67611" name="Номер слайда 8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53F8CF4C-F3CF-4C61-BBE8-7AEDEF221391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69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42412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Прямоугольник 1"/>
          <p:cNvSpPr>
            <a:spLocks noChangeArrowheads="1"/>
          </p:cNvSpPr>
          <p:nvPr/>
        </p:nvSpPr>
        <p:spPr bwMode="auto">
          <a:xfrm>
            <a:off x="611188" y="1844675"/>
            <a:ext cx="7848600" cy="3140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0C0472"/>
                </a:solidFill>
                <a:latin typeface="Arial" pitchFamily="34" charset="0"/>
              </a:rPr>
              <a:t> Сведения о числе умерших беременных, а также женщин, умерших в течение 42 дней после окончания беременности независимо от ее продолжительности и локализации от какой-либо причины, связанной с беременностью, отягощенной ею или ее ведением, но не от несчастного случая или случайно возникшей причины, в соответствии с критериями ВОЗ, включаются в строку 16.0 «Беременность, роды и послеродовый период». </a:t>
            </a:r>
          </a:p>
          <a:p>
            <a:pPr>
              <a:spcBef>
                <a:spcPct val="0"/>
              </a:spcBef>
              <a:buFontTx/>
              <a:buNone/>
            </a:pPr>
            <a:endParaRPr lang="ru-RU" altLang="ru-RU" sz="1800" b="1">
              <a:solidFill>
                <a:srgbClr val="0C0472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0C0472"/>
                </a:solidFill>
                <a:latin typeface="Arial" pitchFamily="34" charset="0"/>
              </a:rPr>
              <a:t>Сведения о  случаях смерти женщин по истечении 42 дней после беременности показываются в форме на общих основаниях </a:t>
            </a:r>
          </a:p>
        </p:txBody>
      </p:sp>
      <p:sp>
        <p:nvSpPr>
          <p:cNvPr id="7171" name="Прямоугольник 2"/>
          <p:cNvSpPr>
            <a:spLocks noChangeArrowheads="1"/>
          </p:cNvSpPr>
          <p:nvPr/>
        </p:nvSpPr>
        <p:spPr bwMode="auto">
          <a:xfrm>
            <a:off x="971550" y="311150"/>
            <a:ext cx="7632700" cy="11858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u-RU" altLang="ru-RU" sz="2500" b="1">
                <a:solidFill>
                  <a:srgbClr val="660033"/>
                </a:solidFill>
                <a:latin typeface="Arial" pitchFamily="34" charset="0"/>
              </a:rPr>
              <a:t>Форма №14</a:t>
            </a:r>
            <a:br>
              <a:rPr lang="ru-RU" altLang="ru-RU" sz="2500" b="1">
                <a:solidFill>
                  <a:srgbClr val="660033"/>
                </a:solidFill>
                <a:latin typeface="Arial" pitchFamily="34" charset="0"/>
              </a:rPr>
            </a:br>
            <a:r>
              <a:rPr lang="ru-RU" altLang="ru-RU" sz="2500" b="1">
                <a:solidFill>
                  <a:srgbClr val="660033"/>
                </a:solidFill>
                <a:latin typeface="Arial" pitchFamily="34" charset="0"/>
              </a:rPr>
              <a:t>Таблица 2000</a:t>
            </a:r>
            <a:r>
              <a:rPr lang="ru-RU" altLang="ru-RU" sz="2800" b="1">
                <a:solidFill>
                  <a:schemeClr val="tx2"/>
                </a:solidFill>
                <a:latin typeface="Arial" pitchFamily="34" charset="0"/>
              </a:rPr>
              <a:t> </a:t>
            </a:r>
            <a:br>
              <a:rPr lang="ru-RU" altLang="ru-RU" sz="2800" b="1">
                <a:solidFill>
                  <a:schemeClr val="tx2"/>
                </a:solidFill>
                <a:latin typeface="Arial" pitchFamily="34" charset="0"/>
              </a:rPr>
            </a:br>
            <a:r>
              <a:rPr lang="ru-RU" altLang="ru-RU" sz="1800" b="1">
                <a:solidFill>
                  <a:schemeClr val="tx2"/>
                </a:solidFill>
                <a:latin typeface="Arial" pitchFamily="34" charset="0"/>
              </a:rPr>
              <a:t>1.</a:t>
            </a:r>
            <a:r>
              <a:rPr lang="ru-RU" altLang="ru-RU" sz="1800" b="1">
                <a:solidFill>
                  <a:srgbClr val="75213F"/>
                </a:solidFill>
                <a:latin typeface="Arial" pitchFamily="34" charset="0"/>
              </a:rPr>
              <a:t>Состав пациентов в стационаре, сроки и исходы лечения</a:t>
            </a:r>
            <a:endParaRPr lang="ru-RU" altLang="ru-RU" sz="1800">
              <a:latin typeface="Arial" pitchFamily="34" charset="0"/>
            </a:endParaRPr>
          </a:p>
        </p:txBody>
      </p:sp>
      <p:sp>
        <p:nvSpPr>
          <p:cNvPr id="7172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3910E874-514E-45DB-8A69-613E7FADFD58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7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69892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 txBox="1">
            <a:spLocks noChangeArrowheads="1"/>
          </p:cNvSpPr>
          <p:nvPr/>
        </p:nvSpPr>
        <p:spPr bwMode="auto">
          <a:xfrm>
            <a:off x="611188" y="188913"/>
            <a:ext cx="82296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6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Межформенный контроль </a:t>
            </a:r>
            <a:r>
              <a:rPr lang="ru-RU" altLang="ru-RU" sz="20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(продолжение):</a:t>
            </a:r>
            <a:r>
              <a:rPr lang="ru-RU" altLang="ru-RU" sz="2600" b="1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 </a:t>
            </a:r>
          </a:p>
        </p:txBody>
      </p:sp>
      <p:graphicFrame>
        <p:nvGraphicFramePr>
          <p:cNvPr id="73798" name="Group 70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827088" y="908050"/>
          <a:ext cx="7777162" cy="365130"/>
        </p:xfrm>
        <a:graphic>
          <a:graphicData uri="http://schemas.openxmlformats.org/drawingml/2006/table">
            <a:tbl>
              <a:tblPr/>
              <a:tblGrid>
                <a:gridCol w="3240087">
                  <a:extLst>
                    <a:ext uri="{9D8B030D-6E8A-4147-A177-3AD203B41FA5}"/>
                  </a:extLst>
                </a:gridCol>
                <a:gridCol w="576263">
                  <a:extLst>
                    <a:ext uri="{9D8B030D-6E8A-4147-A177-3AD203B41FA5}"/>
                  </a:extLst>
                </a:gridCol>
                <a:gridCol w="3960812">
                  <a:extLst>
                    <a:ext uri="{9D8B030D-6E8A-4147-A177-3AD203B41FA5}"/>
                  </a:extLst>
                </a:gridCol>
              </a:tblGrid>
              <a:tr h="36512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14 </a:t>
                      </a:r>
                    </a:p>
                  </a:txBody>
                  <a:tcPr marT="45405" marB="4540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800" b="1" i="0" u="none" strike="noStrike" cap="none" normalizeH="0" baseline="0" dirty="0">
                        <a:ln>
                          <a:noFill/>
                        </a:ln>
                        <a:solidFill>
                          <a:schemeClr val="hlink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405" marB="4540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Форма  № 32 </a:t>
                      </a:r>
                    </a:p>
                  </a:txBody>
                  <a:tcPr marT="45405" marB="4540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68621" name="Rectangle 23"/>
          <p:cNvSpPr>
            <a:spLocks noChangeArrowheads="1"/>
          </p:cNvSpPr>
          <p:nvPr/>
        </p:nvSpPr>
        <p:spPr bwMode="auto">
          <a:xfrm>
            <a:off x="827088" y="1700213"/>
            <a:ext cx="7632700" cy="708025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ru-RU" altLang="ru-RU" sz="2000" b="1">
                <a:latin typeface="Times New Roman" pitchFamily="18" charset="0"/>
              </a:rPr>
              <a:t>По количеству умерших новорожденных в первые 168 часов жизни в стационаре</a:t>
            </a:r>
          </a:p>
        </p:txBody>
      </p:sp>
      <p:graphicFrame>
        <p:nvGraphicFramePr>
          <p:cNvPr id="92187" name="Group 27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755650" y="2809875"/>
          <a:ext cx="7777163" cy="2395642"/>
        </p:xfrm>
        <a:graphic>
          <a:graphicData uri="http://schemas.openxmlformats.org/drawingml/2006/table">
            <a:tbl>
              <a:tblPr/>
              <a:tblGrid>
                <a:gridCol w="3240088">
                  <a:extLst>
                    <a:ext uri="{9D8B030D-6E8A-4147-A177-3AD203B41FA5}"/>
                  </a:extLst>
                </a:gridCol>
                <a:gridCol w="576262">
                  <a:extLst>
                    <a:ext uri="{9D8B030D-6E8A-4147-A177-3AD203B41FA5}"/>
                  </a:extLst>
                </a:gridCol>
                <a:gridCol w="3960813">
                  <a:extLst>
                    <a:ext uri="{9D8B030D-6E8A-4147-A177-3AD203B41FA5}"/>
                  </a:extLst>
                </a:gridCol>
              </a:tblGrid>
              <a:tr h="239553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</a:t>
                      </a:r>
                      <a:r>
                        <a:rPr kumimoji="0" lang="ru-RU" altLang="ru-RU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2200  стр.1, гр</a:t>
                      </a: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. 1, (умерло  новорожденных в первые 168 часов жизни)</a:t>
                      </a:r>
                    </a:p>
                  </a:txBody>
                  <a:tcPr marT="45677" marB="4567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800" b="0" i="0" u="sng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25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&gt;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2500" b="1" i="0" u="sng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77" marB="4567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defRPr sz="24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Clr>
                          <a:schemeClr val="accent1"/>
                        </a:buClr>
                        <a:buSzPct val="75000"/>
                        <a:buFont typeface="Wingdings" panose="05000000000000000000" pitchFamily="2" charset="2"/>
                        <a:defRPr sz="22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5000"/>
                        <a:buFont typeface="Wingdings" panose="05000000000000000000" pitchFamily="2" charset="2"/>
                        <a:defRPr sz="210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Font typeface="Wingdings" panose="05000000000000000000" pitchFamily="2" charset="2"/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т. 2250 стр. 1, гр.6 «умерло </a:t>
                      </a:r>
                      <a:r>
                        <a:rPr kumimoji="0" lang="ru-RU" altLang="ru-RU" sz="18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новор</a:t>
                      </a: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. в возрасте 0-6 дней жизни» + т. 2260 стр. 1, гр.8 «умерло </a:t>
                      </a:r>
                      <a:r>
                        <a:rPr kumimoji="0" lang="ru-RU" altLang="ru-RU" sz="18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новор</a:t>
                      </a:r>
                      <a:r>
                        <a:rPr kumimoji="0" lang="ru-RU" altLang="ru-RU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. в возрасте 0-6 дней жизни»</a:t>
                      </a:r>
                    </a:p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endParaRPr kumimoji="0" lang="ru-RU" altLang="ru-RU" sz="1800" b="1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ru-RU" altLang="ru-RU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 (учитываются только новорожденные, умершие  в родильных отделениях) </a:t>
                      </a:r>
                      <a:r>
                        <a:rPr kumimoji="0" lang="ru-RU" alt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Arial" panose="020B0604020202020204" pitchFamily="34" charset="0"/>
                        </a:rPr>
                        <a:t>!!!</a:t>
                      </a:r>
                      <a:endParaRPr kumimoji="0" lang="ru-RU" altLang="ru-RU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T="45677" marB="4567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68632" name="Rectangle 43"/>
          <p:cNvSpPr>
            <a:spLocks noChangeArrowheads="1"/>
          </p:cNvSpPr>
          <p:nvPr/>
        </p:nvSpPr>
        <p:spPr bwMode="auto">
          <a:xfrm>
            <a:off x="827088" y="5157788"/>
            <a:ext cx="7632700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600">
                <a:solidFill>
                  <a:srgbClr val="000099"/>
                </a:solidFill>
                <a:latin typeface="CG Times"/>
              </a:rPr>
              <a:t>    </a:t>
            </a:r>
            <a:r>
              <a:rPr lang="ru-RU" altLang="ru-RU" sz="1800">
                <a:solidFill>
                  <a:srgbClr val="000099"/>
                </a:solidFill>
                <a:latin typeface="CG Times"/>
              </a:rPr>
              <a:t>Т.к. умирают не только в учреждениях родовспоможения, но и в других учреждениях на детских койках</a:t>
            </a:r>
          </a:p>
        </p:txBody>
      </p:sp>
      <p:sp>
        <p:nvSpPr>
          <p:cNvPr id="68633" name="AutoShape 71"/>
          <p:cNvSpPr>
            <a:spLocks noChangeArrowheads="1"/>
          </p:cNvSpPr>
          <p:nvPr/>
        </p:nvSpPr>
        <p:spPr bwMode="auto">
          <a:xfrm>
            <a:off x="3995738" y="4070350"/>
            <a:ext cx="485775" cy="1087438"/>
          </a:xfrm>
          <a:prstGeom prst="downArrow">
            <a:avLst>
              <a:gd name="adj1" fmla="val 50000"/>
              <a:gd name="adj2" fmla="val 61426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ru-RU" altLang="ru-RU" sz="1800">
              <a:latin typeface="Arial" pitchFamily="34" charset="0"/>
            </a:endParaRPr>
          </a:p>
        </p:txBody>
      </p:sp>
      <p:sp>
        <p:nvSpPr>
          <p:cNvPr id="68634" name="Номер слайда 7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1B2D154B-C8BA-4852-9420-A2CEA03EB821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70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8598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Содержимое 2"/>
          <p:cNvSpPr>
            <a:spLocks noGrp="1"/>
          </p:cNvSpPr>
          <p:nvPr>
            <p:ph idx="4294967295"/>
          </p:nvPr>
        </p:nvSpPr>
        <p:spPr>
          <a:xfrm>
            <a:off x="914400" y="836613"/>
            <a:ext cx="8229600" cy="4968875"/>
          </a:xfrm>
        </p:spPr>
        <p:txBody>
          <a:bodyPr/>
          <a:lstStyle/>
          <a:p>
            <a:pPr marL="514350" indent="-514350" algn="ctr" eaLnBrk="1" hangingPunct="1">
              <a:buFont typeface="Wingdings" pitchFamily="2" charset="2"/>
              <a:buNone/>
            </a:pPr>
            <a:endParaRPr lang="ru-RU" altLang="ru-RU" sz="1700" b="1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ctr" eaLnBrk="1" hangingPunct="1">
              <a:buFont typeface="Wingdings" pitchFamily="2" charset="2"/>
              <a:buNone/>
            </a:pPr>
            <a:r>
              <a:rPr lang="ru-RU" altLang="ru-RU" sz="2000" b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С формой 32 «Сведения о медицинской помощи беременным, </a:t>
            </a:r>
          </a:p>
          <a:p>
            <a:pPr marL="514350" indent="-514350" algn="ctr" eaLnBrk="1" hangingPunct="1">
              <a:buFont typeface="Wingdings" pitchFamily="2" charset="2"/>
              <a:buNone/>
            </a:pPr>
            <a:r>
              <a:rPr lang="ru-RU" altLang="ru-RU" sz="2000" b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роженицам и родильницам» :</a:t>
            </a:r>
          </a:p>
          <a:p>
            <a:pPr marL="514350" indent="-514350" algn="ctr" eaLnBrk="1" hangingPunct="1"/>
            <a:r>
              <a:rPr lang="ru-RU" altLang="ru-RU" sz="2000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по количеству переведенных новорожденных;</a:t>
            </a:r>
          </a:p>
          <a:p>
            <a:pPr marL="514350" indent="-514350" algn="ctr" eaLnBrk="1" hangingPunct="1">
              <a:buFont typeface="Arial" pitchFamily="34" charset="0"/>
              <a:buNone/>
            </a:pPr>
            <a:r>
              <a:rPr lang="ru-RU" altLang="ru-RU" sz="2000" b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14,2100,1,02 </a:t>
            </a:r>
            <a:r>
              <a:rPr lang="en-US" altLang="ru-RU" sz="2000" b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&gt;</a:t>
            </a:r>
            <a:r>
              <a:rPr lang="ru-RU" altLang="ru-RU" sz="2000" b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= 32, 2247,1,01</a:t>
            </a:r>
          </a:p>
          <a:p>
            <a:pPr marL="514350" indent="-514350" algn="ctr" eaLnBrk="1" hangingPunct="1"/>
            <a:r>
              <a:rPr lang="ru-RU" altLang="ru-RU" sz="2000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По числу умерших новорожденных в первые 0-6 дней жизни</a:t>
            </a:r>
          </a:p>
          <a:p>
            <a:pPr marL="514350" indent="-514350" algn="ctr" eaLnBrk="1" hangingPunct="1">
              <a:buFont typeface="Arial" pitchFamily="34" charset="0"/>
              <a:buNone/>
            </a:pPr>
            <a:r>
              <a:rPr lang="ru-RU" altLang="ru-RU" sz="2000" b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14,2200,1,01 </a:t>
            </a:r>
            <a:r>
              <a:rPr lang="en-US" altLang="ru-RU" sz="2000" b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&gt;</a:t>
            </a:r>
            <a:r>
              <a:rPr lang="ru-RU" altLang="ru-RU" sz="2000" b="1" smtClean="0">
                <a:solidFill>
                  <a:srgbClr val="0C0472"/>
                </a:solidFill>
                <a:latin typeface="Times New Roman" pitchFamily="18" charset="0"/>
                <a:cs typeface="Times New Roman" pitchFamily="18" charset="0"/>
              </a:rPr>
              <a:t>= 32,2250,1,06 + 32,2260,1,08</a:t>
            </a:r>
          </a:p>
          <a:p>
            <a:pPr marL="514350" indent="-514350" algn="ctr" eaLnBrk="1" hangingPunct="1"/>
            <a:endParaRPr lang="ru-RU" altLang="ru-RU" sz="170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ctr" eaLnBrk="1" hangingPunct="1">
              <a:buFontTx/>
              <a:buAutoNum type="arabicPeriod"/>
            </a:pPr>
            <a:endParaRPr lang="ru-RU" altLang="ru-RU" sz="170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ctr" eaLnBrk="1" hangingPunct="1"/>
            <a:endParaRPr lang="ru-RU" altLang="ru-RU" sz="17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2467" name="Rectangle 2">
            <a:extLst>
              <a:ext uri="{FF2B5EF4-FFF2-40B4-BE49-F238E27FC236}"/>
            </a:extLst>
          </p:cNvPr>
          <p:cNvSpPr txBox="1">
            <a:spLocks noChangeArrowheads="1"/>
          </p:cNvSpPr>
          <p:nvPr/>
        </p:nvSpPr>
        <p:spPr bwMode="auto">
          <a:xfrm>
            <a:off x="611188" y="188913"/>
            <a:ext cx="8229600" cy="503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ru-RU" altLang="ru-RU" sz="2500" b="1" dirty="0" err="1">
                <a:solidFill>
                  <a:schemeClr val="accent2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Межформенный</a:t>
            </a:r>
            <a:r>
              <a:rPr lang="ru-RU" altLang="ru-RU" sz="2500" b="1" dirty="0">
                <a:solidFill>
                  <a:schemeClr val="accent2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контроль</a:t>
            </a:r>
            <a:r>
              <a:rPr lang="ru-RU" altLang="ru-RU" sz="25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altLang="ru-RU" sz="26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sp>
        <p:nvSpPr>
          <p:cNvPr id="69636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DFF48316-7973-4580-B83A-878D79F2CC82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71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029615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/>
          </p:cNvSpPr>
          <p:nvPr>
            <p:ph type="body" idx="4294967295"/>
          </p:nvPr>
        </p:nvSpPr>
        <p:spPr>
          <a:xfrm>
            <a:off x="1266825" y="2708275"/>
            <a:ext cx="6610350" cy="792163"/>
          </a:xfrm>
        </p:spPr>
        <p:txBody>
          <a:bodyPr/>
          <a:lstStyle/>
          <a:p>
            <a:pPr algn="ctr">
              <a:lnSpc>
                <a:spcPct val="80000"/>
              </a:lnSpc>
              <a:buFontTx/>
              <a:buNone/>
            </a:pPr>
            <a:r>
              <a:rPr lang="ru-RU" altLang="ru-RU" sz="4000" b="1" smtClean="0">
                <a:solidFill>
                  <a:srgbClr val="000066"/>
                </a:solidFill>
              </a:rPr>
              <a:t>БЛАГОДАРЮ ЗА ВНИМАНИЕ</a:t>
            </a:r>
          </a:p>
        </p:txBody>
      </p:sp>
      <p:sp>
        <p:nvSpPr>
          <p:cNvPr id="70659" name="Номер слайда 2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4575F3B0-EC5F-4077-B8AD-7777B923FD6F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72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29116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Заголовок 1"/>
          <p:cNvSpPr>
            <a:spLocks noGrp="1"/>
          </p:cNvSpPr>
          <p:nvPr>
            <p:ph type="title"/>
          </p:nvPr>
        </p:nvSpPr>
        <p:spPr>
          <a:xfrm>
            <a:off x="457200" y="404813"/>
            <a:ext cx="8229600" cy="1143000"/>
          </a:xfrm>
        </p:spPr>
        <p:txBody>
          <a:bodyPr/>
          <a:lstStyle/>
          <a:p>
            <a:pPr eaLnBrk="1" hangingPunct="1"/>
            <a:r>
              <a:rPr lang="ru-RU" altLang="ru-RU" sz="2500" b="1" dirty="0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Некоторые условия контроля</a:t>
            </a:r>
            <a:br>
              <a:rPr lang="ru-RU" altLang="ru-RU" sz="2500" b="1" dirty="0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500" b="1" dirty="0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Таблица 2000</a:t>
            </a:r>
          </a:p>
        </p:txBody>
      </p:sp>
      <p:sp>
        <p:nvSpPr>
          <p:cNvPr id="3" name="Объект 2">
            <a:extLst>
              <a:ext uri="{FF2B5EF4-FFF2-40B4-BE49-F238E27FC236}"/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ru-RU" sz="18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Строка 1.0 равна сумме строк (2.0+3.0+……. + 20.0) по всем графам</a:t>
            </a:r>
          </a:p>
          <a:p>
            <a:pPr marL="0" indent="0" eaLnBrk="1" hangingPunct="1">
              <a:lnSpc>
                <a:spcPct val="90000"/>
              </a:lnSpc>
              <a:buFont typeface="Arial" pitchFamily="34" charset="0"/>
              <a:buNone/>
              <a:defRPr/>
            </a:pPr>
            <a:endParaRPr lang="ru-RU" sz="1800" b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ru-RU" sz="18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Строка 2.0 больше суммы строк (2.1+2.2+……. + 2.8) по всем графам</a:t>
            </a:r>
          </a:p>
          <a:p>
            <a:pPr marL="0" indent="0" eaLnBrk="1" hangingPunct="1">
              <a:lnSpc>
                <a:spcPct val="90000"/>
              </a:lnSpc>
              <a:buFont typeface="Arial" pitchFamily="34" charset="0"/>
              <a:buNone/>
              <a:defRPr/>
            </a:pPr>
            <a:endParaRPr lang="ru-RU" sz="1800" b="1" dirty="0" smtClean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 eaLnBrk="1" hangingPunct="1">
              <a:lnSpc>
                <a:spcPct val="90000"/>
              </a:lnSpc>
              <a:buFont typeface="Arial" pitchFamily="34" charset="0"/>
              <a:buNone/>
              <a:defRPr/>
            </a:pPr>
            <a:r>
              <a:rPr lang="ru-RU" sz="18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Аналогичное </a:t>
            </a:r>
            <a:r>
              <a:rPr lang="ru-RU" sz="18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условие контроля распространяется на строки:</a:t>
            </a:r>
          </a:p>
          <a:p>
            <a:pPr marL="0" indent="0" eaLnBrk="1" hangingPunct="1">
              <a:lnSpc>
                <a:spcPct val="90000"/>
              </a:lnSpc>
              <a:buFont typeface="Arial" pitchFamily="34" charset="0"/>
              <a:buNone/>
              <a:defRPr/>
            </a:pPr>
            <a:r>
              <a:rPr lang="ru-RU" sz="18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3.0, 4.0, 5.0, 6.0, 7.0, 8.0, 9.0, 10.0, 11.0, 12.0, 13.0, 14.0, 15.0, 18.0, 20.0.</a:t>
            </a:r>
          </a:p>
          <a:p>
            <a:pPr marL="0" indent="0" eaLnBrk="1" hangingPunct="1">
              <a:lnSpc>
                <a:spcPct val="90000"/>
              </a:lnSpc>
              <a:buFont typeface="Arial" pitchFamily="34" charset="0"/>
              <a:buNone/>
              <a:defRPr/>
            </a:pPr>
            <a:endParaRPr lang="ru-RU" sz="1800" b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Контроль числа «прочих» заболеваний по каждому классу в таблице между графами, а также у взрослых (18 лет и более) и у взрослых старше </a:t>
            </a:r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трудоспособного возраста.</a:t>
            </a:r>
            <a:endParaRPr lang="ru-RU" sz="2400" b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196" name="Номер слайда 3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1636DDB9-0EF1-450D-8F43-D92593BE3A9D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8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462868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Форма 14 Таблица 2000  </a:t>
            </a:r>
            <a:b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</a:br>
            <a:r>
              <a:rPr lang="ru-RU" altLang="ru-RU" sz="2000" b="1" smtClean="0">
                <a:solidFill>
                  <a:srgbClr val="660033"/>
                </a:solidFill>
                <a:latin typeface="Arial" pitchFamily="34" charset="0"/>
                <a:cs typeface="Arial" pitchFamily="34" charset="0"/>
              </a:rPr>
              <a:t>Некоторые условия контроля</a:t>
            </a:r>
          </a:p>
        </p:txBody>
      </p:sp>
      <p:graphicFrame>
        <p:nvGraphicFramePr>
          <p:cNvPr id="6" name="Объект 5">
            <a:extLst>
              <a:ext uri="{FF2B5EF4-FFF2-40B4-BE49-F238E27FC236}"/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57200" y="1417638"/>
          <a:ext cx="8229600" cy="1783080"/>
        </p:xfrm>
        <a:graphic>
          <a:graphicData uri="http://schemas.openxmlformats.org/drawingml/2006/table">
            <a:tbl>
              <a:tblPr/>
              <a:tblGrid>
                <a:gridCol w="2495550">
                  <a:extLst>
                    <a:ext uri="{9D8B030D-6E8A-4147-A177-3AD203B41FA5}"/>
                  </a:extLst>
                </a:gridCol>
                <a:gridCol w="466725">
                  <a:extLst>
                    <a:ext uri="{9D8B030D-6E8A-4147-A177-3AD203B41FA5}"/>
                  </a:extLst>
                </a:gridCol>
                <a:gridCol w="647700">
                  <a:extLst>
                    <a:ext uri="{9D8B030D-6E8A-4147-A177-3AD203B41FA5}"/>
                  </a:extLst>
                </a:gridCol>
                <a:gridCol w="531813">
                  <a:extLst>
                    <a:ext uri="{9D8B030D-6E8A-4147-A177-3AD203B41FA5}"/>
                  </a:extLst>
                </a:gridCol>
                <a:gridCol w="598487">
                  <a:extLst>
                    <a:ext uri="{9D8B030D-6E8A-4147-A177-3AD203B41FA5}"/>
                  </a:extLst>
                </a:gridCol>
                <a:gridCol w="600075">
                  <a:extLst>
                    <a:ext uri="{9D8B030D-6E8A-4147-A177-3AD203B41FA5}"/>
                  </a:extLst>
                </a:gridCol>
                <a:gridCol w="522288">
                  <a:extLst>
                    <a:ext uri="{9D8B030D-6E8A-4147-A177-3AD203B41FA5}"/>
                  </a:extLst>
                </a:gridCol>
                <a:gridCol w="522287">
                  <a:extLst>
                    <a:ext uri="{9D8B030D-6E8A-4147-A177-3AD203B41FA5}"/>
                  </a:extLst>
                </a:gridCol>
                <a:gridCol w="460375">
                  <a:extLst>
                    <a:ext uri="{9D8B030D-6E8A-4147-A177-3AD203B41FA5}"/>
                  </a:extLst>
                </a:gridCol>
                <a:gridCol w="461963">
                  <a:extLst>
                    <a:ext uri="{9D8B030D-6E8A-4147-A177-3AD203B41FA5}"/>
                  </a:extLst>
                </a:gridCol>
                <a:gridCol w="460375">
                  <a:extLst>
                    <a:ext uri="{9D8B030D-6E8A-4147-A177-3AD203B41FA5}"/>
                  </a:extLst>
                </a:gridCol>
                <a:gridCol w="461962">
                  <a:extLst>
                    <a:ext uri="{9D8B030D-6E8A-4147-A177-3AD203B41FA5}"/>
                  </a:extLst>
                </a:gridCol>
              </a:tblGrid>
              <a:tr h="137136"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болезни</a:t>
                      </a:r>
                      <a:endParaRPr kumimoji="0" lang="ru-RU" altLang="ru-RU" sz="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строки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Код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 МКБ-10 пересмотра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9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А. Взрослые (18 лет и более)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1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Выписано пациентов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 выписан-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ными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койко-дней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5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Умерло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371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 до- ставлен-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ных по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экстренным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показаниям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пациентов, доставлен-ных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скорой медицинской  помощью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гр.5)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/>
                </a:extLst>
              </a:tr>
              <a:tr h="123422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5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патологоанато-мических вскрытий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диагнозов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проведе-но судебно-медицин-ских 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вскрытий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установ-лено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расхож-дений диагнозов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13713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  <a:endParaRPr kumimoji="0" lang="ru-RU" altLang="ru-RU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9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endParaRPr kumimoji="0" lang="ru-RU" altLang="ru-RU" sz="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6810" marR="5681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graphicFrame>
        <p:nvGraphicFramePr>
          <p:cNvPr id="7" name="Таблица 6">
            <a:extLst>
              <a:ext uri="{FF2B5EF4-FFF2-40B4-BE49-F238E27FC236}"/>
            </a:extLst>
          </p:cNvPr>
          <p:cNvGraphicFramePr>
            <a:graphicFrameLocks noGrp="1"/>
          </p:cNvGraphicFramePr>
          <p:nvPr/>
        </p:nvGraphicFramePr>
        <p:xfrm>
          <a:off x="457200" y="3330575"/>
          <a:ext cx="8234362" cy="1536701"/>
        </p:xfrm>
        <a:graphic>
          <a:graphicData uri="http://schemas.openxmlformats.org/drawingml/2006/table">
            <a:tbl>
              <a:tblPr/>
              <a:tblGrid>
                <a:gridCol w="2543175">
                  <a:extLst>
                    <a:ext uri="{9D8B030D-6E8A-4147-A177-3AD203B41FA5}"/>
                  </a:extLst>
                </a:gridCol>
                <a:gridCol w="454025">
                  <a:extLst>
                    <a:ext uri="{9D8B030D-6E8A-4147-A177-3AD203B41FA5}"/>
                  </a:extLst>
                </a:gridCol>
                <a:gridCol w="611187">
                  <a:extLst>
                    <a:ext uri="{9D8B030D-6E8A-4147-A177-3AD203B41FA5}"/>
                  </a:extLst>
                </a:gridCol>
                <a:gridCol w="477838">
                  <a:extLst>
                    <a:ext uri="{9D8B030D-6E8A-4147-A177-3AD203B41FA5}"/>
                  </a:extLst>
                </a:gridCol>
                <a:gridCol w="609600">
                  <a:extLst>
                    <a:ext uri="{9D8B030D-6E8A-4147-A177-3AD203B41FA5}"/>
                  </a:extLst>
                </a:gridCol>
                <a:gridCol w="611187">
                  <a:extLst>
                    <a:ext uri="{9D8B030D-6E8A-4147-A177-3AD203B41FA5}"/>
                  </a:extLst>
                </a:gridCol>
                <a:gridCol w="609600">
                  <a:extLst>
                    <a:ext uri="{9D8B030D-6E8A-4147-A177-3AD203B41FA5}"/>
                  </a:extLst>
                </a:gridCol>
                <a:gridCol w="455613">
                  <a:extLst>
                    <a:ext uri="{9D8B030D-6E8A-4147-A177-3AD203B41FA5}"/>
                  </a:extLst>
                </a:gridCol>
                <a:gridCol w="465137">
                  <a:extLst>
                    <a:ext uri="{9D8B030D-6E8A-4147-A177-3AD203B41FA5}"/>
                  </a:extLst>
                </a:gridCol>
                <a:gridCol w="465138">
                  <a:extLst>
                    <a:ext uri="{9D8B030D-6E8A-4147-A177-3AD203B41FA5}"/>
                  </a:extLst>
                </a:gridCol>
                <a:gridCol w="466725">
                  <a:extLst>
                    <a:ext uri="{9D8B030D-6E8A-4147-A177-3AD203B41FA5}"/>
                  </a:extLst>
                </a:gridCol>
                <a:gridCol w="465137">
                  <a:extLst>
                    <a:ext uri="{9D8B030D-6E8A-4147-A177-3AD203B41FA5}"/>
                  </a:extLst>
                </a:gridCol>
              </a:tblGrid>
              <a:tr h="20762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болезни, характеризующиеся повышенным    кровяным давлением</a:t>
                      </a:r>
                    </a:p>
                  </a:txBody>
                  <a:tcPr marL="57797" marR="5779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10.3</a:t>
                      </a: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10-</a:t>
                      </a:r>
                      <a:r>
                        <a:rPr kumimoji="0" lang="en-US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extLst>
                  <a:ext uri="{0D108BD9-81ED-4DB2-BD59-A6C34878D82A}"/>
                </a:extLst>
              </a:tr>
              <a:tr h="22985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эссенциальная гипертензия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10.3.1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34417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гипертензивная болезнь сердца (гипертоническая болезнь с преимущественным поражением сердца)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10.3.2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34417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гипертензивная болезнь почек (гипертоническая болезнь с преимущественным поражением  почек) 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10.3.3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9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  <a:tr h="41086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гипертензивная болезнь сердца и  почек (гипертоническая болезнь с преимущественным поражением сердца и почек)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10.3.4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Font typeface="Arial" panose="020B0604020202020204" pitchFamily="34" charset="0"/>
                        <a:defRPr sz="28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buFont typeface="Arial" panose="020B0604020202020204" pitchFamily="34" charset="0"/>
                        <a:defRPr sz="24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 sz="2000"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defRPr>
                          <a:solidFill>
                            <a:schemeClr val="tx1"/>
                          </a:solidFill>
                          <a:latin typeface="Calibri" panose="020F0502020204030204" pitchFamily="34" charset="0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altLang="ru-RU" sz="1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97" marR="57797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/>
                </a:extLst>
              </a:tr>
            </a:tbl>
          </a:graphicData>
        </a:graphic>
      </p:graphicFrame>
      <p:sp>
        <p:nvSpPr>
          <p:cNvPr id="9348" name="Прямоугольник 7"/>
          <p:cNvSpPr>
            <a:spLocks noChangeArrowheads="1"/>
          </p:cNvSpPr>
          <p:nvPr/>
        </p:nvSpPr>
        <p:spPr bwMode="auto">
          <a:xfrm>
            <a:off x="646113" y="4868863"/>
            <a:ext cx="7991475" cy="590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ru-RU" altLang="ru-RU" sz="1800" b="1">
                <a:solidFill>
                  <a:srgbClr val="002060"/>
                </a:solidFill>
                <a:latin typeface="Arial" pitchFamily="34" charset="0"/>
              </a:rPr>
              <a:t>Строка 10.3 равна сумме строк (10.3.1+10.3.2+10.3.3+ 10.3.4) по всем графам</a:t>
            </a:r>
          </a:p>
        </p:txBody>
      </p:sp>
      <p:sp>
        <p:nvSpPr>
          <p:cNvPr id="9349" name="Номер слайда 7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Font typeface="Arial" pitchFamily="34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pitchFamily="34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pitchFamily="34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fld id="{8386DAA9-D4A9-4E0D-94A3-F47784569C8A}" type="slidenum">
              <a:rPr lang="ru-RU" altLang="ru-RU" sz="1200" smtClean="0">
                <a:solidFill>
                  <a:srgbClr val="898989"/>
                </a:solidFill>
                <a:cs typeface="Arial" pitchFamily="34" charset="0"/>
              </a:rPr>
              <a:pPr eaLnBrk="1" hangingPunct="1">
                <a:spcBef>
                  <a:spcPct val="0"/>
                </a:spcBef>
                <a:buFontTx/>
                <a:buNone/>
              </a:pPr>
              <a:t>9</a:t>
            </a:fld>
            <a:endParaRPr lang="ru-RU" altLang="ru-RU" sz="1200" smtClean="0">
              <a:solidFill>
                <a:srgbClr val="898989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913683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7464</Words>
  <Application>Microsoft Office PowerPoint</Application>
  <PresentationFormat>Экран (4:3)</PresentationFormat>
  <Paragraphs>2176</Paragraphs>
  <Slides>72</Slides>
  <Notes>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72</vt:i4>
      </vt:variant>
    </vt:vector>
  </HeadingPairs>
  <TitlesOfParts>
    <vt:vector size="73" baseType="lpstr">
      <vt:lpstr>Тема Office</vt:lpstr>
      <vt:lpstr>Презентация PowerPoint</vt:lpstr>
      <vt:lpstr>Презентация PowerPoint</vt:lpstr>
      <vt:lpstr>Источники информации  при составлении формы №14: </vt:lpstr>
      <vt:lpstr>Форма 14  Основные принципы формирования</vt:lpstr>
      <vt:lpstr>Некоторые вопросы по составлению формы федерального статистического наблюдения №14</vt:lpstr>
      <vt:lpstr>Презентация PowerPoint</vt:lpstr>
      <vt:lpstr>Презентация PowerPoint</vt:lpstr>
      <vt:lpstr>Некоторые условия контроля Таблица 2000</vt:lpstr>
      <vt:lpstr>Форма 14 Таблица 2000   Некоторые условия контроля</vt:lpstr>
      <vt:lpstr>Форма 14 Таблица 2000 Некоторые условия контроля</vt:lpstr>
      <vt:lpstr>Форма 14 Таблица 2000 Некоторые условия контроля</vt:lpstr>
      <vt:lpstr>Форма 14 Таблица 2000 Некоторые условия контроля</vt:lpstr>
      <vt:lpstr>Форма 14 Таблица 2000 Некоторые условия контроля</vt:lpstr>
      <vt:lpstr>Основные ошибки при заполнении таблицы 2000  1.Состав пациентов в стационаре, сроки и исходы лечения</vt:lpstr>
      <vt:lpstr>Пример 1. Таблица 2000</vt:lpstr>
      <vt:lpstr>Презентация PowerPoint</vt:lpstr>
      <vt:lpstr>Пример 2 (часть 1). Таблица 2000</vt:lpstr>
      <vt:lpstr>Презентация PowerPoint</vt:lpstr>
      <vt:lpstr>Пример 2 (часть 2). Таблица 2000</vt:lpstr>
      <vt:lpstr>Презентация PowerPoint</vt:lpstr>
      <vt:lpstr>Пример 2 (часть 3). Таблица 2000</vt:lpstr>
      <vt:lpstr>Пример 3. Таблица 2000</vt:lpstr>
      <vt:lpstr>Пример 4. Таблица 2000</vt:lpstr>
      <vt:lpstr>Пример 5. Таблица 2000 </vt:lpstr>
      <vt:lpstr>Пример 7. Таблица 2000 </vt:lpstr>
      <vt:lpstr>        Форма 14  Таблица 3000  2.Состав новорожденных С ЗАболЕВАНИЯМИ, поступивших в возрасте 0-6 дней жизни, и исходы их лечения  </vt:lpstr>
      <vt:lpstr>Форма 14 Таблица 3000 2.«Состав новорожденных с заболеваниями, поступивших в возрасте  0-6 дней жизни, и исходы их лечения»</vt:lpstr>
      <vt:lpstr>Форма 14 Таблица 3000 2.«Состав новорожденных с заболеваниями, поступивших в возрасте  0-6 дней жизни, и исходы их лечения»</vt:lpstr>
      <vt:lpstr>                               Форма №14 Таблица 4000 3. Хирургическая работа стационара                               </vt:lpstr>
      <vt:lpstr>Форма 14 Таблица 4000 </vt:lpstr>
      <vt:lpstr>Пример 8. Таблица 4000</vt:lpstr>
      <vt:lpstr>Пример 9. Таблица 4000</vt:lpstr>
      <vt:lpstr>Пример 10. Таблица 4000</vt:lpstr>
      <vt:lpstr>Пример 11. Таблицы 4000, 4001</vt:lpstr>
      <vt:lpstr>Форма 14 Таблица 4110</vt:lpstr>
      <vt:lpstr>Форма 14 Таблица 4201</vt:lpstr>
      <vt:lpstr>Форма 14 Таблица 4201</vt:lpstr>
      <vt:lpstr>Презентация PowerPoint</vt:lpstr>
      <vt:lpstr>Динамика числа умерших от стенокардии в стационарах РФ</vt:lpstr>
      <vt:lpstr>Кодирование ишемической болезни сердца </vt:lpstr>
      <vt:lpstr>Презентация PowerPoint</vt:lpstr>
      <vt:lpstr>Презентация PowerPoint</vt:lpstr>
      <vt:lpstr>Презентация PowerPoint</vt:lpstr>
      <vt:lpstr>Сепсис является осложнением обширных гнойных процессов (одонтогенных, остеогенных, отогенных, тонзиллогенных, риногенных, генитальных, урогенных, раневых и т.д.).  В редких случаях, когда причину сепсиса установить не удается, он носит название криптогенного и кодируется как самостоятельная нозологическая форма.  Необходимо обратить внимание на такое нарушение, когда в акушерско-гинекологической практике сепсис регистрируется не как осложнение аборта, беременности, родов и послеродового периода, а как криптогенное заболевание. </vt:lpstr>
      <vt:lpstr>ПОЧЕЧНАЯ НЕДОСТАТОЧНОСТЬ</vt:lpstr>
      <vt:lpstr>Деятельность стационаров Российской Федерации СИМПТОМЫ</vt:lpstr>
      <vt:lpstr>Старость – первоначальная причина смерти?</vt:lpstr>
      <vt:lpstr>Форма 14  Состояния, которые не могут быть первоначальной причиной летального исхода в стационаре*</vt:lpstr>
      <vt:lpstr>Необходимо представить подтверждения на следующие случаи смерти: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Светлана Викторовна Шалаева</dc:creator>
  <cp:lastModifiedBy>Светлана Викторовна Шалаева</cp:lastModifiedBy>
  <cp:revision>17</cp:revision>
  <dcterms:created xsi:type="dcterms:W3CDTF">2019-12-09T01:37:07Z</dcterms:created>
  <dcterms:modified xsi:type="dcterms:W3CDTF">2019-12-18T02:37:06Z</dcterms:modified>
</cp:coreProperties>
</file>

<file path=docProps/thumbnail.jpeg>
</file>