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70" r:id="rId2"/>
    <p:sldId id="284" r:id="rId3"/>
    <p:sldId id="312" r:id="rId4"/>
    <p:sldId id="321" r:id="rId5"/>
    <p:sldId id="320" r:id="rId6"/>
    <p:sldId id="322" r:id="rId7"/>
    <p:sldId id="315" r:id="rId8"/>
    <p:sldId id="313" r:id="rId9"/>
    <p:sldId id="314" r:id="rId10"/>
    <p:sldId id="316" r:id="rId11"/>
    <p:sldId id="328" r:id="rId12"/>
    <p:sldId id="311" r:id="rId13"/>
    <p:sldId id="329" r:id="rId14"/>
    <p:sldId id="327" r:id="rId15"/>
    <p:sldId id="323" r:id="rId16"/>
    <p:sldId id="285" r:id="rId17"/>
    <p:sldId id="325" r:id="rId18"/>
    <p:sldId id="326" r:id="rId19"/>
    <p:sldId id="283" r:id="rId20"/>
    <p:sldId id="310" r:id="rId21"/>
    <p:sldId id="33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401"/>
    <a:srgbClr val="F81E1E"/>
    <a:srgbClr val="000000"/>
    <a:srgbClr val="FFFF00"/>
    <a:srgbClr val="453F09"/>
    <a:srgbClr val="D985C3"/>
    <a:srgbClr val="E7D73B"/>
    <a:srgbClr val="D9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08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8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C1EF0-7B7A-498E-A723-436CF537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F6E5-7A46-4961-8245-C8C03A34A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5E931-F35E-4382-9B5A-B0AD4D6D0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BF931-1F4F-48D0-AEA7-B4B36108C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18950-9AA1-43E0-B959-3F9308F70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66C0-7753-4721-A8B3-7E9C49232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EA727-60C3-4F8A-A7A8-E6886C59B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E2B68-1B55-4E85-B6C7-B65A830A6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24416-B6B6-4EC8-8ACF-B09C2CE9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8BE96-9E9A-4532-8DF9-F0EC55E71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D6369-B67F-4C06-9067-DDA908378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6D110-E6D4-4BEF-8001-E18AA03F9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597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597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97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97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D919BEF-1A42-4A6F-9659-157B6A30D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97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user\Pictures\otchet_ujk_pered_sobstvennikami_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76600" y="5084763"/>
            <a:ext cx="5399088" cy="1325562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rgbClr val="070401"/>
                </a:solidFill>
              </a:rPr>
              <a:t>Краевой центр медицинской профилактики</a:t>
            </a:r>
            <a:br>
              <a:rPr lang="ru-RU" sz="1600" b="1" dirty="0" smtClean="0">
                <a:solidFill>
                  <a:srgbClr val="070401"/>
                </a:solidFill>
              </a:rPr>
            </a:br>
            <a:r>
              <a:rPr lang="ru-RU" sz="1600" b="1" dirty="0" smtClean="0">
                <a:solidFill>
                  <a:srgbClr val="070401"/>
                </a:solidFill>
              </a:rPr>
              <a:t> Зам.главного врача по ОМР Щербакова Татьяна Борисовна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0"/>
            <a:ext cx="8135937" cy="24209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000" b="1" i="1" dirty="0" smtClean="0">
                <a:solidFill>
                  <a:srgbClr val="070401"/>
                </a:solidFill>
                <a:latin typeface="Georgia" pitchFamily="18" charset="0"/>
              </a:rPr>
              <a:t>Отчет о деятельности кабинета (отделения) медицинской профилактики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2428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-242888"/>
            <a:ext cx="9144000" cy="74882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НЕ ЗАПОЛНЯЮТСЯ ЯЧЕЙКИ, выделенные серым цветом.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	При выводе на печать тематического приложения к форме 70 прошу размещать его на 1-2 альбомных листа. </a:t>
            </a:r>
            <a:endParaRPr lang="ru-RU" dirty="0" smtClean="0">
              <a:solidFill>
                <a:srgbClr val="FFC000"/>
              </a:solidFill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648072"/>
          </a:xfrm>
        </p:spPr>
        <p:txBody>
          <a:bodyPr/>
          <a:lstStyle/>
          <a:p>
            <a:pPr lvl="0" eaLnBrk="1" hangingPunct="1">
              <a:tabLst>
                <a:tab pos="4140200" algn="l"/>
              </a:tabLst>
            </a:pPr>
            <a:r>
              <a:rPr lang="ru-RU" sz="12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2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FFC000"/>
                </a:solidFill>
                <a:latin typeface="+mn-lt"/>
              </a:rPr>
              <a:t>Форма </a:t>
            </a:r>
            <a:r>
              <a:rPr lang="ru-RU" sz="1800" b="1" dirty="0">
                <a:solidFill>
                  <a:srgbClr val="FFC000"/>
                </a:solidFill>
                <a:latin typeface="+mn-lt"/>
              </a:rPr>
              <a:t>№ 30 </a:t>
            </a:r>
            <a:r>
              <a:rPr lang="ru-RU" sz="18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4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400" b="1" dirty="0" smtClean="0">
                <a:solidFill>
                  <a:srgbClr val="FFC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2</a:t>
            </a:r>
            <a:r>
              <a:rPr lang="ru-RU" sz="1400" b="1" dirty="0">
                <a:solidFill>
                  <a:srgbClr val="FFC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. Кабинеты, отделения, подразделения</a:t>
            </a:r>
            <a:r>
              <a:rPr lang="ru-RU" sz="1400" dirty="0">
                <a:solidFill>
                  <a:srgbClr val="FFC000"/>
                </a:solidFill>
                <a:effectLst/>
                <a:latin typeface="+mn-lt"/>
                <a:cs typeface="Arial" pitchFamily="34" charset="0"/>
              </a:rPr>
              <a:t/>
            </a:r>
            <a:br>
              <a:rPr lang="ru-RU" sz="1400" dirty="0">
                <a:solidFill>
                  <a:srgbClr val="FFC000"/>
                </a:solidFill>
                <a:effectLst/>
                <a:latin typeface="+mn-lt"/>
                <a:cs typeface="Arial" pitchFamily="34" charset="0"/>
              </a:rPr>
            </a:b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                                         		       	   </a:t>
            </a:r>
            <a:r>
              <a:rPr lang="en-US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</a:t>
            </a:r>
            <a:endParaRPr lang="ru-RU" sz="1400" dirty="0"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005438"/>
              </p:ext>
            </p:extLst>
          </p:nvPr>
        </p:nvGraphicFramePr>
        <p:xfrm>
          <a:off x="323528" y="1556792"/>
          <a:ext cx="8640960" cy="101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4"/>
                <a:gridCol w="787925"/>
                <a:gridCol w="1400961"/>
                <a:gridCol w="1234423"/>
                <a:gridCol w="871357"/>
              </a:tblGrid>
              <a:tr h="5352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№ </a:t>
                      </a:r>
                      <a:b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Наличие подразделений,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отделов,  отделений, кабинетов </a:t>
                      </a:r>
                      <a:b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(нет – 0,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есть - 1)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подразделений,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отделов,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отделений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кабинетов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1560" y="1086048"/>
            <a:ext cx="893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kern="0" dirty="0">
                <a:solidFill>
                  <a:srgbClr val="FFC000"/>
                </a:solidFill>
                <a:latin typeface="Verdana"/>
                <a:ea typeface="Times New Roman" pitchFamily="18" charset="0"/>
                <a:cs typeface="Arial" pitchFamily="34" charset="0"/>
              </a:rPr>
              <a:t>(1001)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868325"/>
              </p:ext>
            </p:extLst>
          </p:nvPr>
        </p:nvGraphicFramePr>
        <p:xfrm>
          <a:off x="323528" y="2708920"/>
          <a:ext cx="8640960" cy="716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5"/>
                <a:gridCol w="766273"/>
                <a:gridCol w="1367954"/>
                <a:gridCol w="1238280"/>
                <a:gridCol w="922158"/>
              </a:tblGrid>
              <a:tr h="716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Медицинской профилактики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42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667469"/>
              </p:ext>
            </p:extLst>
          </p:nvPr>
        </p:nvGraphicFramePr>
        <p:xfrm>
          <a:off x="323528" y="3573016"/>
          <a:ext cx="8640961" cy="78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4"/>
                <a:gridCol w="787925"/>
                <a:gridCol w="1346303"/>
                <a:gridCol w="1238281"/>
                <a:gridCol w="922158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Центры здоровья для 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взрослых (КМЦ, КБ№4,</a:t>
                      </a:r>
                      <a:r>
                        <a:rPr lang="ru-RU" sz="1400" baseline="0" dirty="0" smtClean="0">
                          <a:solidFill>
                            <a:schemeClr val="bg2"/>
                          </a:solidFill>
                          <a:effectLst/>
                        </a:rPr>
                        <a:t> ДКМЦ - 1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133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Центры здоровья для 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детей  (</a:t>
                      </a:r>
                      <a:r>
                        <a:rPr lang="ru-RU" sz="1400" baseline="0" dirty="0" smtClean="0">
                          <a:solidFill>
                            <a:schemeClr val="bg2"/>
                          </a:solidFill>
                          <a:effectLst/>
                        </a:rPr>
                        <a:t>ДКМЦ – 2)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134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546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104775"/>
            <a:ext cx="94186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 b="1">
                <a:latin typeface="Times New Roman" pitchFamily="18" charset="0"/>
                <a:cs typeface="Times New Roman" pitchFamily="18" charset="0"/>
              </a:rPr>
              <a:t>										</a:t>
            </a:r>
            <a:endParaRPr lang="ru-RU" sz="1800">
              <a:latin typeface="Arial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rgbClr val="FFC000"/>
                </a:solidFill>
                <a:latin typeface="+mj-lt"/>
              </a:rPr>
              <a:t>  </a:t>
            </a:r>
            <a:endParaRPr lang="ru-RU" sz="3600" b="1" dirty="0">
              <a:solidFill>
                <a:srgbClr val="FFC000"/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  <a:latin typeface="+mj-lt"/>
              </a:rPr>
              <a:t>Форма № 30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РАЗДЕЛ II.  ШТАТЫ МЕДИЦИНСКОЙ ОРГАНИЗАЦИИ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Таблица (1101)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261713"/>
              </p:ext>
            </p:extLst>
          </p:nvPr>
        </p:nvGraphicFramePr>
        <p:xfrm>
          <a:off x="179512" y="1844824"/>
          <a:ext cx="8784975" cy="40347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4656"/>
                <a:gridCol w="576064"/>
                <a:gridCol w="720080"/>
                <a:gridCol w="792088"/>
                <a:gridCol w="792087"/>
              </a:tblGrid>
              <a:tr h="601782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Должности и физические лица отделений </a:t>
                      </a: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(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кабинетов) профилактики (из таблицы 1100)</a:t>
                      </a:r>
                      <a:endParaRPr lang="ru-RU" sz="16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№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Должностей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Физических лиц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</a:tr>
              <a:tr h="12166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штатных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занятых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23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9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3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bg2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  <a:tr h="78088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врачей 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(из стр. 1</a:t>
                      </a: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  <a:tr h="9841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среднего медицинского персонала (из стр. 143)</a:t>
                      </a:r>
                      <a:endParaRPr lang="ru-RU" sz="16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b="1" dirty="0">
                <a:solidFill>
                  <a:srgbClr val="FFC000"/>
                </a:solidFill>
                <a:effectLst/>
              </a:rPr>
              <a:t>РАЗДЕЛ </a:t>
            </a:r>
            <a:r>
              <a:rPr lang="en-US" sz="1400" b="1" dirty="0">
                <a:solidFill>
                  <a:srgbClr val="FFC000"/>
                </a:solidFill>
                <a:effectLst/>
              </a:rPr>
              <a:t>III</a:t>
            </a:r>
            <a:r>
              <a:rPr lang="ru-RU" sz="1400" b="1" dirty="0">
                <a:solidFill>
                  <a:srgbClr val="FFC000"/>
                </a:solidFill>
                <a:effectLst/>
              </a:rPr>
              <a:t>. ДЕЯТЕЛЬНОСТЬ МЕДИЦИНСКОЙ ОРГАНИЗАЦИИ ПО ОКАЗАНИЮ МЕДИЦИНСКОЙ</a:t>
            </a:r>
            <a:r>
              <a:rPr lang="ru-RU" sz="1400" dirty="0">
                <a:solidFill>
                  <a:srgbClr val="FFC000"/>
                </a:solidFill>
                <a:effectLst/>
              </a:rPr>
              <a:t/>
            </a:r>
            <a:br>
              <a:rPr lang="ru-RU" sz="1400" dirty="0">
                <a:solidFill>
                  <a:srgbClr val="FFC000"/>
                </a:solidFill>
                <a:effectLst/>
              </a:rPr>
            </a:br>
            <a:r>
              <a:rPr lang="x-none" sz="1400" b="1">
                <a:solidFill>
                  <a:srgbClr val="FFC000"/>
                </a:solidFill>
                <a:effectLst/>
              </a:rPr>
              <a:t>ПОМОЩИ В АМБУЛАТОРНЫХ УСЛОВИЯХ </a:t>
            </a:r>
            <a:r>
              <a:rPr lang="ru-RU" sz="1400" dirty="0">
                <a:solidFill>
                  <a:srgbClr val="FFC000"/>
                </a:solidFill>
                <a:effectLst/>
              </a:rPr>
              <a:t/>
            </a:r>
            <a:br>
              <a:rPr lang="ru-RU" sz="1400" dirty="0">
                <a:solidFill>
                  <a:srgbClr val="FFC000"/>
                </a:solidFill>
                <a:effectLst/>
              </a:rPr>
            </a:br>
            <a:endParaRPr lang="ru-RU" sz="1400" dirty="0">
              <a:solidFill>
                <a:srgbClr val="FFC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883110"/>
              </p:ext>
            </p:extLst>
          </p:nvPr>
        </p:nvGraphicFramePr>
        <p:xfrm>
          <a:off x="251520" y="1628800"/>
          <a:ext cx="8784975" cy="4735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1679"/>
                <a:gridCol w="998864"/>
                <a:gridCol w="909637"/>
                <a:gridCol w="998265"/>
                <a:gridCol w="998265"/>
                <a:gridCol w="998265"/>
              </a:tblGrid>
              <a:tr h="20727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Из общего числа </a:t>
                      </a:r>
                      <a:r>
                        <a:rPr lang="ru-RU" sz="1100" dirty="0" smtClean="0">
                          <a:solidFill>
                            <a:schemeClr val="bg2"/>
                          </a:solidFill>
                          <a:effectLst/>
                        </a:rPr>
                        <a:t>посещений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2"/>
                          </a:solidFill>
                          <a:effectLst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(табл. 2100, стр. 1)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сделано посещений всего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bg2"/>
                          </a:solidFill>
                          <a:effectLst/>
                        </a:rPr>
                        <a:t>Всего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из них: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9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сельскими жителями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bg2"/>
                          </a:solidFill>
                          <a:effectLst/>
                        </a:rPr>
                        <a:t>детьми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0-17 лет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bg2"/>
                          </a:solidFill>
                          <a:effectLst/>
                        </a:rPr>
                        <a:t>из них: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сельскими жителями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1100">
                          <a:solidFill>
                            <a:schemeClr val="bg2"/>
                          </a:solidFill>
                          <a:effectLst/>
                        </a:rPr>
                        <a:t>(из гр. 5)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/>
                </a:tc>
              </a:tr>
              <a:tr h="20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 заболеваниям: всего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                    из них: в неотложной форме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                                 активных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                                  по диспансерному наблюдению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bg2"/>
                          </a:solidFill>
                          <a:effectLst/>
                        </a:rPr>
                        <a:t>С профилактической и иными целями: всего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2"/>
                          </a:solidFill>
                          <a:effectLst/>
                        </a:rPr>
                        <a:t>5</a:t>
                      </a:r>
                      <a:endParaRPr lang="ru-RU" sz="11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            в том числе: медицинский осмотр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spc="-10" dirty="0">
                          <a:solidFill>
                            <a:schemeClr val="bg2"/>
                          </a:solidFill>
                          <a:effectLst/>
                        </a:rPr>
                        <a:t>                                  диспансеризация</a:t>
                      </a:r>
                      <a:endParaRPr lang="ru-RU" sz="11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2"/>
                          </a:solidFill>
                          <a:effectLst/>
                        </a:rPr>
                        <a:t>7</a:t>
                      </a:r>
                      <a:endParaRPr lang="ru-RU" sz="11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1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 dirty="0">
                          <a:effectLst/>
                        </a:rPr>
                        <a:t>                      </a:t>
                      </a:r>
                      <a:r>
                        <a:rPr lang="ru-RU" sz="900" spc="-10" dirty="0" smtClean="0">
                          <a:effectLst/>
                        </a:rPr>
                        <a:t> </a:t>
                      </a:r>
                      <a:r>
                        <a:rPr lang="ru-RU" sz="1100" spc="-10" dirty="0">
                          <a:solidFill>
                            <a:schemeClr val="bg2"/>
                          </a:solidFill>
                          <a:effectLst/>
                        </a:rPr>
                        <a:t>комплексный медицинский осмотр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8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spc="-10" dirty="0">
                          <a:solidFill>
                            <a:schemeClr val="bg2"/>
                          </a:solidFill>
                          <a:effectLst/>
                        </a:rPr>
                        <a:t>                                 </a:t>
                      </a:r>
                      <a:r>
                        <a:rPr lang="ru-RU" sz="1100" spc="-10" dirty="0" smtClean="0">
                          <a:solidFill>
                            <a:schemeClr val="bg2"/>
                          </a:solidFill>
                          <a:effectLst/>
                        </a:rPr>
                        <a:t>из </a:t>
                      </a:r>
                      <a:r>
                        <a:rPr lang="ru-RU" sz="1100" spc="-10" dirty="0">
                          <a:solidFill>
                            <a:schemeClr val="bg2"/>
                          </a:solidFill>
                          <a:effectLst/>
                        </a:rPr>
                        <a:t>них в центрах здоровья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2"/>
                          </a:solidFill>
                          <a:effectLst/>
                        </a:rPr>
                        <a:t>9</a:t>
                      </a:r>
                      <a:endParaRPr lang="ru-RU" sz="11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 dirty="0">
                          <a:effectLst/>
                        </a:rPr>
                        <a:t>                                  паллиативная помощь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                                  патронаж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                                  прочие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spc="-10" dirty="0">
                          <a:solidFill>
                            <a:schemeClr val="bg2"/>
                          </a:solidFill>
                          <a:effectLst/>
                        </a:rPr>
                        <a:t>Передвижными:</a:t>
                      </a:r>
                      <a:r>
                        <a:rPr lang="ru-RU" sz="900" b="1" spc="-10" dirty="0">
                          <a:effectLst/>
                        </a:rPr>
                        <a:t>     </a:t>
                      </a:r>
                      <a:r>
                        <a:rPr lang="ru-RU" sz="900" spc="-10" dirty="0">
                          <a:effectLst/>
                        </a:rPr>
                        <a:t>амбулаториями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2072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                                  врачебными бригадами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1810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spc="-10" dirty="0">
                          <a:solidFill>
                            <a:schemeClr val="bg2"/>
                          </a:solidFill>
                          <a:effectLst/>
                        </a:rPr>
                        <a:t>                             </a:t>
                      </a:r>
                      <a:r>
                        <a:rPr lang="ru-RU" sz="900" b="1" spc="-10" dirty="0" smtClean="0">
                          <a:solidFill>
                            <a:schemeClr val="bg2"/>
                          </a:solidFill>
                          <a:effectLst/>
                        </a:rPr>
                        <a:t>мобильными </a:t>
                      </a:r>
                      <a:r>
                        <a:rPr lang="ru-RU" sz="900" b="1" spc="-10" dirty="0">
                          <a:solidFill>
                            <a:schemeClr val="bg2"/>
                          </a:solidFill>
                          <a:effectLst/>
                        </a:rPr>
                        <a:t>медицинскими бригадами</a:t>
                      </a:r>
                      <a:endParaRPr lang="ru-RU" sz="11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  <a:tr h="4145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</a:rPr>
                        <a:t>                                  мобильными медицинскими комплексами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0703" y="1329243"/>
            <a:ext cx="90220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(2105)                                                                                                                                                                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Код по ОКЕИ: посещение в смену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545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31782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86891"/>
          </a:xfrm>
        </p:spPr>
        <p:txBody>
          <a:bodyPr/>
          <a:lstStyle/>
          <a:p>
            <a:pPr algn="l"/>
            <a:r>
              <a:rPr lang="x-none" sz="1800" b="1">
                <a:effectLst/>
              </a:rPr>
              <a:t>10. Деятельность отделения (кабинета) медицинской </a:t>
            </a:r>
            <a:r>
              <a:rPr lang="x-none" sz="1800" b="1" smtClean="0">
                <a:effectLst/>
              </a:rPr>
              <a:t>профилактики</a:t>
            </a:r>
            <a:r>
              <a:rPr lang="ru-RU" sz="1800" b="1" dirty="0" smtClean="0">
                <a:effectLst/>
              </a:rPr>
              <a:t/>
            </a:r>
            <a:br>
              <a:rPr lang="ru-RU" sz="1800" b="1" dirty="0" smtClean="0">
                <a:effectLst/>
              </a:rPr>
            </a:br>
            <a:r>
              <a:rPr lang="ru-RU" sz="1800" b="1" dirty="0" smtClean="0">
                <a:effectLst/>
              </a:rPr>
              <a:t>(4809)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338828"/>
              </p:ext>
            </p:extLst>
          </p:nvPr>
        </p:nvGraphicFramePr>
        <p:xfrm>
          <a:off x="107504" y="1106919"/>
          <a:ext cx="8784976" cy="5544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13452"/>
                <a:gridCol w="691808"/>
                <a:gridCol w="779716"/>
              </a:tblGrid>
              <a:tr h="5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№ строки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Всего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</a:tr>
              <a:tr h="189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</a:tr>
              <a:tr h="272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лиц, обученных основам здорового образа жизни, чел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361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медицинских работников, обученных методике профилактики заболеваний и укрепления здоровья, чел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пациентов, обученных в “школах” – всего, чел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в том числе: школе для беременных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с сердечной недостаточностью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на хроническом диализе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артериальной гипертензией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с заболеванием суставов и позвоночника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бронхиальной астмой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сахарным диабетом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здорового образа жизни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534397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с ишемической болезнью сердца и перенесших острый инфаркт миокарда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школе для пациентов перенесших острое нарушение мозгового кровообращения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прочих школах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проведенных массовых мероприятий, </a:t>
                      </a:r>
                      <a:r>
                        <a:rPr lang="ru-RU" sz="1200" dirty="0" err="1">
                          <a:solidFill>
                            <a:schemeClr val="bg2"/>
                          </a:solidFill>
                          <a:effectLst/>
                        </a:rPr>
                        <a:t>ед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лиц, участвующих в мероприятиях, чел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836712"/>
            <a:ext cx="13681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01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51863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5093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813"/>
            <a:ext cx="8229600" cy="431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6742112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  раздел 18 «Профилактика неинфекционных заболеваний» распоряжения министерства здравоохранения Забайкальского края от 29.12.2014г. №2032 «О предоставлении информации для системы рейтинга государственных учреждений здравоохранения Забайкальского края»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000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100888"/>
            <a:ext cx="8229600" cy="14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graphicFrame>
        <p:nvGraphicFramePr>
          <p:cNvPr id="148752" name="Group 272"/>
          <p:cNvGraphicFramePr>
            <a:graphicFrameLocks noGrp="1"/>
          </p:cNvGraphicFramePr>
          <p:nvPr/>
        </p:nvGraphicFramePr>
        <p:xfrm>
          <a:off x="0" y="476250"/>
          <a:ext cx="9144000" cy="6381747"/>
        </p:xfrm>
        <a:graphic>
          <a:graphicData uri="http://schemas.openxmlformats.org/drawingml/2006/table">
            <a:tbl>
              <a:tblPr/>
              <a:tblGrid>
                <a:gridCol w="671513"/>
                <a:gridCol w="6205537"/>
                <a:gridCol w="2266950"/>
              </a:tblGrid>
              <a:tr h="38604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Стандарт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267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Наличие 3-х школ профильных больных в %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14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8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028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зарегистрированных)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8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5.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3486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868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7.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2" name="Rectangle 258"/>
          <p:cNvSpPr>
            <a:spLocks noChangeArrowheads="1"/>
          </p:cNvSpPr>
          <p:nvPr/>
        </p:nvSpPr>
        <p:spPr bwMode="auto">
          <a:xfrm>
            <a:off x="755650" y="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00"/>
                </a:solidFill>
                <a:latin typeface="Arial" charset="0"/>
              </a:rPr>
              <a:t>Раздел 18 «Профилактика неинфекционных заболеваний»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0001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100888"/>
            <a:ext cx="8229600" cy="14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graphicFrame>
        <p:nvGraphicFramePr>
          <p:cNvPr id="148752" name="Group 272"/>
          <p:cNvGraphicFramePr>
            <a:graphicFrameLocks noGrp="1"/>
          </p:cNvGraphicFramePr>
          <p:nvPr/>
        </p:nvGraphicFramePr>
        <p:xfrm>
          <a:off x="0" y="476250"/>
          <a:ext cx="9144000" cy="6324603"/>
        </p:xfrm>
        <a:graphic>
          <a:graphicData uri="http://schemas.openxmlformats.org/drawingml/2006/table">
            <a:tbl>
              <a:tblPr/>
              <a:tblGrid>
                <a:gridCol w="671513"/>
                <a:gridCol w="6205537"/>
                <a:gridCol w="2266950"/>
              </a:tblGrid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Стандарт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2.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3.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артериальной гипертензией (АГ), прошедших обучение 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зарегистрированных)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5.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сахарным диабетом,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зарегистрированных)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60,0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7.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Удельный вес больных бронхиальной астмой, прошедших обучение в школах профильных больных (% от числа впервые выявленных)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26" name="Rectangle 258"/>
          <p:cNvSpPr>
            <a:spLocks noChangeArrowheads="1"/>
          </p:cNvSpPr>
          <p:nvPr/>
        </p:nvSpPr>
        <p:spPr bwMode="auto">
          <a:xfrm>
            <a:off x="755650" y="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00"/>
                </a:solidFill>
                <a:latin typeface="Arial" charset="0"/>
              </a:rPr>
              <a:t>Раздел 18 «Профилактика неинфекционных заболеваний»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31813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100888"/>
            <a:ext cx="8229600" cy="144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smtClean="0"/>
          </a:p>
        </p:txBody>
      </p:sp>
      <p:graphicFrame>
        <p:nvGraphicFramePr>
          <p:cNvPr id="148752" name="Group 272"/>
          <p:cNvGraphicFramePr>
            <a:graphicFrameLocks noGrp="1"/>
          </p:cNvGraphicFramePr>
          <p:nvPr/>
        </p:nvGraphicFramePr>
        <p:xfrm>
          <a:off x="0" y="476250"/>
          <a:ext cx="9144000" cy="6261737"/>
        </p:xfrm>
        <a:graphic>
          <a:graphicData uri="http://schemas.openxmlformats.org/drawingml/2006/table">
            <a:tbl>
              <a:tblPr/>
              <a:tblGrid>
                <a:gridCol w="611188"/>
                <a:gridCol w="6265862"/>
                <a:gridCol w="2266950"/>
              </a:tblGrid>
              <a:tr h="32861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Стандарт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8.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Наличие отдельно выделенного кабинета (отделения) медицинской профилактики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9.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гигиеническим обучением пациентов стационаров (от числа пролеченных)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80,0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гигиеническим обучением прикрепленного населения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45,0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11.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гигиеническим обучением школьников.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12.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обучением беременных в «Школе материнства» от числа взятых на учет.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13.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обучением родителей детей первого года жизни в кабинете здорового ребенка (5 посещений).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14.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Процент охвата обучением родителей детей второго года жизни в кабинете здорового ребенка (4 посещения).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Тиражировано материалов для населения (% от числа  прикрепленного населения)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16.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Наличие на сайте МО рубрики для населения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8" name="Rectangle 258"/>
          <p:cNvSpPr>
            <a:spLocks noChangeArrowheads="1"/>
          </p:cNvSpPr>
          <p:nvPr/>
        </p:nvSpPr>
        <p:spPr bwMode="auto">
          <a:xfrm>
            <a:off x="755650" y="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00"/>
                </a:solidFill>
                <a:latin typeface="Arial" charset="0"/>
              </a:rPr>
              <a:t>Раздел 18 «Профилактика неинфекционных заболеваний»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Отчет о работе школ для больных сахарным диабетом, артериальной гипертензией, бронхиальной астмой, в том числе детских, сдает заместитель гл. врача лечебной работе (по поликлинике)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Все данные по количеству лиц, обученных в школах по </a:t>
            </a:r>
            <a:r>
              <a:rPr lang="ru-RU" b="1" dirty="0" err="1" smtClean="0">
                <a:solidFill>
                  <a:srgbClr val="FFFF00"/>
                </a:solidFill>
              </a:rPr>
              <a:t>ф</a:t>
            </a:r>
            <a:r>
              <a:rPr lang="ru-RU" b="1" dirty="0" smtClean="0">
                <a:solidFill>
                  <a:srgbClr val="FFFF00"/>
                </a:solidFill>
              </a:rPr>
              <a:t> №30,70  должны совпадать с отчетом зам гл. врача. Школы, работающие 2 года и более, показывают эффективность: медицинскую, медико- социальную, экономическую.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444500" y="-531813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  <a:latin typeface="Arial" charset="0"/>
              </a:rPr>
              <a:t>Годовой отчет по медицинской профилактике : </a:t>
            </a:r>
          </a:p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1. форма №70 «Сведения о деятельности кабинета (отделения) медицинской профилактики» с  тематическим приложением в бумажном и электронном варианте на </a:t>
            </a:r>
            <a:r>
              <a:rPr lang="ru-RU" b="1" dirty="0" err="1" smtClean="0">
                <a:solidFill>
                  <a:srgbClr val="FFC000"/>
                </a:solidFill>
              </a:rPr>
              <a:t>флешке</a:t>
            </a:r>
            <a:r>
              <a:rPr lang="ru-RU" b="1" dirty="0" smtClean="0">
                <a:solidFill>
                  <a:srgbClr val="FFC000"/>
                </a:solidFill>
              </a:rPr>
              <a:t> (формат </a:t>
            </a:r>
            <a:r>
              <a:rPr lang="en-US" b="1" dirty="0" smtClean="0">
                <a:solidFill>
                  <a:srgbClr val="FFC000"/>
                </a:solidFill>
              </a:rPr>
              <a:t>Excel</a:t>
            </a:r>
            <a:r>
              <a:rPr lang="ru-RU" b="1" dirty="0" smtClean="0">
                <a:solidFill>
                  <a:srgbClr val="FFC000"/>
                </a:solidFill>
              </a:rPr>
              <a:t> с поддержкой макросов).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latin typeface="Arial" charset="0"/>
              </a:rPr>
              <a:t>2. </a:t>
            </a:r>
            <a:r>
              <a:rPr lang="ru-RU" b="1" dirty="0" smtClean="0">
                <a:solidFill>
                  <a:srgbClr val="FFC000"/>
                </a:solidFill>
              </a:rPr>
              <a:t>аналитическая записка в бумажном и электронном варианте.</a:t>
            </a:r>
          </a:p>
          <a:p>
            <a:pPr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План мероприятий в соответствии с информационно-методическим письмом ГУЗ КЦМП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от 09 декабря 2014 года №230: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по разделам, с указанием  конкретных сроков выполнения мероприятий и ответственных лиц</a:t>
            </a:r>
            <a:r>
              <a:rPr lang="ru-RU" b="1" dirty="0">
                <a:solidFill>
                  <a:srgbClr val="FFC000"/>
                </a:solidFill>
              </a:rPr>
              <a:t>,</a:t>
            </a:r>
            <a:r>
              <a:rPr lang="ru-RU" b="1" dirty="0" smtClean="0">
                <a:solidFill>
                  <a:srgbClr val="FFC000"/>
                </a:solidFill>
              </a:rPr>
              <a:t> с учетом плана краевых мероприятий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(письмо </a:t>
            </a:r>
            <a:r>
              <a:rPr lang="ru-RU" b="1" smtClean="0">
                <a:solidFill>
                  <a:srgbClr val="FFC000"/>
                </a:solidFill>
              </a:rPr>
              <a:t>от </a:t>
            </a:r>
            <a:r>
              <a:rPr lang="ru-RU" b="1" smtClean="0">
                <a:solidFill>
                  <a:srgbClr val="FFC000"/>
                </a:solidFill>
              </a:rPr>
              <a:t>22.11.2019 </a:t>
            </a:r>
            <a:r>
              <a:rPr lang="ru-RU" b="1" dirty="0" smtClean="0">
                <a:solidFill>
                  <a:srgbClr val="FFC000"/>
                </a:solidFill>
              </a:rPr>
              <a:t>г.)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yxpIm0E-k6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0506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kern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Благодарю за внимание</a:t>
            </a:r>
            <a:r>
              <a:rPr lang="ru-RU" sz="4400" kern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!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7143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Arial" charset="0"/>
              </a:rPr>
              <a:t>3. </a:t>
            </a:r>
            <a:r>
              <a:rPr lang="ru-RU" sz="2800" b="1" dirty="0" smtClean="0">
                <a:solidFill>
                  <a:srgbClr val="FFC000"/>
                </a:solidFill>
              </a:rPr>
              <a:t>форма №30 табл. 1001, 1101, подстрочник и табл. 4809  «Деятельность отделения (кабинета) медицинской профилактики» - (оригинал на подпись проверяющему и ксерокопия).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just"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Arial" charset="0"/>
              </a:rPr>
              <a:t>4. </a:t>
            </a:r>
            <a:r>
              <a:rPr lang="ru-RU" sz="2800" b="1" dirty="0">
                <a:solidFill>
                  <a:srgbClr val="FFC000"/>
                </a:solidFill>
              </a:rPr>
              <a:t>отчет кабинета медицинской помощи в отказе от курения</a:t>
            </a:r>
            <a:r>
              <a:rPr lang="ru-RU" sz="2800" b="1" dirty="0" smtClean="0">
                <a:solidFill>
                  <a:srgbClr val="FFC000"/>
                </a:solidFill>
              </a:rPr>
              <a:t>.</a:t>
            </a:r>
          </a:p>
          <a:p>
            <a:pPr algn="just">
              <a:buNone/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just">
              <a:buNone/>
              <a:defRPr/>
            </a:pPr>
            <a:r>
              <a:rPr lang="ru-RU" sz="2800" b="1" dirty="0">
                <a:solidFill>
                  <a:srgbClr val="FFC000"/>
                </a:solidFill>
              </a:rPr>
              <a:t>5. отчет о работе школ для больных сахарным диабетом, артериальной гипертензией, бронхиальной астмой, в том числе детских, сдает заместитель гл. врача по лечебной работе (по поликлинике).</a:t>
            </a:r>
          </a:p>
          <a:p>
            <a:pPr algn="just">
              <a:buNone/>
              <a:defRPr/>
            </a:pPr>
            <a:endParaRPr lang="ru-RU" sz="2800" b="1" dirty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3000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58788"/>
            <a:ext cx="8229600" cy="7143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FFC000"/>
                </a:solidFill>
              </a:rPr>
              <a:t>6</a:t>
            </a:r>
            <a:r>
              <a:rPr lang="ru-RU" b="1" dirty="0" smtClean="0">
                <a:solidFill>
                  <a:srgbClr val="FFC000"/>
                </a:solidFill>
              </a:rPr>
              <a:t>. Отчет по рейтингу </a:t>
            </a:r>
            <a:r>
              <a:rPr lang="ru-RU" b="1" dirty="0">
                <a:solidFill>
                  <a:srgbClr val="FFC000"/>
                </a:solidFill>
              </a:rPr>
              <a:t>государственных учреждений здравоохранения Забайкальского </a:t>
            </a:r>
            <a:r>
              <a:rPr lang="ru-RU" b="1" dirty="0" smtClean="0">
                <a:solidFill>
                  <a:srgbClr val="FFC000"/>
                </a:solidFill>
              </a:rPr>
              <a:t>края </a:t>
            </a:r>
            <a:r>
              <a:rPr lang="ru-RU" b="1" dirty="0">
                <a:solidFill>
                  <a:srgbClr val="FFC000"/>
                </a:solidFill>
              </a:rPr>
              <a:t>(оригинал и ксерокопия) </a:t>
            </a:r>
            <a:r>
              <a:rPr lang="ru-RU" b="1" dirty="0" smtClean="0">
                <a:solidFill>
                  <a:srgbClr val="FFC000"/>
                </a:solidFill>
              </a:rPr>
              <a:t>– в соответствии </a:t>
            </a:r>
            <a:r>
              <a:rPr lang="ru-RU" b="1" dirty="0" err="1" smtClean="0">
                <a:solidFill>
                  <a:srgbClr val="FFC000"/>
                </a:solidFill>
              </a:rPr>
              <a:t>снормативным</a:t>
            </a:r>
            <a:r>
              <a:rPr lang="ru-RU" b="1" dirty="0" smtClean="0">
                <a:solidFill>
                  <a:srgbClr val="FFC000"/>
                </a:solidFill>
              </a:rPr>
              <a:t> актом МЗ ЗК</a:t>
            </a:r>
          </a:p>
          <a:p>
            <a:pPr algn="just">
              <a:buFont typeface="Wingdings" pitchFamily="2" charset="2"/>
              <a:buNone/>
              <a:defRPr/>
            </a:pPr>
            <a:endParaRPr lang="ru-RU" dirty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FFC000"/>
                </a:solidFill>
              </a:rPr>
              <a:t>7</a:t>
            </a:r>
            <a:r>
              <a:rPr lang="ru-RU" b="1" dirty="0" smtClean="0">
                <a:solidFill>
                  <a:srgbClr val="FFC000"/>
                </a:solidFill>
              </a:rPr>
              <a:t>. план работы на следующий год </a:t>
            </a:r>
          </a:p>
          <a:p>
            <a:pPr algn="just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33388"/>
            <a:ext cx="8229600" cy="4603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dirty="0" smtClean="0"/>
              <a:t>	</a:t>
            </a:r>
            <a:r>
              <a:rPr lang="ru-RU" sz="2800" b="1" dirty="0" smtClean="0">
                <a:solidFill>
                  <a:srgbClr val="FFC000"/>
                </a:solidFill>
              </a:rPr>
              <a:t>Для медицинских организаций, участвующих в проведении диспансеризации взрослого населения: </a:t>
            </a:r>
            <a:endParaRPr lang="ru-RU" sz="2800" dirty="0" smtClean="0">
              <a:solidFill>
                <a:srgbClr val="FFC000"/>
              </a:solidFill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ru-RU" sz="3000" b="1" dirty="0" smtClean="0">
                <a:solidFill>
                  <a:srgbClr val="FFC000"/>
                </a:solidFill>
              </a:rPr>
              <a:t>(дополнительно)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3000" b="1" dirty="0" smtClean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8. «Отчет кабинета (отделения) медицинской профилактики о проведении диспансеризации взрослого населения»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9. Копию годовой формы №131/о «Сведения о диспансеризации определенных групп взрослого населения».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350"/>
            <a:ext cx="8229600" cy="714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15888"/>
            <a:ext cx="8785225" cy="66262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10. Форма статистического отчета о работе Школы для граждан, имеющих высокий и очень высокий суммарный сердечно - сосудистый риск </a:t>
            </a:r>
            <a:r>
              <a:rPr lang="ru-RU" sz="2400" dirty="0" smtClean="0">
                <a:solidFill>
                  <a:srgbClr val="FFC000"/>
                </a:solidFill>
              </a:rPr>
              <a:t>(приказ МЗ ЗК от 25.09.2015г. №532 «Об организации  диспансерного наблюдения пациентов, имеющих высокий и очень высокий суммарный сердечно - сосудистый риск в медицинских организациях Забайкальского края»)</a:t>
            </a:r>
            <a:r>
              <a:rPr lang="ru-RU" sz="2400" b="1" dirty="0" smtClean="0">
                <a:solidFill>
                  <a:srgbClr val="FFC000"/>
                </a:solidFill>
              </a:rPr>
              <a:t>; </a:t>
            </a:r>
            <a:endParaRPr lang="ru-RU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11. Сведения о проведении диспансерного наблюдения пациентов, имеющих высокий и очень высокий суммарный сердечно – сосудистый риск </a:t>
            </a:r>
            <a:r>
              <a:rPr lang="ru-RU" sz="2400" dirty="0" smtClean="0">
                <a:solidFill>
                  <a:srgbClr val="FFC000"/>
                </a:solidFill>
              </a:rPr>
              <a:t>(приказ МЗ ЗК от 24.09.2015г. №527 «Об организации Школ для  граждан, имеющих высокий и очень высокий суммарный сердечно - сосудистый риск в медицинских организациях Забайкальского края»).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endParaRPr lang="ru-RU" sz="2400" dirty="0" smtClean="0">
              <a:solidFill>
                <a:srgbClr val="FFC000"/>
              </a:solidFill>
            </a:endParaRPr>
          </a:p>
          <a:p>
            <a:pPr>
              <a:defRPr/>
            </a:pP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2428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5888"/>
            <a:ext cx="9144000" cy="674211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</a:rPr>
              <a:t>Папка с формами годового отчета, инструкцией по заполнению ф.70, пояснительной запиской по заполнению электронного варианта на сайте Министерства здравоохранения Забайкальского края, раздел «Профилактика» - Годовой отчет</a:t>
            </a:r>
            <a:endParaRPr lang="ru-RU" sz="3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defRPr/>
            </a:pPr>
            <a:endParaRPr lang="ru-RU" sz="2800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  </a:t>
            </a:r>
            <a:r>
              <a:rPr lang="ru-RU" b="1" dirty="0" smtClean="0">
                <a:solidFill>
                  <a:srgbClr val="FFC000"/>
                </a:solidFill>
              </a:rPr>
              <a:t>Форма 70 и тематическое приложение к ней, будут приниматься в электронном виде (на </a:t>
            </a:r>
            <a:r>
              <a:rPr lang="ru-RU" b="1" dirty="0" err="1" smtClean="0">
                <a:solidFill>
                  <a:srgbClr val="FFC000"/>
                </a:solidFill>
              </a:rPr>
              <a:t>флешке</a:t>
            </a:r>
            <a:r>
              <a:rPr lang="ru-RU" b="1" dirty="0" smtClean="0">
                <a:solidFill>
                  <a:srgbClr val="FFC000"/>
                </a:solidFill>
              </a:rPr>
              <a:t>) в программе </a:t>
            </a:r>
            <a:r>
              <a:rPr lang="en-US" b="1" dirty="0" smtClean="0">
                <a:solidFill>
                  <a:srgbClr val="FFC000"/>
                </a:solidFill>
              </a:rPr>
              <a:t>Excel</a:t>
            </a:r>
            <a:r>
              <a:rPr lang="ru-RU" b="1" dirty="0" smtClean="0">
                <a:solidFill>
                  <a:srgbClr val="FFC000"/>
                </a:solidFill>
              </a:rPr>
              <a:t> и в бумажном варианте.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Для работы с программой в Вашем компьютере необходимо включить функцию «Поддержка макросов» - обращайтесь к Вашим программистам.</a:t>
            </a: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	</a:t>
            </a:r>
            <a:endParaRPr lang="ru-RU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-458788"/>
            <a:ext cx="8229600" cy="4445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Обращаю Ваше внимание, что в программе НЕ ДОПУСКАЮТСЯ добавления, перестановки и изменения строк и граф, их названий!</a:t>
            </a:r>
          </a:p>
          <a:p>
            <a:pPr algn="ctr" eaLnBrk="1" hangingPunct="1">
              <a:defRPr/>
            </a:pP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	Вкладка «Титульный лист» обязательна для заполнения.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FFC000"/>
                </a:solidFill>
              </a:rPr>
              <a:t>	Крайней вкладкой справа внизу установлена кнопка проверки правильности ввода данных.</a:t>
            </a:r>
            <a:endParaRPr lang="ru-RU" dirty="0" smtClean="0">
              <a:solidFill>
                <a:srgbClr val="FFC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	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1301</Words>
  <Application>Microsoft Office PowerPoint</Application>
  <PresentationFormat>Экран (4:3)</PresentationFormat>
  <Paragraphs>369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Глобус</vt:lpstr>
      <vt:lpstr>Краевой центр медицинской профилактики  Зам.главного врача по ОМР Щербакова Татьяна Борисовна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Форма № 30   2. Кабинеты, отделения, подразделения                                                                 </vt:lpstr>
      <vt:lpstr>Презентация PowerPoint</vt:lpstr>
      <vt:lpstr>РАЗДЕЛ III. ДЕЯТЕЛЬНОСТЬ МЕДИЦИНСКОЙ ОРГАНИЗАЦИИ ПО ОКАЗАНИЮ МЕДИЦИНСКОЙ ПОМОЩИ В АМБУЛАТОРНЫХ УСЛОВИЯХ  </vt:lpstr>
      <vt:lpstr>10. Деятельность отделения (кабинета) медицинской профилактики (4809)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основных отчетных мероприятий в 2007г.</dc:title>
  <dc:creator>Operator</dc:creator>
  <cp:lastModifiedBy>user</cp:lastModifiedBy>
  <cp:revision>129</cp:revision>
  <dcterms:created xsi:type="dcterms:W3CDTF">2007-10-22T08:22:59Z</dcterms:created>
  <dcterms:modified xsi:type="dcterms:W3CDTF">2019-12-17T11:31:57Z</dcterms:modified>
</cp:coreProperties>
</file>