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  <p:sldMasterId id="2147483696" r:id="rId2"/>
    <p:sldMasterId id="2147483708" r:id="rId3"/>
  </p:sldMasterIdLst>
  <p:notesMasterIdLst>
    <p:notesMasterId r:id="rId31"/>
  </p:notesMasterIdLst>
  <p:sldIdLst>
    <p:sldId id="257" r:id="rId4"/>
    <p:sldId id="282" r:id="rId5"/>
    <p:sldId id="283" r:id="rId6"/>
    <p:sldId id="284" r:id="rId7"/>
    <p:sldId id="285" r:id="rId8"/>
    <p:sldId id="286" r:id="rId9"/>
    <p:sldId id="287" r:id="rId10"/>
    <p:sldId id="288" r:id="rId11"/>
    <p:sldId id="289" r:id="rId12"/>
    <p:sldId id="258" r:id="rId13"/>
    <p:sldId id="259" r:id="rId14"/>
    <p:sldId id="260" r:id="rId15"/>
    <p:sldId id="261" r:id="rId16"/>
    <p:sldId id="262" r:id="rId17"/>
    <p:sldId id="264" r:id="rId18"/>
    <p:sldId id="265" r:id="rId19"/>
    <p:sldId id="266" r:id="rId20"/>
    <p:sldId id="267" r:id="rId21"/>
    <p:sldId id="268" r:id="rId22"/>
    <p:sldId id="269" r:id="rId23"/>
    <p:sldId id="270" r:id="rId24"/>
    <p:sldId id="274" r:id="rId25"/>
    <p:sldId id="276" r:id="rId26"/>
    <p:sldId id="277" r:id="rId27"/>
    <p:sldId id="280" r:id="rId28"/>
    <p:sldId id="281" r:id="rId29"/>
    <p:sldId id="275" r:id="rId30"/>
  </p:sldIdLst>
  <p:sldSz cx="9144000" cy="6858000" type="screen4x3"/>
  <p:notesSz cx="6735763" cy="98663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Повелитель" initials="П" lastIdx="0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67" autoAdjust="0"/>
  </p:normalViewPr>
  <p:slideViewPr>
    <p:cSldViewPr>
      <p:cViewPr>
        <p:scale>
          <a:sx n="134" d="100"/>
          <a:sy n="134" d="100"/>
        </p:scale>
        <p:origin x="-114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openxmlformats.org/officeDocument/2006/relationships/viewProps" Target="viewProp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commentAuthors" Target="commentAuthor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tableStyles" Target="tableStyle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15375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F00C550-09EF-44B4-A0D2-7535C6A74894}" type="datetimeFigureOut">
              <a:rPr lang="ru-RU" smtClean="0"/>
              <a:t>17.12.2019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01700" y="739775"/>
            <a:ext cx="4932363" cy="37004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3577" y="4686499"/>
            <a:ext cx="5388610" cy="443984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371287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15375" y="9371287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5EA24E-D81C-48A0-BE8E-ADA0730122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5703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901700" y="739775"/>
            <a:ext cx="4932363" cy="3700463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5EA24E-D81C-48A0-BE8E-ADA073012247}" type="slidenum">
              <a:rPr lang="ru-RU" smtClean="0">
                <a:solidFill>
                  <a:prstClr val="black"/>
                </a:solidFill>
              </a:rPr>
              <a:pPr/>
              <a:t>26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543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1A6BD-5864-4383-AA98-34CFB6441F47}" type="datetimeFigureOut">
              <a:rPr lang="ru-RU" smtClean="0"/>
              <a:t>17.12.2019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4ACBE-901D-4C0A-A285-4E2F7E4F99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64585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1A6BD-5864-4383-AA98-34CFB6441F47}" type="datetimeFigureOut">
              <a:rPr lang="ru-RU" smtClean="0"/>
              <a:t>17.12.2019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4ACBE-901D-4C0A-A285-4E2F7E4F99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78752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1A6BD-5864-4383-AA98-34CFB6441F47}" type="datetimeFigureOut">
              <a:rPr lang="ru-RU" smtClean="0"/>
              <a:t>17.12.2019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4ACBE-901D-4C0A-A285-4E2F7E4F99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492804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17.12.2019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596478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17.12.2019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875171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17.12.2019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350116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17.12.2019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918887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17.12.2019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512305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17.12.2019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596083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17.12.2019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592220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17.12.2019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03759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1A6BD-5864-4383-AA98-34CFB6441F47}" type="datetimeFigureOut">
              <a:rPr lang="ru-RU" smtClean="0"/>
              <a:t>17.12.2019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4ACBE-901D-4C0A-A285-4E2F7E4F99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46670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17.12.2019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518045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17.12.2019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275982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17.12.2019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304288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17.12.2019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598530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17.12.2019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332047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17.12.2019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826721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17.12.2019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210212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17.12.2019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354875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17.12.2019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678060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17.12.2019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69030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1A6BD-5864-4383-AA98-34CFB6441F47}" type="datetimeFigureOut">
              <a:rPr lang="ru-RU" smtClean="0"/>
              <a:t>17.12.2019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4ACBE-901D-4C0A-A285-4E2F7E4F99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4281351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17.12.2019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941312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17.12.2019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110809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17.12.2019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972041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17.12.2019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34497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1A6BD-5864-4383-AA98-34CFB6441F47}" type="datetimeFigureOut">
              <a:rPr lang="ru-RU" smtClean="0"/>
              <a:t>17.12.2019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4ACBE-901D-4C0A-A285-4E2F7E4F99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64544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1A6BD-5864-4383-AA98-34CFB6441F47}" type="datetimeFigureOut">
              <a:rPr lang="ru-RU" smtClean="0"/>
              <a:t>17.12.2019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4ACBE-901D-4C0A-A285-4E2F7E4F99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30965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1A6BD-5864-4383-AA98-34CFB6441F47}" type="datetimeFigureOut">
              <a:rPr lang="ru-RU" smtClean="0"/>
              <a:t>17.12.2019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4ACBE-901D-4C0A-A285-4E2F7E4F99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87232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1A6BD-5864-4383-AA98-34CFB6441F47}" type="datetimeFigureOut">
              <a:rPr lang="ru-RU" smtClean="0"/>
              <a:t>17.12.2019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4ACBE-901D-4C0A-A285-4E2F7E4F99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98341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1A6BD-5864-4383-AA98-34CFB6441F47}" type="datetimeFigureOut">
              <a:rPr lang="ru-RU" smtClean="0"/>
              <a:t>17.12.2019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4ACBE-901D-4C0A-A285-4E2F7E4F99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40973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1A6BD-5864-4383-AA98-34CFB6441F47}" type="datetimeFigureOut">
              <a:rPr lang="ru-RU" smtClean="0"/>
              <a:t>17.12.2019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4ACBE-901D-4C0A-A285-4E2F7E4F99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18417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B1A6BD-5864-4383-AA98-34CFB6441F47}" type="datetimeFigureOut">
              <a:rPr lang="ru-RU" smtClean="0"/>
              <a:t>17.12.2019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A4ACBE-901D-4C0A-A285-4E2F7E4F99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75526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17.12.2019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25252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17.12.2019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32020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8.xml"/><Relationship Id="rId4" Type="http://schemas.microsoft.com/office/2007/relationships/hdphoto" Target="../media/hdphoto1.wdp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80000">
              <a:schemeClr val="bg1">
                <a:tint val="80000"/>
                <a:satMod val="300000"/>
              </a:schemeClr>
            </a:gs>
            <a:gs pos="100000">
              <a:schemeClr val="bg1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268760"/>
            <a:ext cx="8229600" cy="1143000"/>
          </a:xfrm>
        </p:spPr>
        <p:txBody>
          <a:bodyPr>
            <a:noAutofit/>
          </a:bodyPr>
          <a:lstStyle/>
          <a:p>
            <a:r>
              <a:rPr lang="ru-RU" sz="3600" b="1" dirty="0" smtClean="0"/>
              <a:t>Правила и порядок заполнения формы </a:t>
            </a:r>
            <a:r>
              <a:rPr lang="ru-RU" sz="3600" b="1" dirty="0"/>
              <a:t>№ 57 «Сведения о травмах, отравлениях и некоторых других последствиях воздействия внешних причин</a:t>
            </a:r>
            <a:r>
              <a:rPr lang="ru-RU" sz="3600" b="1" dirty="0" smtClean="0"/>
              <a:t>» за 2019 г.</a:t>
            </a:r>
            <a:endParaRPr lang="ru-RU" sz="36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2276872"/>
            <a:ext cx="8568952" cy="4958011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endParaRPr lang="ru-RU" sz="2400" dirty="0" smtClean="0"/>
          </a:p>
          <a:p>
            <a:pPr marL="0" indent="0" algn="just">
              <a:buNone/>
            </a:pPr>
            <a:endParaRPr lang="ru-RU" sz="2400" dirty="0"/>
          </a:p>
          <a:p>
            <a:pPr marL="0" indent="0" algn="just">
              <a:buNone/>
            </a:pPr>
            <a:endParaRPr lang="ru-RU" sz="2400" dirty="0" smtClean="0"/>
          </a:p>
          <a:p>
            <a:pPr marL="0" indent="0" algn="just">
              <a:buNone/>
            </a:pPr>
            <a:endParaRPr lang="ru-RU" sz="2400" dirty="0"/>
          </a:p>
          <a:p>
            <a:pPr marL="0" indent="0" algn="just">
              <a:buNone/>
            </a:pPr>
            <a:r>
              <a:rPr lang="ru-RU" sz="2400" dirty="0" smtClean="0"/>
              <a:t>Отчет </a:t>
            </a:r>
            <a:r>
              <a:rPr lang="ru-RU" sz="2400" dirty="0"/>
              <a:t>о травмах, отравлениях и некоторых других последствиях воздействия внешних причин за 2019 г. будет приниматься по форме № 57, утвержденной Росстатом в 2016 г.  </a:t>
            </a:r>
          </a:p>
          <a:p>
            <a:pPr marL="0" indent="0" algn="just">
              <a:buNone/>
            </a:pPr>
            <a:r>
              <a:rPr lang="ru-RU" sz="2400" dirty="0"/>
              <a:t>Приказ № 866 от 27.12.2016 г.</a:t>
            </a:r>
          </a:p>
        </p:txBody>
      </p:sp>
    </p:spTree>
    <p:extLst>
      <p:ext uri="{BB962C8B-B14F-4D97-AF65-F5344CB8AC3E}">
        <p14:creationId xmlns:p14="http://schemas.microsoft.com/office/powerpoint/2010/main" val="85596365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692696"/>
            <a:ext cx="8229600" cy="5001419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dirty="0"/>
              <a:t>Форма состоит из </a:t>
            </a:r>
            <a:r>
              <a:rPr lang="ru-RU" b="1" dirty="0"/>
              <a:t>3-х таблиц</a:t>
            </a:r>
            <a:r>
              <a:rPr lang="ru-RU" dirty="0"/>
              <a:t>, содержащих сведения о травмах и других несчастных случаях в следующих возрастных группах:</a:t>
            </a:r>
          </a:p>
          <a:p>
            <a:pPr marL="0" indent="0" algn="just">
              <a:buNone/>
            </a:pPr>
            <a:r>
              <a:rPr lang="ru-RU" dirty="0"/>
              <a:t> - </a:t>
            </a:r>
            <a:r>
              <a:rPr lang="ru-RU" b="1" dirty="0"/>
              <a:t>таблица 1000 </a:t>
            </a:r>
            <a:r>
              <a:rPr lang="ru-RU" dirty="0"/>
              <a:t>– травмы у детей в возрасте    от 0 до 17 лет включительно</a:t>
            </a:r>
          </a:p>
          <a:p>
            <a:pPr marL="0" indent="0" algn="just">
              <a:buNone/>
            </a:pPr>
            <a:r>
              <a:rPr lang="ru-RU" dirty="0"/>
              <a:t> - </a:t>
            </a:r>
            <a:r>
              <a:rPr lang="ru-RU" b="1" dirty="0"/>
              <a:t>таблица 2000 </a:t>
            </a:r>
            <a:r>
              <a:rPr lang="ru-RU" dirty="0"/>
              <a:t>– сведения о травмах у взрослого населения</a:t>
            </a:r>
          </a:p>
          <a:p>
            <a:pPr marL="0" indent="0" algn="just">
              <a:buNone/>
            </a:pPr>
            <a:r>
              <a:rPr lang="ru-RU" dirty="0"/>
              <a:t> - </a:t>
            </a:r>
            <a:r>
              <a:rPr lang="ru-RU" b="1" dirty="0"/>
              <a:t>таблица 3000 </a:t>
            </a:r>
            <a:r>
              <a:rPr lang="ru-RU" dirty="0"/>
              <a:t>– сведения о травмах у  населения старше трудоспособного возраста</a:t>
            </a:r>
          </a:p>
          <a:p>
            <a:pPr marL="0" indent="0">
              <a:buNone/>
            </a:pPr>
            <a:r>
              <a:rPr lang="ru-RU" dirty="0"/>
              <a:t>        </a:t>
            </a:r>
          </a:p>
        </p:txBody>
      </p:sp>
    </p:spTree>
    <p:extLst>
      <p:ext uri="{BB962C8B-B14F-4D97-AF65-F5344CB8AC3E}">
        <p14:creationId xmlns:p14="http://schemas.microsoft.com/office/powerpoint/2010/main" val="420062429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620688"/>
            <a:ext cx="8301608" cy="54006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/>
              <a:t>Все  3 таблицы построены однотипно.</a:t>
            </a:r>
          </a:p>
          <a:p>
            <a:pPr marL="0" indent="0">
              <a:buNone/>
            </a:pPr>
            <a:r>
              <a:rPr lang="ru-RU" dirty="0"/>
              <a:t> </a:t>
            </a:r>
          </a:p>
          <a:p>
            <a:pPr marL="0" indent="0" algn="just">
              <a:buNone/>
            </a:pPr>
            <a:r>
              <a:rPr lang="ru-RU" dirty="0"/>
              <a:t>Каждая таблица содержит:</a:t>
            </a:r>
          </a:p>
          <a:p>
            <a:pPr marL="0" indent="0" algn="just">
              <a:buNone/>
            </a:pPr>
            <a:endParaRPr lang="ru-RU" dirty="0"/>
          </a:p>
          <a:p>
            <a:pPr marL="0" indent="0" algn="just">
              <a:buNone/>
            </a:pPr>
            <a:r>
              <a:rPr lang="ru-RU" dirty="0"/>
              <a:t> </a:t>
            </a:r>
            <a:r>
              <a:rPr lang="ru-RU" b="1" dirty="0"/>
              <a:t>20 граф</a:t>
            </a:r>
            <a:r>
              <a:rPr lang="ru-RU" dirty="0"/>
              <a:t>, в которых приведены некоторые внешние причины </a:t>
            </a:r>
            <a:r>
              <a:rPr lang="ru-RU" dirty="0" smtClean="0"/>
              <a:t>повреждений (ХХ класс </a:t>
            </a:r>
            <a:r>
              <a:rPr lang="en-US" dirty="0" smtClean="0"/>
              <a:t>V01 – V98 </a:t>
            </a:r>
            <a:r>
              <a:rPr lang="ru-RU" dirty="0" smtClean="0"/>
              <a:t>МКБ10</a:t>
            </a:r>
            <a:r>
              <a:rPr lang="en-US" dirty="0" smtClean="0"/>
              <a:t>)</a:t>
            </a:r>
            <a:endParaRPr lang="ru-RU" dirty="0"/>
          </a:p>
          <a:p>
            <a:pPr marL="0" indent="0" algn="just">
              <a:buNone/>
            </a:pPr>
            <a:r>
              <a:rPr lang="ru-RU" b="1" dirty="0"/>
              <a:t>42</a:t>
            </a:r>
            <a:r>
              <a:rPr lang="ru-RU" dirty="0"/>
              <a:t> строки, отражающие характер </a:t>
            </a:r>
            <a:r>
              <a:rPr lang="ru-RU" dirty="0" smtClean="0"/>
              <a:t>повреждений (</a:t>
            </a:r>
            <a:r>
              <a:rPr lang="en-US" dirty="0" smtClean="0"/>
              <a:t>IXX</a:t>
            </a:r>
            <a:r>
              <a:rPr lang="ru-RU" dirty="0" smtClean="0"/>
              <a:t> класс </a:t>
            </a:r>
            <a:r>
              <a:rPr lang="en-US" dirty="0" smtClean="0"/>
              <a:t>S00-T98 </a:t>
            </a:r>
            <a:r>
              <a:rPr lang="ru-RU" dirty="0" smtClean="0"/>
              <a:t>МКБ10)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6110064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/>
          </a:bodyPr>
          <a:lstStyle/>
          <a:p>
            <a:r>
              <a:rPr lang="ru-RU" sz="3600" b="1" dirty="0"/>
              <a:t>Внешние причины повреждений: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908720"/>
            <a:ext cx="8291264" cy="5544616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b="1" u="sng" dirty="0"/>
              <a:t>Транспортные несчастные случаи (графы 5,6)</a:t>
            </a:r>
          </a:p>
          <a:p>
            <a:pPr marL="0" indent="0" algn="just">
              <a:buNone/>
            </a:pPr>
            <a:r>
              <a:rPr lang="ru-RU" b="1" u="sng" dirty="0"/>
              <a:t>Другие внешние причины травм </a:t>
            </a:r>
          </a:p>
          <a:p>
            <a:pPr marL="0" indent="0" algn="just">
              <a:buNone/>
            </a:pPr>
            <a:r>
              <a:rPr lang="ru-RU" b="1" dirty="0"/>
              <a:t>(графы 7, 8, 9, 10, 11, 12)</a:t>
            </a:r>
          </a:p>
          <a:p>
            <a:pPr marL="0" indent="0" algn="just">
              <a:buNone/>
            </a:pPr>
            <a:endParaRPr lang="ru-RU" sz="2800" dirty="0"/>
          </a:p>
          <a:p>
            <a:pPr marL="0" indent="0" algn="just">
              <a:buNone/>
            </a:pPr>
            <a:r>
              <a:rPr lang="ru-RU" sz="2800" dirty="0"/>
              <a:t>     К сожалению,  среди внешних причин выделены только :</a:t>
            </a:r>
          </a:p>
          <a:p>
            <a:pPr marL="0" indent="0" algn="just">
              <a:buNone/>
            </a:pPr>
            <a:r>
              <a:rPr lang="ru-RU" sz="2800" dirty="0"/>
              <a:t>     * утопление; </a:t>
            </a:r>
          </a:p>
          <a:p>
            <a:pPr marL="0" indent="0" algn="just">
              <a:buNone/>
            </a:pPr>
            <a:r>
              <a:rPr lang="ru-RU" sz="2800" dirty="0"/>
              <a:t>     * воздействие дыма, огня, пламени; </a:t>
            </a:r>
          </a:p>
          <a:p>
            <a:pPr marL="0" indent="0" algn="just">
              <a:buNone/>
            </a:pPr>
            <a:r>
              <a:rPr lang="ru-RU" sz="2800" dirty="0"/>
              <a:t>     * случайные отравления, </a:t>
            </a:r>
          </a:p>
          <a:p>
            <a:pPr marL="0" indent="0" algn="just">
              <a:buNone/>
            </a:pPr>
            <a:r>
              <a:rPr lang="ru-RU" sz="2800" dirty="0"/>
              <a:t>         включая наркотики, алкоголь</a:t>
            </a:r>
          </a:p>
          <a:p>
            <a:pPr algn="just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988701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145435"/>
          </a:xfrm>
        </p:spPr>
        <p:txBody>
          <a:bodyPr>
            <a:normAutofit fontScale="92500" lnSpcReduction="10000"/>
          </a:bodyPr>
          <a:lstStyle/>
          <a:p>
            <a:pPr marL="0" indent="0" algn="just">
              <a:buNone/>
            </a:pPr>
            <a:r>
              <a:rPr lang="ru-RU" b="1" u="sng" dirty="0"/>
              <a:t>Преднамеренные самоповреждения</a:t>
            </a:r>
            <a:r>
              <a:rPr lang="ru-RU" b="1" dirty="0"/>
              <a:t>: </a:t>
            </a:r>
          </a:p>
          <a:p>
            <a:pPr marL="0" indent="0" algn="just">
              <a:buNone/>
            </a:pPr>
            <a:r>
              <a:rPr lang="ru-RU" b="1" dirty="0"/>
              <a:t>    всего – графа 13</a:t>
            </a:r>
          </a:p>
          <a:p>
            <a:pPr marL="0" indent="0" algn="just">
              <a:buNone/>
            </a:pPr>
            <a:r>
              <a:rPr lang="ru-RU" b="1" dirty="0"/>
              <a:t>        из них: </a:t>
            </a:r>
          </a:p>
          <a:p>
            <a:pPr marL="0" indent="0" algn="just">
              <a:buNone/>
            </a:pPr>
            <a:r>
              <a:rPr lang="ru-RU" b="1" dirty="0"/>
              <a:t>             наркотики – графа 14</a:t>
            </a:r>
          </a:p>
          <a:p>
            <a:pPr marL="0" indent="0" algn="just">
              <a:buNone/>
            </a:pPr>
            <a:r>
              <a:rPr lang="ru-RU" b="1" dirty="0"/>
              <a:t>             алкоголь –  графа 15</a:t>
            </a:r>
          </a:p>
          <a:p>
            <a:pPr marL="0" indent="0" algn="just">
              <a:buNone/>
            </a:pPr>
            <a:endParaRPr lang="ru-RU" b="1" dirty="0"/>
          </a:p>
          <a:p>
            <a:pPr marL="0" indent="0" algn="just">
              <a:buNone/>
            </a:pPr>
            <a:r>
              <a:rPr lang="ru-RU" b="1" u="sng" dirty="0"/>
              <a:t>Нападения</a:t>
            </a:r>
            <a:r>
              <a:rPr lang="ru-RU" b="1" dirty="0"/>
              <a:t> – графа 16</a:t>
            </a:r>
          </a:p>
          <a:p>
            <a:pPr marL="0" indent="0" algn="just">
              <a:buNone/>
            </a:pPr>
            <a:endParaRPr lang="ru-RU" b="1" dirty="0"/>
          </a:p>
          <a:p>
            <a:pPr marL="0" indent="0" algn="just">
              <a:buNone/>
            </a:pPr>
            <a:r>
              <a:rPr lang="ru-RU" b="1" u="sng" dirty="0"/>
              <a:t>Повреждения с неопределенными намерениями</a:t>
            </a:r>
            <a:r>
              <a:rPr lang="ru-RU" b="1" dirty="0"/>
              <a:t> – графа 17</a:t>
            </a:r>
          </a:p>
        </p:txBody>
      </p:sp>
    </p:spTree>
    <p:extLst>
      <p:ext uri="{BB962C8B-B14F-4D97-AF65-F5344CB8AC3E}">
        <p14:creationId xmlns:p14="http://schemas.microsoft.com/office/powerpoint/2010/main" val="260500318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332656"/>
            <a:ext cx="8291264" cy="5793507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b="1" u="sng" dirty="0"/>
              <a:t>Действия, предусмотренные законом, терроризм</a:t>
            </a:r>
            <a:r>
              <a:rPr lang="ru-RU" b="1" dirty="0"/>
              <a:t> – графа 18</a:t>
            </a:r>
          </a:p>
          <a:p>
            <a:pPr marL="0" indent="0" algn="just">
              <a:buNone/>
            </a:pPr>
            <a:endParaRPr lang="ru-RU" b="1" dirty="0"/>
          </a:p>
          <a:p>
            <a:pPr marL="0" indent="0" algn="just">
              <a:buNone/>
            </a:pPr>
            <a:r>
              <a:rPr lang="ru-RU" b="1" u="sng" dirty="0"/>
              <a:t>Осложнения терапевтических и хирургических вмешательств </a:t>
            </a:r>
            <a:r>
              <a:rPr lang="ru-RU" b="1" dirty="0"/>
              <a:t>– графа 19</a:t>
            </a:r>
          </a:p>
          <a:p>
            <a:pPr marL="0" indent="0" algn="just">
              <a:buNone/>
            </a:pPr>
            <a:endParaRPr lang="ru-RU" b="1" dirty="0"/>
          </a:p>
          <a:p>
            <a:pPr marL="0" indent="0" algn="just">
              <a:buNone/>
            </a:pPr>
            <a:r>
              <a:rPr lang="ru-RU" b="1" u="sng" dirty="0"/>
              <a:t>Последствия воздействия внешних причин заболеваемости </a:t>
            </a:r>
            <a:r>
              <a:rPr lang="ru-RU" b="1" dirty="0"/>
              <a:t>– графа 20</a:t>
            </a:r>
          </a:p>
          <a:p>
            <a:pPr marL="0" indent="0" algn="just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14373952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/>
              <a:t>Внутриформенный контроль таблиц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988840"/>
            <a:ext cx="8229600" cy="4137323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/>
              <a:t>Общее число травм в графе 4, состоящее из суммы числа травм в графах </a:t>
            </a:r>
          </a:p>
          <a:p>
            <a:pPr marL="0" indent="0" algn="ctr">
              <a:buNone/>
            </a:pPr>
            <a:r>
              <a:rPr lang="ru-RU" dirty="0"/>
              <a:t>5, 7, 13, 16, 17, 18, 19, 20,</a:t>
            </a:r>
          </a:p>
          <a:p>
            <a:pPr marL="0" indent="0" algn="ctr">
              <a:buNone/>
            </a:pPr>
            <a:r>
              <a:rPr lang="ru-RU" dirty="0"/>
              <a:t>должно быть равно сумме числа травм, представленных в строках </a:t>
            </a:r>
          </a:p>
          <a:p>
            <a:pPr marL="0" indent="0" algn="ctr">
              <a:buNone/>
            </a:pPr>
            <a:r>
              <a:rPr lang="ru-RU" dirty="0"/>
              <a:t>2, 6, 9, 13, 17, 19, 21, 23, 25, 27, 29, 31, 32, 33, 34, 35, 38, 40, 41, 42 </a:t>
            </a:r>
          </a:p>
        </p:txBody>
      </p:sp>
    </p:spTree>
    <p:extLst>
      <p:ext uri="{BB962C8B-B14F-4D97-AF65-F5344CB8AC3E}">
        <p14:creationId xmlns:p14="http://schemas.microsoft.com/office/powerpoint/2010/main" val="427048854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868958"/>
          </a:xfrm>
        </p:spPr>
        <p:txBody>
          <a:bodyPr>
            <a:normAutofit fontScale="90000"/>
          </a:bodyPr>
          <a:lstStyle/>
          <a:p>
            <a:r>
              <a:rPr lang="ru-RU" sz="3200" dirty="0"/>
              <a:t/>
            </a:r>
            <a:br>
              <a:rPr lang="ru-RU" sz="3200" dirty="0"/>
            </a:br>
            <a:r>
              <a:rPr lang="ru-RU" sz="4000" b="1" dirty="0"/>
              <a:t>Внутриформенный контроль граф, характеризующих внешние причины повреждений</a:t>
            </a:r>
            <a:r>
              <a:rPr lang="ru-RU" sz="3200" dirty="0"/>
              <a:t/>
            </a:r>
            <a:br>
              <a:rPr lang="ru-RU" sz="3200" dirty="0"/>
            </a:b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endParaRPr lang="ru-RU" dirty="0"/>
          </a:p>
          <a:p>
            <a:pPr marL="0" indent="0" algn="just">
              <a:buNone/>
            </a:pPr>
            <a:r>
              <a:rPr lang="ru-RU" dirty="0"/>
              <a:t>Число травм в графе 5 (строка 1) должно быть больше числа травм в графе 6 (строка 1)</a:t>
            </a:r>
          </a:p>
          <a:p>
            <a:pPr marL="0" indent="0" algn="just">
              <a:buNone/>
            </a:pPr>
            <a:endParaRPr lang="ru-RU" dirty="0"/>
          </a:p>
          <a:p>
            <a:pPr marL="0" indent="0" algn="just">
              <a:buNone/>
            </a:pPr>
            <a:r>
              <a:rPr lang="ru-RU" dirty="0"/>
              <a:t>В остальных строках число травм в графе 5    должно быть больше или равно числу травм в графе 6.</a:t>
            </a:r>
          </a:p>
        </p:txBody>
      </p:sp>
    </p:spTree>
    <p:extLst>
      <p:ext uri="{BB962C8B-B14F-4D97-AF65-F5344CB8AC3E}">
        <p14:creationId xmlns:p14="http://schemas.microsoft.com/office/powerpoint/2010/main" val="247652058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-171400"/>
            <a:ext cx="8229600" cy="6297563"/>
          </a:xfrm>
        </p:spPr>
        <p:txBody>
          <a:bodyPr>
            <a:normAutofit/>
          </a:bodyPr>
          <a:lstStyle/>
          <a:p>
            <a:pPr algn="just"/>
            <a:endParaRPr lang="ru-RU" dirty="0"/>
          </a:p>
          <a:p>
            <a:pPr algn="just"/>
            <a:endParaRPr lang="ru-RU" dirty="0"/>
          </a:p>
          <a:p>
            <a:pPr marL="0" indent="0" algn="just">
              <a:buNone/>
            </a:pPr>
            <a:r>
              <a:rPr lang="ru-RU" dirty="0"/>
              <a:t>Число повреждений в графе 7 должно быть больше суммы числа повреждений, представленных в графах 8, 9, 10</a:t>
            </a:r>
          </a:p>
          <a:p>
            <a:pPr algn="just"/>
            <a:endParaRPr lang="ru-RU" dirty="0"/>
          </a:p>
          <a:p>
            <a:pPr algn="just"/>
            <a:endParaRPr lang="ru-RU" dirty="0"/>
          </a:p>
          <a:p>
            <a:pPr marL="0" indent="0" algn="just">
              <a:buNone/>
            </a:pPr>
            <a:r>
              <a:rPr lang="ru-RU" dirty="0"/>
              <a:t>Число отравлений в графе 10 должно быть больше или равно сумме отравлений, представленных в графах 11 и 12</a:t>
            </a:r>
          </a:p>
          <a:p>
            <a:pPr algn="just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4340401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/>
              <a:t>Межформенный контроль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endParaRPr lang="ru-RU" dirty="0"/>
          </a:p>
          <a:p>
            <a:pPr marL="0" indent="0" algn="just">
              <a:buNone/>
            </a:pPr>
            <a:endParaRPr lang="ru-RU" dirty="0"/>
          </a:p>
          <a:p>
            <a:pPr marL="0" indent="0" algn="just">
              <a:buNone/>
            </a:pPr>
            <a:r>
              <a:rPr lang="ru-RU" dirty="0"/>
              <a:t>Проводится с формой № 12 «Сведения о числе заболеваний, зарегистрированных у пациентов, проживающих в районе обслуживания медицинской организации»</a:t>
            </a:r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8300134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052736"/>
            <a:ext cx="8291264" cy="5073427"/>
          </a:xfrm>
        </p:spPr>
        <p:txBody>
          <a:bodyPr>
            <a:normAutofit lnSpcReduction="10000"/>
          </a:bodyPr>
          <a:lstStyle/>
          <a:p>
            <a:pPr marL="0" indent="0" algn="just">
              <a:lnSpc>
                <a:spcPct val="150000"/>
              </a:lnSpc>
              <a:buNone/>
            </a:pPr>
            <a:r>
              <a:rPr lang="ru-RU" dirty="0"/>
              <a:t>Общее число травм </a:t>
            </a:r>
            <a:r>
              <a:rPr lang="ru-RU" b="1" dirty="0"/>
              <a:t>у детей (0-17 лет</a:t>
            </a:r>
            <a:r>
              <a:rPr lang="ru-RU" b="1" u="sng" dirty="0"/>
              <a:t> </a:t>
            </a:r>
            <a:r>
              <a:rPr lang="ru-RU" b="1" dirty="0"/>
              <a:t>включительно)</a:t>
            </a:r>
            <a:r>
              <a:rPr lang="ru-RU" dirty="0"/>
              <a:t>, зарегистрированных в форме № 57 (строка 1, графа 4, таблица 1000), должно быть равно или несколько меньше суммы общего числа травм, зарегистрированных в форме № 12 в строке 20 (графа 4 в таблицах 1000 и 2000)</a:t>
            </a:r>
          </a:p>
        </p:txBody>
      </p:sp>
    </p:spTree>
    <p:extLst>
      <p:ext uri="{BB962C8B-B14F-4D97-AF65-F5344CB8AC3E}">
        <p14:creationId xmlns:p14="http://schemas.microsoft.com/office/powerpoint/2010/main" val="23616128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BBA06C2-5B02-4996-B425-1E9A29B4DF5E}" type="slidenum">
              <a:rPr lang="en-US">
                <a:solidFill>
                  <a:srgbClr val="464646"/>
                </a:solidFill>
              </a:rPr>
              <a:pPr>
                <a:defRPr/>
              </a:pPr>
              <a:t>2</a:t>
            </a:fld>
            <a:endParaRPr lang="en-US" dirty="0">
              <a:solidFill>
                <a:srgbClr val="464646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10829"/>
            <a:ext cx="9144000" cy="603634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Овал 3"/>
          <p:cNvSpPr/>
          <p:nvPr/>
        </p:nvSpPr>
        <p:spPr>
          <a:xfrm>
            <a:off x="6516216" y="2708920"/>
            <a:ext cx="2160240" cy="936104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prstClr val="white"/>
              </a:solidFill>
            </a:endParaRPr>
          </a:p>
        </p:txBody>
      </p:sp>
      <p:grpSp>
        <p:nvGrpSpPr>
          <p:cNvPr id="8" name="Группа 7"/>
          <p:cNvGrpSpPr/>
          <p:nvPr/>
        </p:nvGrpSpPr>
        <p:grpSpPr>
          <a:xfrm>
            <a:off x="4716016" y="2299559"/>
            <a:ext cx="4307487" cy="1503487"/>
            <a:chOff x="4932040" y="2299559"/>
            <a:chExt cx="4307487" cy="1503487"/>
          </a:xfrm>
        </p:grpSpPr>
        <p:pic>
          <p:nvPicPr>
            <p:cNvPr id="5" name="Рисунок 4"/>
            <p:cNvPicPr>
              <a:picLocks noChangeAspect="1"/>
            </p:cNvPicPr>
            <p:nvPr/>
          </p:nvPicPr>
          <p:blipFill rotWithShape="1"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2912" t="40698" r="5114" b="47684"/>
            <a:stretch/>
          </p:blipFill>
          <p:spPr>
            <a:xfrm>
              <a:off x="4932040" y="2299559"/>
              <a:ext cx="4307487" cy="1503487"/>
            </a:xfrm>
            <a:prstGeom prst="rect">
              <a:avLst/>
            </a:prstGeom>
          </p:spPr>
        </p:pic>
        <p:cxnSp>
          <p:nvCxnSpPr>
            <p:cNvPr id="7" name="Прямая соединительная линия 6"/>
            <p:cNvCxnSpPr/>
            <p:nvPr/>
          </p:nvCxnSpPr>
          <p:spPr>
            <a:xfrm>
              <a:off x="5816280" y="3803046"/>
              <a:ext cx="2376264" cy="0"/>
            </a:xfrm>
            <a:prstGeom prst="line">
              <a:avLst/>
            </a:prstGeom>
            <a:ln w="5715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9265473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908720"/>
            <a:ext cx="8147248" cy="5217443"/>
          </a:xfrm>
        </p:spPr>
        <p:txBody>
          <a:bodyPr>
            <a:normAutofit/>
          </a:bodyPr>
          <a:lstStyle/>
          <a:p>
            <a:pPr marL="0" indent="0" algn="just">
              <a:lnSpc>
                <a:spcPct val="150000"/>
              </a:lnSpc>
              <a:buNone/>
            </a:pPr>
            <a:r>
              <a:rPr lang="ru-RU" dirty="0"/>
              <a:t>Общее число травм </a:t>
            </a:r>
            <a:r>
              <a:rPr lang="ru-RU" b="1" dirty="0"/>
              <a:t>у взрослых</a:t>
            </a:r>
            <a:r>
              <a:rPr lang="ru-RU" dirty="0"/>
              <a:t>, зарегистрированных в форме № 57</a:t>
            </a:r>
          </a:p>
          <a:p>
            <a:pPr marL="0" indent="0" algn="just">
              <a:lnSpc>
                <a:spcPct val="150000"/>
              </a:lnSpc>
              <a:buNone/>
            </a:pPr>
            <a:r>
              <a:rPr lang="ru-RU" dirty="0"/>
              <a:t>(таблица 2000, строка 1, графа 4), должно            быть равно или чуть меньше общего числа    травм, зарегистрированных в форме № 12  (таблица 3000, строка 20, графа 4)</a:t>
            </a:r>
          </a:p>
          <a:p>
            <a:pPr algn="just">
              <a:lnSpc>
                <a:spcPct val="150000"/>
              </a:lnSpc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1878983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908720"/>
            <a:ext cx="8219256" cy="5217443"/>
          </a:xfrm>
        </p:spPr>
        <p:txBody>
          <a:bodyPr>
            <a:normAutofit fontScale="92500"/>
          </a:bodyPr>
          <a:lstStyle/>
          <a:p>
            <a:pPr marL="0" indent="0" algn="just">
              <a:lnSpc>
                <a:spcPct val="150000"/>
              </a:lnSpc>
              <a:buNone/>
            </a:pPr>
            <a:r>
              <a:rPr lang="ru-RU" dirty="0"/>
              <a:t>Общее число травм у </a:t>
            </a:r>
            <a:r>
              <a:rPr lang="ru-RU" b="1" dirty="0"/>
              <a:t>взрослых  старше трудоспособного возраста</a:t>
            </a:r>
            <a:r>
              <a:rPr lang="ru-RU" dirty="0"/>
              <a:t>,  зарегистрированных  </a:t>
            </a:r>
          </a:p>
          <a:p>
            <a:pPr marL="0" indent="0" algn="just">
              <a:lnSpc>
                <a:spcPct val="150000"/>
              </a:lnSpc>
              <a:buNone/>
            </a:pPr>
            <a:r>
              <a:rPr lang="ru-RU" dirty="0"/>
              <a:t>в форме № 57 (строка 1, графа 4, таблица 3000),  должно быть равно или чуть меньше общего числа травм, зарегистрированных в форме № 12 (строка 20, графа 4, таблица 4000)</a:t>
            </a:r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458951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b="1" dirty="0"/>
              <a:t>Межформенный</a:t>
            </a:r>
            <a:r>
              <a:rPr lang="ru-RU" b="1" dirty="0"/>
              <a:t> </a:t>
            </a:r>
            <a:r>
              <a:rPr lang="ru-RU" sz="3600" b="1" dirty="0"/>
              <a:t>контроль</a:t>
            </a:r>
            <a:br>
              <a:rPr lang="ru-RU" sz="3600" b="1" dirty="0"/>
            </a:br>
            <a:r>
              <a:rPr lang="ru-RU" sz="3600" b="1" dirty="0"/>
              <a:t>с формой № 14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dirty="0"/>
              <a:t>Необходимо сравнить данные о числе пострадавших в результате </a:t>
            </a:r>
            <a:r>
              <a:rPr lang="ru-RU" b="1" dirty="0"/>
              <a:t>отравлений</a:t>
            </a:r>
            <a:r>
              <a:rPr lang="ru-RU" dirty="0"/>
              <a:t> зарегистрированные в форме № 57 (таблицы 1000 и 2000, графа 4, строки 35, 36, 38, 39),  </a:t>
            </a:r>
          </a:p>
          <a:p>
            <a:pPr marL="0" indent="0" algn="just">
              <a:buNone/>
            </a:pPr>
            <a:r>
              <a:rPr lang="ru-RU" dirty="0"/>
              <a:t>с данными о числе </a:t>
            </a:r>
            <a:r>
              <a:rPr lang="ru-RU" b="1" dirty="0"/>
              <a:t>госпитализированных </a:t>
            </a:r>
            <a:r>
              <a:rPr lang="ru-RU" dirty="0"/>
              <a:t>по поводу отравлений взрослых и детей, представленными в  форме № 14 (строки 20.5, 20.5.1, 20.6, 20.6.1)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4193567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19256" cy="850106"/>
          </a:xfrm>
        </p:spPr>
        <p:txBody>
          <a:bodyPr>
            <a:normAutofit/>
          </a:bodyPr>
          <a:lstStyle/>
          <a:p>
            <a:r>
              <a:rPr lang="ru-RU" sz="3200" b="1" dirty="0"/>
              <a:t>Комментарии к форме 57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052736"/>
            <a:ext cx="8291264" cy="5073427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ru-RU" b="1" dirty="0"/>
              <a:t>Строка 41 </a:t>
            </a:r>
          </a:p>
          <a:p>
            <a:pPr marL="0" indent="0">
              <a:buNone/>
            </a:pPr>
            <a:r>
              <a:rPr lang="ru-RU" b="1" dirty="0"/>
              <a:t> Осложнения хирургических и терапевтических вмешательств (Т80 – Т88),</a:t>
            </a:r>
          </a:p>
          <a:p>
            <a:pPr marL="0" indent="0" algn="just">
              <a:buNone/>
            </a:pPr>
            <a:r>
              <a:rPr lang="ru-RU" b="1" dirty="0"/>
              <a:t>     </a:t>
            </a:r>
            <a:r>
              <a:rPr lang="ru-RU" dirty="0"/>
              <a:t>связанные с:</a:t>
            </a:r>
            <a:endParaRPr lang="ru-RU" b="1" dirty="0"/>
          </a:p>
          <a:p>
            <a:pPr marL="0" indent="0" algn="just">
              <a:buNone/>
            </a:pPr>
            <a:r>
              <a:rPr lang="ru-RU" dirty="0"/>
              <a:t> -  </a:t>
            </a:r>
            <a:r>
              <a:rPr lang="ru-RU" dirty="0" err="1"/>
              <a:t>инфузией</a:t>
            </a:r>
            <a:r>
              <a:rPr lang="ru-RU" dirty="0"/>
              <a:t>, трансфузией, лечебными инъекциями;</a:t>
            </a:r>
          </a:p>
          <a:p>
            <a:pPr marL="0" indent="0" algn="just">
              <a:buNone/>
            </a:pPr>
            <a:r>
              <a:rPr lang="ru-RU" dirty="0"/>
              <a:t> -  сердечными и сосудистыми протезными  устройствами;       </a:t>
            </a:r>
          </a:p>
          <a:p>
            <a:pPr marL="0" indent="0" algn="just">
              <a:buNone/>
            </a:pPr>
            <a:r>
              <a:rPr lang="ru-RU" dirty="0"/>
              <a:t>-   внутренними протезными устройствами, имплантатами,          трансплантатами;</a:t>
            </a:r>
          </a:p>
          <a:p>
            <a:pPr algn="just">
              <a:buFontTx/>
              <a:buChar char="-"/>
            </a:pPr>
            <a:r>
              <a:rPr lang="ru-RU" dirty="0"/>
              <a:t>отмиранием, отторжением пересаженных органов и тканей;</a:t>
            </a:r>
          </a:p>
          <a:p>
            <a:pPr algn="just">
              <a:buFontTx/>
              <a:buChar char="-"/>
            </a:pPr>
            <a:r>
              <a:rPr lang="ru-RU" dirty="0"/>
              <a:t>осложнениями, характерными для реплантации и ампутации;</a:t>
            </a:r>
          </a:p>
          <a:p>
            <a:pPr algn="just">
              <a:buFontTx/>
              <a:buChar char="-"/>
            </a:pPr>
            <a:r>
              <a:rPr lang="ru-RU" dirty="0"/>
              <a:t> </a:t>
            </a:r>
          </a:p>
          <a:p>
            <a:pPr marL="0" indent="0" algn="just">
              <a:buNone/>
            </a:pPr>
            <a:r>
              <a:rPr lang="ru-RU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95615982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274638"/>
            <a:ext cx="8075240" cy="2362274"/>
          </a:xfrm>
        </p:spPr>
        <p:txBody>
          <a:bodyPr>
            <a:normAutofit/>
          </a:bodyPr>
          <a:lstStyle/>
          <a:p>
            <a:pPr algn="just"/>
            <a:r>
              <a:rPr lang="ru-RU" dirty="0"/>
              <a:t> 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548680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ru-RU" sz="2800" b="1" dirty="0"/>
              <a:t>Строка</a:t>
            </a:r>
            <a:r>
              <a:rPr lang="ru-RU" b="1" dirty="0"/>
              <a:t> 42 </a:t>
            </a:r>
          </a:p>
          <a:p>
            <a:pPr marL="0" indent="0">
              <a:buNone/>
            </a:pPr>
            <a:r>
              <a:rPr lang="ru-RU" b="1" dirty="0"/>
              <a:t>Последствия травм, отравлений и других воздействий внешних причин (Т90 – Т98) </a:t>
            </a:r>
          </a:p>
          <a:p>
            <a:endParaRPr lang="ru-RU" b="1" dirty="0"/>
          </a:p>
          <a:p>
            <a:pPr algn="just"/>
            <a:r>
              <a:rPr lang="ru-RU" dirty="0"/>
              <a:t>Понятие «последствие» включает состояния как таковые или как отдаленные эффекты, сохраняющиеся в  течение года или более после острой травмы</a:t>
            </a:r>
          </a:p>
        </p:txBody>
      </p:sp>
    </p:spTree>
    <p:extLst>
      <p:ext uri="{BB962C8B-B14F-4D97-AF65-F5344CB8AC3E}">
        <p14:creationId xmlns:p14="http://schemas.microsoft.com/office/powerpoint/2010/main" val="172483159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/>
              <a:t>Будьте внимательны !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dirty="0"/>
              <a:t>Во всех таблицах</a:t>
            </a:r>
          </a:p>
          <a:p>
            <a:pPr marL="0" indent="0" algn="ctr">
              <a:buNone/>
            </a:pPr>
            <a:r>
              <a:rPr lang="ru-RU" dirty="0"/>
              <a:t> </a:t>
            </a:r>
          </a:p>
          <a:p>
            <a:pPr marL="0" indent="0" algn="ctr">
              <a:buNone/>
            </a:pPr>
            <a:r>
              <a:rPr lang="ru-RU" b="1" dirty="0"/>
              <a:t>строки в графах 14, 15, 20</a:t>
            </a:r>
          </a:p>
          <a:p>
            <a:pPr marL="0" indent="0" algn="ctr">
              <a:buNone/>
            </a:pPr>
            <a:endParaRPr lang="ru-RU" b="1" dirty="0"/>
          </a:p>
          <a:p>
            <a:pPr marL="0" indent="0" algn="ctr">
              <a:buNone/>
            </a:pPr>
            <a:r>
              <a:rPr lang="ru-RU" b="1" dirty="0"/>
              <a:t>не заполняются </a:t>
            </a:r>
          </a:p>
        </p:txBody>
      </p:sp>
    </p:spTree>
    <p:extLst>
      <p:ext uri="{BB962C8B-B14F-4D97-AF65-F5344CB8AC3E}">
        <p14:creationId xmlns:p14="http://schemas.microsoft.com/office/powerpoint/2010/main" val="278216227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-459432"/>
            <a:ext cx="8964488" cy="792088"/>
          </a:xfrm>
        </p:spPr>
        <p:txBody>
          <a:bodyPr>
            <a:normAutofit/>
          </a:bodyPr>
          <a:lstStyle/>
          <a:p>
            <a:pPr algn="ctr"/>
            <a:endParaRPr lang="ru-RU" sz="18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4719269"/>
              </p:ext>
            </p:extLst>
          </p:nvPr>
        </p:nvGraphicFramePr>
        <p:xfrm>
          <a:off x="-36512" y="-27384"/>
          <a:ext cx="9180513" cy="6925405"/>
        </p:xfrm>
        <a:graphic>
          <a:graphicData uri="http://schemas.openxmlformats.org/drawingml/2006/table">
            <a:tbl>
              <a:tblPr firstRow="1" firstCol="1" bandRow="1"/>
              <a:tblGrid>
                <a:gridCol w="2375071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665623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394399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776955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648447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648447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  <a:gridCol w="700563">
                  <a:extLst>
                    <a:ext uri="{9D8B030D-6E8A-4147-A177-3AD203B41FA5}">
                      <a16:colId xmlns="" xmlns:a16="http://schemas.microsoft.com/office/drawing/2014/main" val="20006"/>
                    </a:ext>
                  </a:extLst>
                </a:gridCol>
                <a:gridCol w="700563">
                  <a:extLst>
                    <a:ext uri="{9D8B030D-6E8A-4147-A177-3AD203B41FA5}">
                      <a16:colId xmlns="" xmlns:a16="http://schemas.microsoft.com/office/drawing/2014/main" val="20007"/>
                    </a:ext>
                  </a:extLst>
                </a:gridCol>
                <a:gridCol w="757411">
                  <a:extLst>
                    <a:ext uri="{9D8B030D-6E8A-4147-A177-3AD203B41FA5}">
                      <a16:colId xmlns="" xmlns:a16="http://schemas.microsoft.com/office/drawing/2014/main" val="20008"/>
                    </a:ext>
                  </a:extLst>
                </a:gridCol>
                <a:gridCol w="757411">
                  <a:extLst>
                    <a:ext uri="{9D8B030D-6E8A-4147-A177-3AD203B41FA5}">
                      <a16:colId xmlns="" xmlns:a16="http://schemas.microsoft.com/office/drawing/2014/main" val="20009"/>
                    </a:ext>
                  </a:extLst>
                </a:gridCol>
                <a:gridCol w="755623">
                  <a:extLst>
                    <a:ext uri="{9D8B030D-6E8A-4147-A177-3AD203B41FA5}">
                      <a16:colId xmlns="" xmlns:a16="http://schemas.microsoft.com/office/drawing/2014/main" val="20010"/>
                    </a:ext>
                  </a:extLst>
                </a:gridCol>
              </a:tblGrid>
              <a:tr h="1479374">
                <a:tc rowSpan="5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Травмы, отравления и некоторые другие последствия воздействия внешних причин  </a:t>
                      </a:r>
                      <a:endParaRPr lang="ru-RU" sz="9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 (Класс XIX МКБ-10)</a:t>
                      </a:r>
                      <a:endParaRPr lang="ru-RU" sz="9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5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Код по             МКБ-10</a:t>
                      </a:r>
                      <a:endParaRPr lang="ru-RU" sz="9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5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№</a:t>
                      </a:r>
                      <a:endParaRPr lang="en-US" sz="6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строки </a:t>
                      </a:r>
                      <a:endParaRPr lang="ru-RU" sz="9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8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Внешние причины заболеваемости и смертности (Класс ХХ МКБ-10)</a:t>
                      </a:r>
                      <a:endParaRPr lang="ru-RU" sz="9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Преднамеренное самоповреждение </a:t>
                      </a:r>
                      <a:endParaRPr lang="ru-RU" sz="9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(X60-X84)</a:t>
                      </a:r>
                      <a:endParaRPr lang="ru-RU" sz="9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Нападение </a:t>
                      </a:r>
                      <a:endParaRPr lang="ru-RU" sz="9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Повреждение с </a:t>
                      </a:r>
                      <a:r>
                        <a:rPr lang="ru-RU" sz="600" dirty="0" err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неопреде</a:t>
                      </a:r>
                      <a:r>
                        <a:rPr lang="ru-RU" sz="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-ленными намерениями  </a:t>
                      </a:r>
                      <a:endParaRPr lang="ru-RU" sz="9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Действия, предусмотренные законом, военные операции и терроризм </a:t>
                      </a:r>
                      <a:endParaRPr lang="ru-RU" sz="9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Осложнения терапевтических и хирургических вмешательств        </a:t>
                      </a:r>
                      <a:endParaRPr lang="ru-RU" sz="9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Последствия воздействия внешних причин заболеваемости и смертности </a:t>
                      </a:r>
                      <a:endParaRPr lang="ru-RU" sz="9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13603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Всего</a:t>
                      </a:r>
                      <a:endParaRPr lang="ru-RU" sz="9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из них: </a:t>
                      </a:r>
                      <a:endParaRPr lang="ru-RU" sz="9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55743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наркотиками</a:t>
                      </a:r>
                      <a:endParaRPr lang="ru-RU" sz="9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алкоголем</a:t>
                      </a:r>
                      <a:endParaRPr lang="ru-RU" sz="9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14736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X60-X84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X62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X65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X85-Y09</a:t>
                      </a:r>
                      <a:endParaRPr lang="ru-RU" sz="9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Y10-Y34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Y35-Y38</a:t>
                      </a:r>
                      <a:endParaRPr lang="ru-RU" sz="9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Y40-Y84</a:t>
                      </a:r>
                      <a:endParaRPr lang="ru-RU" sz="9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Y85-Y89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14513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13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14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15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16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17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18</a:t>
                      </a:r>
                      <a:endParaRPr lang="ru-RU" sz="9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19</a:t>
                      </a:r>
                      <a:endParaRPr lang="ru-RU" sz="9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20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351977">
                <a:tc>
                  <a:txBody>
                    <a:bodyPr/>
                    <a:lstStyle/>
                    <a:p>
                      <a:pPr indent="11493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трaвмы неуточненной 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indent="11493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части туловища, конечности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indent="11493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или области тела 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Т08-Т14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31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6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6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9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9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6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351977">
                <a:tc>
                  <a:txBody>
                    <a:bodyPr/>
                    <a:lstStyle/>
                    <a:p>
                      <a:pPr indent="11493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последствия проникновения </a:t>
                      </a:r>
                      <a:endParaRPr lang="ru-RU" sz="9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indent="11493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инородного тела через </a:t>
                      </a:r>
                      <a:endParaRPr lang="ru-RU" sz="9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indent="11493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естественные  отверстия </a:t>
                      </a:r>
                      <a:endParaRPr lang="ru-RU" sz="9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Т15-Т19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32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6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9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6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6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9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6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6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9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6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6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9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600" b="1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kumimoji="0" lang="ru-RU" sz="1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/>
                          <a:ea typeface="Times New Roman"/>
                          <a:cs typeface="Times New Roman"/>
                        </a:rPr>
                        <a:t>˅</a:t>
                      </a:r>
                      <a:endParaRPr kumimoji="0" lang="ru-RU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234651">
                <a:tc>
                  <a:txBody>
                    <a:bodyPr/>
                    <a:lstStyle/>
                    <a:p>
                      <a:pPr indent="11493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термические и химические 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indent="11493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ожоги 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Т20-Т32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33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6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6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9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9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6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9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  <a:tr h="136030">
                <a:tc>
                  <a:txBody>
                    <a:bodyPr/>
                    <a:lstStyle/>
                    <a:p>
                      <a:pPr indent="11493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отморожение 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Т33-Т35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34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6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6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9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9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6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9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9"/>
                  </a:ext>
                </a:extLst>
              </a:tr>
              <a:tr h="578358">
                <a:tc>
                  <a:txBody>
                    <a:bodyPr/>
                    <a:lstStyle/>
                    <a:p>
                      <a:pPr indent="11493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отравление лекарственными </a:t>
                      </a:r>
                      <a:endParaRPr lang="ru-RU" sz="9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indent="11493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средствами, медикаментами и</a:t>
                      </a:r>
                      <a:endParaRPr lang="ru-RU" sz="9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indent="11493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биологическими веществами, всего</a:t>
                      </a:r>
                      <a:endParaRPr lang="ru-RU" sz="9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Т36-Т50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35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9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˅</a:t>
                      </a:r>
                      <a:endParaRPr lang="ru-RU" sz="1800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 b="1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600" b="1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 </a:t>
                      </a:r>
                      <a:r>
                        <a:rPr kumimoji="0" lang="ru-RU" sz="1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/>
                          <a:ea typeface="Times New Roman"/>
                          <a:cs typeface="Times New Roman"/>
                        </a:rPr>
                        <a:t>˅</a:t>
                      </a:r>
                      <a:endParaRPr kumimoji="0" lang="ru-RU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9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9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9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9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6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9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10"/>
                  </a:ext>
                </a:extLst>
              </a:tr>
              <a:tr h="473202">
                <a:tc>
                  <a:txBody>
                    <a:bodyPr/>
                    <a:lstStyle/>
                    <a:p>
                      <a:pPr marL="3238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из них: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18034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отравление наркотиками 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Т40.0-6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36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6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kumimoji="0" lang="ru-RU" sz="1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kumimoji="0" lang="ru-RU" sz="1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/>
                          <a:ea typeface="Times New Roman"/>
                          <a:cs typeface="Times New Roman"/>
                        </a:rPr>
                        <a:t>˅</a:t>
                      </a:r>
                      <a:endParaRPr kumimoji="0" lang="ru-RU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6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9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9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9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6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9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11"/>
                  </a:ext>
                </a:extLst>
              </a:tr>
              <a:tr h="234651">
                <a:tc>
                  <a:txBody>
                    <a:bodyPr/>
                    <a:lstStyle/>
                    <a:p>
                      <a:pPr marL="18034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отравление психотропными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18034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средствами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Т43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37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6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6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9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9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9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6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9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12"/>
                  </a:ext>
                </a:extLst>
              </a:tr>
              <a:tr h="473202">
                <a:tc>
                  <a:txBody>
                    <a:bodyPr/>
                    <a:lstStyle/>
                    <a:p>
                      <a:pPr indent="11493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токсическое действие веществ, 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indent="11493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преимущественно немедицинс-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indent="11493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кого назначения всего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Т51-Т65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38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6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600" b="1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kumimoji="0" lang="ru-RU" sz="1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/>
                          <a:ea typeface="Times New Roman"/>
                          <a:cs typeface="Times New Roman"/>
                        </a:rPr>
                        <a:t>˅</a:t>
                      </a:r>
                      <a:endParaRPr kumimoji="0" lang="ru-RU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9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9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9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6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9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13"/>
                  </a:ext>
                </a:extLst>
              </a:tr>
              <a:tr h="473202">
                <a:tc>
                  <a:txBody>
                    <a:bodyPr/>
                    <a:lstStyle/>
                    <a:p>
                      <a:pPr marL="3238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из них: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18034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токсическое действие алкоголя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Т51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39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6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9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600" b="1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kumimoji="0" lang="ru-RU" sz="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kumimoji="0" lang="ru-RU" sz="1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/>
                          <a:ea typeface="Times New Roman"/>
                          <a:cs typeface="Times New Roman"/>
                        </a:rPr>
                        <a:t>˅</a:t>
                      </a:r>
                      <a:endParaRPr kumimoji="0" lang="ru-RU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6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9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14"/>
                  </a:ext>
                </a:extLst>
              </a:tr>
              <a:tr h="234651">
                <a:tc>
                  <a:txBody>
                    <a:bodyPr/>
                    <a:lstStyle/>
                    <a:p>
                      <a:pPr indent="11493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другие и неуточненные эффекты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indent="11493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воздействия внешних причин 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Т66-Т78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40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6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6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9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6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9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15"/>
                  </a:ext>
                </a:extLst>
              </a:tr>
              <a:tr h="234651">
                <a:tc>
                  <a:txBody>
                    <a:bodyPr/>
                    <a:lstStyle/>
                    <a:p>
                      <a:pPr indent="11493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осложнения хирургических и 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indent="11493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терaпевтических вмешaтельств 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Т80-Т88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41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6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6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6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9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16"/>
                  </a:ext>
                </a:extLst>
              </a:tr>
              <a:tr h="460566">
                <a:tc>
                  <a:txBody>
                    <a:bodyPr/>
                    <a:lstStyle/>
                    <a:p>
                      <a:pPr indent="11493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последствия </a:t>
                      </a:r>
                      <a:r>
                        <a:rPr lang="ru-RU" sz="600" b="1" dirty="0" err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трaвм</a:t>
                      </a:r>
                      <a:r>
                        <a:rPr lang="ru-RU" sz="6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, </a:t>
                      </a:r>
                      <a:endParaRPr lang="ru-RU" sz="9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indent="11493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 dirty="0" err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отрaвлений</a:t>
                      </a:r>
                      <a:r>
                        <a:rPr lang="ru-RU" sz="6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и других </a:t>
                      </a:r>
                      <a:endParaRPr lang="ru-RU" sz="9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indent="11493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последствий внешних причин </a:t>
                      </a:r>
                      <a:endParaRPr lang="ru-RU" sz="9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Т90-Т98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42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6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6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6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6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6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6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9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6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9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6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kumimoji="0" lang="ru-RU" sz="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/>
                          <a:ea typeface="Times New Roman"/>
                          <a:cs typeface="Times New Roman"/>
                        </a:rPr>
                        <a:t>  </a:t>
                      </a:r>
                      <a:r>
                        <a:rPr kumimoji="0" lang="ru-RU" sz="1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/>
                          <a:ea typeface="Times New Roman"/>
                          <a:cs typeface="Times New Roman"/>
                        </a:rPr>
                        <a:t>˅</a:t>
                      </a:r>
                      <a:endParaRPr kumimoji="0" lang="ru-RU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64" marR="494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17"/>
                  </a:ext>
                </a:extLst>
              </a:tr>
            </a:tbl>
          </a:graphicData>
        </a:graphic>
      </p:graphicFrame>
      <p:sp>
        <p:nvSpPr>
          <p:cNvPr id="11" name="Полилиния 10"/>
          <p:cNvSpPr/>
          <p:nvPr/>
        </p:nvSpPr>
        <p:spPr>
          <a:xfrm>
            <a:off x="8419896" y="1614688"/>
            <a:ext cx="724105" cy="658329"/>
          </a:xfrm>
          <a:custGeom>
            <a:avLst/>
            <a:gdLst>
              <a:gd name="connsiteX0" fmla="*/ 95250 w 724105"/>
              <a:gd name="connsiteY0" fmla="*/ 47625 h 704850"/>
              <a:gd name="connsiteX1" fmla="*/ 171450 w 724105"/>
              <a:gd name="connsiteY1" fmla="*/ 38100 h 704850"/>
              <a:gd name="connsiteX2" fmla="*/ 247650 w 724105"/>
              <a:gd name="connsiteY2" fmla="*/ 9525 h 704850"/>
              <a:gd name="connsiteX3" fmla="*/ 285750 w 724105"/>
              <a:gd name="connsiteY3" fmla="*/ 0 h 704850"/>
              <a:gd name="connsiteX4" fmla="*/ 542925 w 724105"/>
              <a:gd name="connsiteY4" fmla="*/ 9525 h 704850"/>
              <a:gd name="connsiteX5" fmla="*/ 571500 w 724105"/>
              <a:gd name="connsiteY5" fmla="*/ 19050 h 704850"/>
              <a:gd name="connsiteX6" fmla="*/ 628650 w 724105"/>
              <a:gd name="connsiteY6" fmla="*/ 66675 h 704850"/>
              <a:gd name="connsiteX7" fmla="*/ 647700 w 724105"/>
              <a:gd name="connsiteY7" fmla="*/ 95250 h 704850"/>
              <a:gd name="connsiteX8" fmla="*/ 685800 w 724105"/>
              <a:gd name="connsiteY8" fmla="*/ 180975 h 704850"/>
              <a:gd name="connsiteX9" fmla="*/ 704850 w 724105"/>
              <a:gd name="connsiteY9" fmla="*/ 314325 h 704850"/>
              <a:gd name="connsiteX10" fmla="*/ 714375 w 724105"/>
              <a:gd name="connsiteY10" fmla="*/ 342900 h 704850"/>
              <a:gd name="connsiteX11" fmla="*/ 695325 w 724105"/>
              <a:gd name="connsiteY11" fmla="*/ 542925 h 704850"/>
              <a:gd name="connsiteX12" fmla="*/ 647700 w 724105"/>
              <a:gd name="connsiteY12" fmla="*/ 600075 h 704850"/>
              <a:gd name="connsiteX13" fmla="*/ 619125 w 724105"/>
              <a:gd name="connsiteY13" fmla="*/ 619125 h 704850"/>
              <a:gd name="connsiteX14" fmla="*/ 590550 w 724105"/>
              <a:gd name="connsiteY14" fmla="*/ 647700 h 704850"/>
              <a:gd name="connsiteX15" fmla="*/ 533400 w 724105"/>
              <a:gd name="connsiteY15" fmla="*/ 676275 h 704850"/>
              <a:gd name="connsiteX16" fmla="*/ 457200 w 724105"/>
              <a:gd name="connsiteY16" fmla="*/ 704850 h 704850"/>
              <a:gd name="connsiteX17" fmla="*/ 200025 w 724105"/>
              <a:gd name="connsiteY17" fmla="*/ 695325 h 704850"/>
              <a:gd name="connsiteX18" fmla="*/ 114300 w 724105"/>
              <a:gd name="connsiteY18" fmla="*/ 657225 h 704850"/>
              <a:gd name="connsiteX19" fmla="*/ 57150 w 724105"/>
              <a:gd name="connsiteY19" fmla="*/ 600075 h 704850"/>
              <a:gd name="connsiteX20" fmla="*/ 47625 w 724105"/>
              <a:gd name="connsiteY20" fmla="*/ 571500 h 704850"/>
              <a:gd name="connsiteX21" fmla="*/ 9525 w 724105"/>
              <a:gd name="connsiteY21" fmla="*/ 514350 h 704850"/>
              <a:gd name="connsiteX22" fmla="*/ 0 w 724105"/>
              <a:gd name="connsiteY22" fmla="*/ 485775 h 704850"/>
              <a:gd name="connsiteX23" fmla="*/ 9525 w 724105"/>
              <a:gd name="connsiteY23" fmla="*/ 228600 h 704850"/>
              <a:gd name="connsiteX24" fmla="*/ 38100 w 724105"/>
              <a:gd name="connsiteY24" fmla="*/ 123825 h 704850"/>
              <a:gd name="connsiteX25" fmla="*/ 95250 w 724105"/>
              <a:gd name="connsiteY25" fmla="*/ 104775 h 704850"/>
              <a:gd name="connsiteX26" fmla="*/ 123825 w 724105"/>
              <a:gd name="connsiteY26" fmla="*/ 95250 h 704850"/>
              <a:gd name="connsiteX27" fmla="*/ 152400 w 724105"/>
              <a:gd name="connsiteY27" fmla="*/ 76200 h 704850"/>
              <a:gd name="connsiteX28" fmla="*/ 171450 w 724105"/>
              <a:gd name="connsiteY28" fmla="*/ 47625 h 704850"/>
              <a:gd name="connsiteX29" fmla="*/ 161925 w 724105"/>
              <a:gd name="connsiteY29" fmla="*/ 76200 h 704850"/>
              <a:gd name="connsiteX30" fmla="*/ 142875 w 724105"/>
              <a:gd name="connsiteY30" fmla="*/ 95250 h 7048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724105" h="704850">
                <a:moveTo>
                  <a:pt x="95250" y="47625"/>
                </a:moveTo>
                <a:cubicBezTo>
                  <a:pt x="120650" y="44450"/>
                  <a:pt x="146265" y="42679"/>
                  <a:pt x="171450" y="38100"/>
                </a:cubicBezTo>
                <a:cubicBezTo>
                  <a:pt x="186164" y="35425"/>
                  <a:pt x="241930" y="11432"/>
                  <a:pt x="247650" y="9525"/>
                </a:cubicBezTo>
                <a:cubicBezTo>
                  <a:pt x="260069" y="5385"/>
                  <a:pt x="273050" y="3175"/>
                  <a:pt x="285750" y="0"/>
                </a:cubicBezTo>
                <a:cubicBezTo>
                  <a:pt x="371475" y="3175"/>
                  <a:pt x="457331" y="3819"/>
                  <a:pt x="542925" y="9525"/>
                </a:cubicBezTo>
                <a:cubicBezTo>
                  <a:pt x="552943" y="10193"/>
                  <a:pt x="562520" y="14560"/>
                  <a:pt x="571500" y="19050"/>
                </a:cubicBezTo>
                <a:cubicBezTo>
                  <a:pt x="592907" y="29754"/>
                  <a:pt x="613603" y="48619"/>
                  <a:pt x="628650" y="66675"/>
                </a:cubicBezTo>
                <a:cubicBezTo>
                  <a:pt x="635979" y="75469"/>
                  <a:pt x="643051" y="84789"/>
                  <a:pt x="647700" y="95250"/>
                </a:cubicBezTo>
                <a:cubicBezTo>
                  <a:pt x="693040" y="197265"/>
                  <a:pt x="642687" y="116306"/>
                  <a:pt x="685800" y="180975"/>
                </a:cubicBezTo>
                <a:cubicBezTo>
                  <a:pt x="691727" y="234318"/>
                  <a:pt x="692719" y="265802"/>
                  <a:pt x="704850" y="314325"/>
                </a:cubicBezTo>
                <a:cubicBezTo>
                  <a:pt x="707285" y="324065"/>
                  <a:pt x="711200" y="333375"/>
                  <a:pt x="714375" y="342900"/>
                </a:cubicBezTo>
                <a:cubicBezTo>
                  <a:pt x="727055" y="444338"/>
                  <a:pt x="733130" y="421950"/>
                  <a:pt x="695325" y="542925"/>
                </a:cubicBezTo>
                <a:cubicBezTo>
                  <a:pt x="690049" y="559809"/>
                  <a:pt x="659370" y="590350"/>
                  <a:pt x="647700" y="600075"/>
                </a:cubicBezTo>
                <a:cubicBezTo>
                  <a:pt x="638906" y="607404"/>
                  <a:pt x="627919" y="611796"/>
                  <a:pt x="619125" y="619125"/>
                </a:cubicBezTo>
                <a:cubicBezTo>
                  <a:pt x="608777" y="627749"/>
                  <a:pt x="600898" y="639076"/>
                  <a:pt x="590550" y="647700"/>
                </a:cubicBezTo>
                <a:cubicBezTo>
                  <a:pt x="549604" y="681822"/>
                  <a:pt x="576358" y="654796"/>
                  <a:pt x="533400" y="676275"/>
                </a:cubicBezTo>
                <a:cubicBezTo>
                  <a:pt x="467996" y="708977"/>
                  <a:pt x="549084" y="686473"/>
                  <a:pt x="457200" y="704850"/>
                </a:cubicBezTo>
                <a:cubicBezTo>
                  <a:pt x="371475" y="701675"/>
                  <a:pt x="285456" y="703091"/>
                  <a:pt x="200025" y="695325"/>
                </a:cubicBezTo>
                <a:cubicBezTo>
                  <a:pt x="174796" y="693031"/>
                  <a:pt x="135194" y="675797"/>
                  <a:pt x="114300" y="657225"/>
                </a:cubicBezTo>
                <a:cubicBezTo>
                  <a:pt x="94164" y="639327"/>
                  <a:pt x="57150" y="600075"/>
                  <a:pt x="57150" y="600075"/>
                </a:cubicBezTo>
                <a:cubicBezTo>
                  <a:pt x="53975" y="590550"/>
                  <a:pt x="52501" y="580277"/>
                  <a:pt x="47625" y="571500"/>
                </a:cubicBezTo>
                <a:cubicBezTo>
                  <a:pt x="36506" y="551486"/>
                  <a:pt x="16765" y="536070"/>
                  <a:pt x="9525" y="514350"/>
                </a:cubicBezTo>
                <a:lnTo>
                  <a:pt x="0" y="485775"/>
                </a:lnTo>
                <a:cubicBezTo>
                  <a:pt x="3175" y="400050"/>
                  <a:pt x="4631" y="314244"/>
                  <a:pt x="9525" y="228600"/>
                </a:cubicBezTo>
                <a:cubicBezTo>
                  <a:pt x="10453" y="212355"/>
                  <a:pt x="9331" y="141806"/>
                  <a:pt x="38100" y="123825"/>
                </a:cubicBezTo>
                <a:cubicBezTo>
                  <a:pt x="55128" y="113182"/>
                  <a:pt x="76200" y="111125"/>
                  <a:pt x="95250" y="104775"/>
                </a:cubicBezTo>
                <a:cubicBezTo>
                  <a:pt x="104775" y="101600"/>
                  <a:pt x="115471" y="100819"/>
                  <a:pt x="123825" y="95250"/>
                </a:cubicBezTo>
                <a:lnTo>
                  <a:pt x="152400" y="76200"/>
                </a:lnTo>
                <a:cubicBezTo>
                  <a:pt x="158750" y="66675"/>
                  <a:pt x="160002" y="47625"/>
                  <a:pt x="171450" y="47625"/>
                </a:cubicBezTo>
                <a:cubicBezTo>
                  <a:pt x="181490" y="47625"/>
                  <a:pt x="167091" y="67591"/>
                  <a:pt x="161925" y="76200"/>
                </a:cubicBezTo>
                <a:cubicBezTo>
                  <a:pt x="157305" y="83901"/>
                  <a:pt x="149225" y="88900"/>
                  <a:pt x="142875" y="95250"/>
                </a:cubicBezTo>
              </a:path>
            </a:pathLst>
          </a:cu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0000"/>
              </a:solidFill>
            </a:endParaRPr>
          </a:p>
        </p:txBody>
      </p:sp>
      <p:sp>
        <p:nvSpPr>
          <p:cNvPr id="18" name="Полилиния 17"/>
          <p:cNvSpPr/>
          <p:nvPr/>
        </p:nvSpPr>
        <p:spPr>
          <a:xfrm>
            <a:off x="4180732" y="1946546"/>
            <a:ext cx="632073" cy="326471"/>
          </a:xfrm>
          <a:custGeom>
            <a:avLst/>
            <a:gdLst>
              <a:gd name="connsiteX0" fmla="*/ 47625 w 542925"/>
              <a:gd name="connsiteY0" fmla="*/ 123825 h 390525"/>
              <a:gd name="connsiteX1" fmla="*/ 95250 w 542925"/>
              <a:gd name="connsiteY1" fmla="*/ 95250 h 390525"/>
              <a:gd name="connsiteX2" fmla="*/ 123825 w 542925"/>
              <a:gd name="connsiteY2" fmla="*/ 76200 h 390525"/>
              <a:gd name="connsiteX3" fmla="*/ 152400 w 542925"/>
              <a:gd name="connsiteY3" fmla="*/ 66675 h 390525"/>
              <a:gd name="connsiteX4" fmla="*/ 180975 w 542925"/>
              <a:gd name="connsiteY4" fmla="*/ 47625 h 390525"/>
              <a:gd name="connsiteX5" fmla="*/ 219075 w 542925"/>
              <a:gd name="connsiteY5" fmla="*/ 38100 h 390525"/>
              <a:gd name="connsiteX6" fmla="*/ 304800 w 542925"/>
              <a:gd name="connsiteY6" fmla="*/ 9525 h 390525"/>
              <a:gd name="connsiteX7" fmla="*/ 333375 w 542925"/>
              <a:gd name="connsiteY7" fmla="*/ 0 h 390525"/>
              <a:gd name="connsiteX8" fmla="*/ 438150 w 542925"/>
              <a:gd name="connsiteY8" fmla="*/ 9525 h 390525"/>
              <a:gd name="connsiteX9" fmla="*/ 466725 w 542925"/>
              <a:gd name="connsiteY9" fmla="*/ 19050 h 390525"/>
              <a:gd name="connsiteX10" fmla="*/ 485775 w 542925"/>
              <a:gd name="connsiteY10" fmla="*/ 57150 h 390525"/>
              <a:gd name="connsiteX11" fmla="*/ 533400 w 542925"/>
              <a:gd name="connsiteY11" fmla="*/ 142875 h 390525"/>
              <a:gd name="connsiteX12" fmla="*/ 542925 w 542925"/>
              <a:gd name="connsiteY12" fmla="*/ 190500 h 390525"/>
              <a:gd name="connsiteX13" fmla="*/ 533400 w 542925"/>
              <a:gd name="connsiteY13" fmla="*/ 276225 h 390525"/>
              <a:gd name="connsiteX14" fmla="*/ 523875 w 542925"/>
              <a:gd name="connsiteY14" fmla="*/ 304800 h 390525"/>
              <a:gd name="connsiteX15" fmla="*/ 495300 w 542925"/>
              <a:gd name="connsiteY15" fmla="*/ 323850 h 390525"/>
              <a:gd name="connsiteX16" fmla="*/ 466725 w 542925"/>
              <a:gd name="connsiteY16" fmla="*/ 352425 h 390525"/>
              <a:gd name="connsiteX17" fmla="*/ 409575 w 542925"/>
              <a:gd name="connsiteY17" fmla="*/ 371475 h 390525"/>
              <a:gd name="connsiteX18" fmla="*/ 342900 w 542925"/>
              <a:gd name="connsiteY18" fmla="*/ 390525 h 390525"/>
              <a:gd name="connsiteX19" fmla="*/ 133350 w 542925"/>
              <a:gd name="connsiteY19" fmla="*/ 381000 h 390525"/>
              <a:gd name="connsiteX20" fmla="*/ 85725 w 542925"/>
              <a:gd name="connsiteY20" fmla="*/ 371475 h 390525"/>
              <a:gd name="connsiteX21" fmla="*/ 28575 w 542925"/>
              <a:gd name="connsiteY21" fmla="*/ 323850 h 390525"/>
              <a:gd name="connsiteX22" fmla="*/ 0 w 542925"/>
              <a:gd name="connsiteY22" fmla="*/ 257175 h 390525"/>
              <a:gd name="connsiteX23" fmla="*/ 9525 w 542925"/>
              <a:gd name="connsiteY23" fmla="*/ 161925 h 390525"/>
              <a:gd name="connsiteX24" fmla="*/ 38100 w 542925"/>
              <a:gd name="connsiteY24" fmla="*/ 142875 h 390525"/>
              <a:gd name="connsiteX25" fmla="*/ 47625 w 542925"/>
              <a:gd name="connsiteY25" fmla="*/ 123825 h 390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542925" h="390525">
                <a:moveTo>
                  <a:pt x="47625" y="123825"/>
                </a:moveTo>
                <a:cubicBezTo>
                  <a:pt x="57150" y="115888"/>
                  <a:pt x="79551" y="105062"/>
                  <a:pt x="95250" y="95250"/>
                </a:cubicBezTo>
                <a:cubicBezTo>
                  <a:pt x="104958" y="89183"/>
                  <a:pt x="113586" y="81320"/>
                  <a:pt x="123825" y="76200"/>
                </a:cubicBezTo>
                <a:cubicBezTo>
                  <a:pt x="132805" y="71710"/>
                  <a:pt x="143420" y="71165"/>
                  <a:pt x="152400" y="66675"/>
                </a:cubicBezTo>
                <a:cubicBezTo>
                  <a:pt x="162639" y="61555"/>
                  <a:pt x="170453" y="52134"/>
                  <a:pt x="180975" y="47625"/>
                </a:cubicBezTo>
                <a:cubicBezTo>
                  <a:pt x="193007" y="42468"/>
                  <a:pt x="206536" y="41862"/>
                  <a:pt x="219075" y="38100"/>
                </a:cubicBezTo>
                <a:lnTo>
                  <a:pt x="304800" y="9525"/>
                </a:lnTo>
                <a:lnTo>
                  <a:pt x="333375" y="0"/>
                </a:lnTo>
                <a:cubicBezTo>
                  <a:pt x="368300" y="3175"/>
                  <a:pt x="403433" y="4565"/>
                  <a:pt x="438150" y="9525"/>
                </a:cubicBezTo>
                <a:cubicBezTo>
                  <a:pt x="448089" y="10945"/>
                  <a:pt x="459625" y="11950"/>
                  <a:pt x="466725" y="19050"/>
                </a:cubicBezTo>
                <a:cubicBezTo>
                  <a:pt x="476765" y="29090"/>
                  <a:pt x="478470" y="44974"/>
                  <a:pt x="485775" y="57150"/>
                </a:cubicBezTo>
                <a:cubicBezTo>
                  <a:pt x="516179" y="107824"/>
                  <a:pt x="522452" y="99083"/>
                  <a:pt x="533400" y="142875"/>
                </a:cubicBezTo>
                <a:cubicBezTo>
                  <a:pt x="537327" y="158581"/>
                  <a:pt x="539750" y="174625"/>
                  <a:pt x="542925" y="190500"/>
                </a:cubicBezTo>
                <a:cubicBezTo>
                  <a:pt x="539750" y="219075"/>
                  <a:pt x="538127" y="247865"/>
                  <a:pt x="533400" y="276225"/>
                </a:cubicBezTo>
                <a:cubicBezTo>
                  <a:pt x="531749" y="286129"/>
                  <a:pt x="530147" y="296960"/>
                  <a:pt x="523875" y="304800"/>
                </a:cubicBezTo>
                <a:cubicBezTo>
                  <a:pt x="516724" y="313739"/>
                  <a:pt x="504094" y="316521"/>
                  <a:pt x="495300" y="323850"/>
                </a:cubicBezTo>
                <a:cubicBezTo>
                  <a:pt x="484952" y="332474"/>
                  <a:pt x="478500" y="345883"/>
                  <a:pt x="466725" y="352425"/>
                </a:cubicBezTo>
                <a:cubicBezTo>
                  <a:pt x="449172" y="362177"/>
                  <a:pt x="429056" y="366605"/>
                  <a:pt x="409575" y="371475"/>
                </a:cubicBezTo>
                <a:cubicBezTo>
                  <a:pt x="361735" y="383435"/>
                  <a:pt x="383894" y="376860"/>
                  <a:pt x="342900" y="390525"/>
                </a:cubicBezTo>
                <a:cubicBezTo>
                  <a:pt x="273050" y="387350"/>
                  <a:pt x="203081" y="386165"/>
                  <a:pt x="133350" y="381000"/>
                </a:cubicBezTo>
                <a:cubicBezTo>
                  <a:pt x="117205" y="379804"/>
                  <a:pt x="100884" y="377159"/>
                  <a:pt x="85725" y="371475"/>
                </a:cubicBezTo>
                <a:cubicBezTo>
                  <a:pt x="69424" y="365362"/>
                  <a:pt x="37614" y="336504"/>
                  <a:pt x="28575" y="323850"/>
                </a:cubicBezTo>
                <a:cubicBezTo>
                  <a:pt x="13862" y="303252"/>
                  <a:pt x="7773" y="280494"/>
                  <a:pt x="0" y="257175"/>
                </a:cubicBezTo>
                <a:cubicBezTo>
                  <a:pt x="3175" y="225425"/>
                  <a:pt x="-565" y="192196"/>
                  <a:pt x="9525" y="161925"/>
                </a:cubicBezTo>
                <a:cubicBezTo>
                  <a:pt x="13145" y="151065"/>
                  <a:pt x="27861" y="147995"/>
                  <a:pt x="38100" y="142875"/>
                </a:cubicBezTo>
                <a:cubicBezTo>
                  <a:pt x="47080" y="138385"/>
                  <a:pt x="38100" y="131762"/>
                  <a:pt x="47625" y="123825"/>
                </a:cubicBezTo>
                <a:close/>
              </a:path>
            </a:pathLst>
          </a:cu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9" name="Полилиния 18"/>
          <p:cNvSpPr/>
          <p:nvPr/>
        </p:nvSpPr>
        <p:spPr>
          <a:xfrm>
            <a:off x="4889006" y="1860069"/>
            <a:ext cx="495300" cy="412948"/>
          </a:xfrm>
          <a:custGeom>
            <a:avLst/>
            <a:gdLst>
              <a:gd name="connsiteX0" fmla="*/ 38100 w 495300"/>
              <a:gd name="connsiteY0" fmla="*/ 76200 h 361950"/>
              <a:gd name="connsiteX1" fmla="*/ 180975 w 495300"/>
              <a:gd name="connsiteY1" fmla="*/ 66675 h 361950"/>
              <a:gd name="connsiteX2" fmla="*/ 209550 w 495300"/>
              <a:gd name="connsiteY2" fmla="*/ 38100 h 361950"/>
              <a:gd name="connsiteX3" fmla="*/ 247650 w 495300"/>
              <a:gd name="connsiteY3" fmla="*/ 19050 h 361950"/>
              <a:gd name="connsiteX4" fmla="*/ 276225 w 495300"/>
              <a:gd name="connsiteY4" fmla="*/ 0 h 361950"/>
              <a:gd name="connsiteX5" fmla="*/ 419100 w 495300"/>
              <a:gd name="connsiteY5" fmla="*/ 9525 h 361950"/>
              <a:gd name="connsiteX6" fmla="*/ 447675 w 495300"/>
              <a:gd name="connsiteY6" fmla="*/ 19050 h 361950"/>
              <a:gd name="connsiteX7" fmla="*/ 457200 w 495300"/>
              <a:gd name="connsiteY7" fmla="*/ 57150 h 361950"/>
              <a:gd name="connsiteX8" fmla="*/ 466725 w 495300"/>
              <a:gd name="connsiteY8" fmla="*/ 85725 h 361950"/>
              <a:gd name="connsiteX9" fmla="*/ 476250 w 495300"/>
              <a:gd name="connsiteY9" fmla="*/ 123825 h 361950"/>
              <a:gd name="connsiteX10" fmla="*/ 495300 w 495300"/>
              <a:gd name="connsiteY10" fmla="*/ 152400 h 361950"/>
              <a:gd name="connsiteX11" fmla="*/ 485775 w 495300"/>
              <a:gd name="connsiteY11" fmla="*/ 276225 h 361950"/>
              <a:gd name="connsiteX12" fmla="*/ 419100 w 495300"/>
              <a:gd name="connsiteY12" fmla="*/ 333375 h 361950"/>
              <a:gd name="connsiteX13" fmla="*/ 361950 w 495300"/>
              <a:gd name="connsiteY13" fmla="*/ 361950 h 361950"/>
              <a:gd name="connsiteX14" fmla="*/ 142875 w 495300"/>
              <a:gd name="connsiteY14" fmla="*/ 342900 h 361950"/>
              <a:gd name="connsiteX15" fmla="*/ 85725 w 495300"/>
              <a:gd name="connsiteY15" fmla="*/ 323850 h 361950"/>
              <a:gd name="connsiteX16" fmla="*/ 28575 w 495300"/>
              <a:gd name="connsiteY16" fmla="*/ 285750 h 361950"/>
              <a:gd name="connsiteX17" fmla="*/ 19050 w 495300"/>
              <a:gd name="connsiteY17" fmla="*/ 238125 h 361950"/>
              <a:gd name="connsiteX18" fmla="*/ 9525 w 495300"/>
              <a:gd name="connsiteY18" fmla="*/ 209550 h 361950"/>
              <a:gd name="connsiteX19" fmla="*/ 0 w 495300"/>
              <a:gd name="connsiteY19" fmla="*/ 171450 h 361950"/>
              <a:gd name="connsiteX20" fmla="*/ 38100 w 495300"/>
              <a:gd name="connsiteY20" fmla="*/ 76200 h 3619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495300" h="361950">
                <a:moveTo>
                  <a:pt x="38100" y="76200"/>
                </a:moveTo>
                <a:cubicBezTo>
                  <a:pt x="68262" y="58738"/>
                  <a:pt x="134381" y="77029"/>
                  <a:pt x="180975" y="66675"/>
                </a:cubicBezTo>
                <a:cubicBezTo>
                  <a:pt x="194125" y="63753"/>
                  <a:pt x="198589" y="45930"/>
                  <a:pt x="209550" y="38100"/>
                </a:cubicBezTo>
                <a:cubicBezTo>
                  <a:pt x="221104" y="29847"/>
                  <a:pt x="235322" y="26095"/>
                  <a:pt x="247650" y="19050"/>
                </a:cubicBezTo>
                <a:cubicBezTo>
                  <a:pt x="257589" y="13370"/>
                  <a:pt x="266700" y="6350"/>
                  <a:pt x="276225" y="0"/>
                </a:cubicBezTo>
                <a:cubicBezTo>
                  <a:pt x="323850" y="3175"/>
                  <a:pt x="371661" y="4254"/>
                  <a:pt x="419100" y="9525"/>
                </a:cubicBezTo>
                <a:cubicBezTo>
                  <a:pt x="429079" y="10634"/>
                  <a:pt x="441403" y="11210"/>
                  <a:pt x="447675" y="19050"/>
                </a:cubicBezTo>
                <a:cubicBezTo>
                  <a:pt x="455853" y="29272"/>
                  <a:pt x="453604" y="44563"/>
                  <a:pt x="457200" y="57150"/>
                </a:cubicBezTo>
                <a:cubicBezTo>
                  <a:pt x="459958" y="66804"/>
                  <a:pt x="463967" y="76071"/>
                  <a:pt x="466725" y="85725"/>
                </a:cubicBezTo>
                <a:cubicBezTo>
                  <a:pt x="470321" y="98312"/>
                  <a:pt x="471093" y="111793"/>
                  <a:pt x="476250" y="123825"/>
                </a:cubicBezTo>
                <a:cubicBezTo>
                  <a:pt x="480759" y="134347"/>
                  <a:pt x="488950" y="142875"/>
                  <a:pt x="495300" y="152400"/>
                </a:cubicBezTo>
                <a:cubicBezTo>
                  <a:pt x="492125" y="193675"/>
                  <a:pt x="495257" y="235929"/>
                  <a:pt x="485775" y="276225"/>
                </a:cubicBezTo>
                <a:cubicBezTo>
                  <a:pt x="476957" y="313703"/>
                  <a:pt x="446108" y="317942"/>
                  <a:pt x="419100" y="333375"/>
                </a:cubicBezTo>
                <a:cubicBezTo>
                  <a:pt x="367399" y="362918"/>
                  <a:pt x="414341" y="344486"/>
                  <a:pt x="361950" y="361950"/>
                </a:cubicBezTo>
                <a:cubicBezTo>
                  <a:pt x="297177" y="358351"/>
                  <a:pt x="211882" y="361720"/>
                  <a:pt x="142875" y="342900"/>
                </a:cubicBezTo>
                <a:cubicBezTo>
                  <a:pt x="123502" y="337616"/>
                  <a:pt x="102433" y="334989"/>
                  <a:pt x="85725" y="323850"/>
                </a:cubicBezTo>
                <a:lnTo>
                  <a:pt x="28575" y="285750"/>
                </a:lnTo>
                <a:cubicBezTo>
                  <a:pt x="25400" y="269875"/>
                  <a:pt x="22977" y="253831"/>
                  <a:pt x="19050" y="238125"/>
                </a:cubicBezTo>
                <a:cubicBezTo>
                  <a:pt x="16615" y="228385"/>
                  <a:pt x="12283" y="219204"/>
                  <a:pt x="9525" y="209550"/>
                </a:cubicBezTo>
                <a:cubicBezTo>
                  <a:pt x="5929" y="196963"/>
                  <a:pt x="3175" y="184150"/>
                  <a:pt x="0" y="171450"/>
                </a:cubicBezTo>
                <a:cubicBezTo>
                  <a:pt x="11321" y="92203"/>
                  <a:pt x="7938" y="93662"/>
                  <a:pt x="38100" y="76200"/>
                </a:cubicBezTo>
                <a:close/>
              </a:path>
            </a:pathLst>
          </a:cu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39327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19672" y="2348880"/>
            <a:ext cx="6836296" cy="1434083"/>
          </a:xfrm>
        </p:spPr>
        <p:txBody>
          <a:bodyPr/>
          <a:lstStyle/>
          <a:p>
            <a:pPr algn="just"/>
            <a:r>
              <a:rPr lang="ru-RU" i="1" cap="none" dirty="0"/>
              <a:t>БЛАГОДАРЮ ЗА ВНИМАНИЕ</a:t>
            </a:r>
          </a:p>
        </p:txBody>
      </p:sp>
    </p:spTree>
    <p:extLst>
      <p:ext uri="{BB962C8B-B14F-4D97-AF65-F5344CB8AC3E}">
        <p14:creationId xmlns:p14="http://schemas.microsoft.com/office/powerpoint/2010/main" val="25303019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b="1" dirty="0">
                <a:latin typeface="+mn-lt"/>
              </a:rPr>
              <a:t>Указания по заполнению формы федерального статистического </a:t>
            </a:r>
            <a:r>
              <a:rPr lang="ru-RU" sz="3200" b="1" dirty="0" smtClean="0">
                <a:latin typeface="+mn-lt"/>
              </a:rPr>
              <a:t>наблюдения</a:t>
            </a:r>
            <a:endParaRPr lang="ru-RU" sz="3200" dirty="0">
              <a:latin typeface="+mn-lt"/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pPr>
              <a:defRPr/>
            </a:pPr>
            <a:fld id="{BB3D9562-C15B-401A-B5E8-98285CADB83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11560" y="2492896"/>
            <a:ext cx="8064896" cy="36625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dirty="0">
                <a:solidFill>
                  <a:srgbClr val="C00000"/>
                </a:solidFill>
                <a:cs typeface="Arial" charset="0"/>
              </a:rPr>
              <a:t>Форма федерального статистического наблюдения</a:t>
            </a:r>
            <a:r>
              <a:rPr lang="ru-RU" sz="2400" b="1" dirty="0">
                <a:solidFill>
                  <a:srgbClr val="C00000"/>
                </a:solidFill>
                <a:cs typeface="Arial" charset="0"/>
              </a:rPr>
              <a:t> </a:t>
            </a:r>
            <a:r>
              <a:rPr lang="ru-RU" sz="2800" b="1" dirty="0">
                <a:solidFill>
                  <a:srgbClr val="C00000"/>
                </a:solidFill>
                <a:cs typeface="Arial" charset="0"/>
              </a:rPr>
              <a:t>№ 57 </a:t>
            </a:r>
            <a:endParaRPr lang="ru-RU" sz="2800" b="1" dirty="0" smtClean="0">
              <a:solidFill>
                <a:srgbClr val="C00000"/>
              </a:solidFill>
              <a:cs typeface="Arial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prstClr val="black"/>
                </a:solidFill>
                <a:cs typeface="Arial" charset="0"/>
              </a:rPr>
              <a:t>«</a:t>
            </a:r>
            <a:r>
              <a:rPr lang="ru-RU" sz="2400" dirty="0">
                <a:solidFill>
                  <a:prstClr val="black"/>
                </a:solidFill>
                <a:cs typeface="Arial" charset="0"/>
              </a:rPr>
              <a:t>Сведения о травмах, отравлениях и некоторых других последствиях воздействия внешних причин» </a:t>
            </a:r>
            <a:endParaRPr lang="ru-RU" sz="2400" dirty="0" smtClean="0">
              <a:solidFill>
                <a:prstClr val="black"/>
              </a:solidFill>
              <a:cs typeface="Arial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prstClr val="black"/>
                </a:solidFill>
                <a:cs typeface="Arial" charset="0"/>
              </a:rPr>
              <a:t>(</a:t>
            </a:r>
            <a:r>
              <a:rPr lang="ru-RU" sz="2400" dirty="0">
                <a:solidFill>
                  <a:prstClr val="black"/>
                </a:solidFill>
                <a:cs typeface="Arial" charset="0"/>
              </a:rPr>
              <a:t>далее – Форма), составляется всеми медицинскими организациями, оказывающими медицинскую помощь в амбулаторных </a:t>
            </a:r>
            <a:r>
              <a:rPr lang="ru-RU" sz="2400" dirty="0" smtClean="0">
                <a:solidFill>
                  <a:prstClr val="black"/>
                </a:solidFill>
                <a:cs typeface="Arial" charset="0"/>
              </a:rPr>
              <a:t>условиях, утверждена </a:t>
            </a:r>
            <a:r>
              <a:rPr lang="ru-RU" sz="2800" b="1" dirty="0" smtClean="0">
                <a:solidFill>
                  <a:srgbClr val="C00000"/>
                </a:solidFill>
                <a:cs typeface="Arial" charset="0"/>
              </a:rPr>
              <a:t>Приказом Росстата от 16.05.2016 года №232</a:t>
            </a:r>
            <a:r>
              <a:rPr lang="ru-RU" sz="2400" dirty="0" smtClean="0">
                <a:solidFill>
                  <a:prstClr val="black"/>
                </a:solidFill>
                <a:cs typeface="Arial" charset="0"/>
              </a:rPr>
              <a:t> вводится с отчета за 2016 год.</a:t>
            </a:r>
            <a:endParaRPr lang="ru-RU" sz="2400" dirty="0">
              <a:solidFill>
                <a:prstClr val="black"/>
              </a:solidFill>
              <a:cs typeface="Arial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sz="2400" dirty="0">
              <a:solidFill>
                <a:prstClr val="black"/>
              </a:solidFill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419451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b="1" dirty="0">
                <a:latin typeface="+mn-lt"/>
              </a:rPr>
              <a:t>Указания по заполнению формы федерального статистического </a:t>
            </a:r>
            <a:r>
              <a:rPr lang="ru-RU" sz="3200" b="1" dirty="0" smtClean="0">
                <a:latin typeface="+mn-lt"/>
              </a:rPr>
              <a:t>наблюдения</a:t>
            </a:r>
            <a:endParaRPr lang="ru-RU" sz="3200" dirty="0">
              <a:latin typeface="+mn-lt"/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pPr>
              <a:defRPr/>
            </a:pPr>
            <a:fld id="{BB3D9562-C15B-401A-B5E8-98285CADB83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11560" y="1551114"/>
            <a:ext cx="8280920" cy="50629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lnSpc>
                <a:spcPct val="70000"/>
              </a:lnSpc>
              <a:spcBef>
                <a:spcPts val="600"/>
              </a:spcBef>
              <a:spcAft>
                <a:spcPct val="0"/>
              </a:spcAft>
            </a:pPr>
            <a:r>
              <a:rPr lang="ru-RU" sz="2400" b="1" dirty="0">
                <a:solidFill>
                  <a:srgbClr val="C00000"/>
                </a:solidFill>
                <a:cs typeface="Arial" charset="0"/>
              </a:rPr>
              <a:t>Для составления отчета по Форме используются следующие первичные учетные формы:</a:t>
            </a:r>
          </a:p>
          <a:p>
            <a:pPr marL="285750" indent="-285750" fontAlgn="base">
              <a:lnSpc>
                <a:spcPct val="70000"/>
              </a:lnSpc>
              <a:spcBef>
                <a:spcPts val="600"/>
              </a:spcBef>
              <a:spcAft>
                <a:spcPct val="0"/>
              </a:spcAft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ru-RU" sz="2400" dirty="0">
                <a:solidFill>
                  <a:prstClr val="black"/>
                </a:solidFill>
                <a:cs typeface="Arial" charset="0"/>
              </a:rPr>
              <a:t>«Талон пациента, получающего медицинскую помощь в амбулаторных условиях» </a:t>
            </a:r>
            <a:r>
              <a:rPr lang="ru-RU" sz="2000" dirty="0">
                <a:solidFill>
                  <a:prstClr val="black"/>
                </a:solidFill>
                <a:cs typeface="Arial" charset="0"/>
              </a:rPr>
              <a:t>- </a:t>
            </a:r>
            <a:r>
              <a:rPr lang="ru-RU" sz="2000" b="1" dirty="0">
                <a:solidFill>
                  <a:srgbClr val="C00000"/>
                </a:solidFill>
                <a:cs typeface="Arial" charset="0"/>
              </a:rPr>
              <a:t>форма № 025-1/у</a:t>
            </a:r>
            <a:r>
              <a:rPr lang="ru-RU" sz="2000" dirty="0">
                <a:solidFill>
                  <a:prstClr val="black"/>
                </a:solidFill>
                <a:cs typeface="Arial" charset="0"/>
              </a:rPr>
              <a:t>, </a:t>
            </a:r>
            <a:r>
              <a:rPr lang="ru-RU" dirty="0" smtClean="0">
                <a:solidFill>
                  <a:prstClr val="black"/>
                </a:solidFill>
                <a:cs typeface="Arial" charset="0"/>
              </a:rPr>
              <a:t>утвержденная приказом Минздрава России от 15.12.2014 № 834н «Об утверждении унифицированных форм медицинской документации, используемых в медицинских организациях, оказывающих медицинскую помощь в амбулаторных условиях, и порядков по их заполнению» (далее – Талон); зарегистрирован Министерством юстиции Российской Федерации 20.02.2015 № 36160.</a:t>
            </a:r>
          </a:p>
          <a:p>
            <a:pPr marL="285750" indent="-285750" fontAlgn="base">
              <a:lnSpc>
                <a:spcPct val="70000"/>
              </a:lnSpc>
              <a:spcBef>
                <a:spcPts val="600"/>
              </a:spcBef>
              <a:spcAft>
                <a:spcPct val="0"/>
              </a:spcAft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ru-RU" sz="2400" dirty="0" smtClean="0">
                <a:solidFill>
                  <a:prstClr val="black"/>
                </a:solidFill>
                <a:cs typeface="Arial" charset="0"/>
              </a:rPr>
              <a:t>«Статистическая карта выбывшего из стационара» </a:t>
            </a:r>
            <a:r>
              <a:rPr lang="ru-RU" sz="2000" dirty="0" smtClean="0">
                <a:solidFill>
                  <a:prstClr val="black"/>
                </a:solidFill>
                <a:cs typeface="Arial" charset="0"/>
              </a:rPr>
              <a:t>- </a:t>
            </a:r>
            <a:r>
              <a:rPr lang="ru-RU" sz="2000" b="1" dirty="0" smtClean="0">
                <a:solidFill>
                  <a:srgbClr val="C00000"/>
                </a:solidFill>
                <a:cs typeface="Arial" charset="0"/>
              </a:rPr>
              <a:t>форма №066/у-02</a:t>
            </a:r>
            <a:r>
              <a:rPr lang="ru-RU" sz="2000" dirty="0" smtClean="0">
                <a:solidFill>
                  <a:prstClr val="black"/>
                </a:solidFill>
                <a:cs typeface="Arial" charset="0"/>
              </a:rPr>
              <a:t>, </a:t>
            </a:r>
            <a:r>
              <a:rPr lang="ru-RU" dirty="0" smtClean="0">
                <a:solidFill>
                  <a:prstClr val="black"/>
                </a:solidFill>
                <a:cs typeface="Arial" charset="0"/>
              </a:rPr>
              <a:t>утвержденная приказом Минздрава России от 30.12.2002 № 413</a:t>
            </a:r>
            <a:br>
              <a:rPr lang="ru-RU" dirty="0" smtClean="0">
                <a:solidFill>
                  <a:prstClr val="black"/>
                </a:solidFill>
                <a:cs typeface="Arial" charset="0"/>
              </a:rPr>
            </a:br>
            <a:r>
              <a:rPr lang="ru-RU" dirty="0" smtClean="0">
                <a:solidFill>
                  <a:prstClr val="black"/>
                </a:solidFill>
                <a:cs typeface="Arial" charset="0"/>
              </a:rPr>
              <a:t>«Об утверждении учетной и отчетной медицинской документации» (далее – Карта);</a:t>
            </a:r>
          </a:p>
          <a:p>
            <a:pPr marL="285750" indent="-285750" fontAlgn="base">
              <a:lnSpc>
                <a:spcPct val="70000"/>
              </a:lnSpc>
              <a:spcBef>
                <a:spcPts val="600"/>
              </a:spcBef>
              <a:spcAft>
                <a:spcPct val="0"/>
              </a:spcAft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ru-RU" sz="2400" dirty="0" smtClean="0">
                <a:solidFill>
                  <a:prstClr val="black"/>
                </a:solidFill>
                <a:cs typeface="Arial" charset="0"/>
              </a:rPr>
              <a:t>«Медицинские свидетельства о смерти» </a:t>
            </a:r>
            <a:r>
              <a:rPr lang="ru-RU" sz="2000" dirty="0" smtClean="0">
                <a:solidFill>
                  <a:prstClr val="black"/>
                </a:solidFill>
                <a:cs typeface="Arial" charset="0"/>
              </a:rPr>
              <a:t>- формы </a:t>
            </a:r>
            <a:r>
              <a:rPr lang="ru-RU" sz="2000" b="1" dirty="0" smtClean="0">
                <a:solidFill>
                  <a:srgbClr val="C00000"/>
                </a:solidFill>
                <a:cs typeface="Arial" charset="0"/>
              </a:rPr>
              <a:t>№106/у-08 </a:t>
            </a:r>
            <a:r>
              <a:rPr lang="ru-RU" sz="2000" dirty="0" smtClean="0">
                <a:solidFill>
                  <a:prstClr val="black"/>
                </a:solidFill>
                <a:cs typeface="Arial" charset="0"/>
              </a:rPr>
              <a:t>и </a:t>
            </a:r>
            <a:r>
              <a:rPr lang="ru-RU" sz="2000" b="1" dirty="0" smtClean="0">
                <a:solidFill>
                  <a:srgbClr val="C00000"/>
                </a:solidFill>
                <a:cs typeface="Arial" charset="0"/>
              </a:rPr>
              <a:t>№106-2/у-08</a:t>
            </a:r>
            <a:r>
              <a:rPr lang="ru-RU" sz="2000" dirty="0" smtClean="0">
                <a:solidFill>
                  <a:prstClr val="black"/>
                </a:solidFill>
                <a:cs typeface="Arial" charset="0"/>
              </a:rPr>
              <a:t>, </a:t>
            </a:r>
            <a:r>
              <a:rPr lang="en-US" sz="2000" b="1" dirty="0">
                <a:solidFill>
                  <a:srgbClr val="C00000"/>
                </a:solidFill>
                <a:cs typeface="Arial" charset="0"/>
              </a:rPr>
              <a:t>(</a:t>
            </a:r>
            <a:r>
              <a:rPr lang="ru-RU" sz="2000" b="1" dirty="0">
                <a:solidFill>
                  <a:srgbClr val="C00000"/>
                </a:solidFill>
                <a:cs typeface="Arial" charset="0"/>
              </a:rPr>
              <a:t>выданные патологоанатомической службой и бюро судебной медицины)</a:t>
            </a:r>
            <a:br>
              <a:rPr lang="ru-RU" sz="2000" b="1" dirty="0">
                <a:solidFill>
                  <a:srgbClr val="C00000"/>
                </a:solidFill>
                <a:cs typeface="Arial" charset="0"/>
              </a:rPr>
            </a:br>
            <a:r>
              <a:rPr lang="ru-RU" dirty="0" smtClean="0">
                <a:solidFill>
                  <a:prstClr val="black"/>
                </a:solidFill>
                <a:cs typeface="Arial" charset="0"/>
              </a:rPr>
              <a:t>утвержденные приказом </a:t>
            </a:r>
            <a:r>
              <a:rPr lang="ru-RU" dirty="0" err="1" smtClean="0">
                <a:solidFill>
                  <a:prstClr val="black"/>
                </a:solidFill>
                <a:cs typeface="Arial" charset="0"/>
              </a:rPr>
              <a:t>Минздравсоцразвития</a:t>
            </a:r>
            <a:r>
              <a:rPr lang="ru-RU" dirty="0" smtClean="0">
                <a:solidFill>
                  <a:prstClr val="black"/>
                </a:solidFill>
                <a:cs typeface="Arial" charset="0"/>
              </a:rPr>
              <a:t> России</a:t>
            </a:r>
            <a:r>
              <a:rPr lang="en-US" dirty="0" smtClean="0">
                <a:solidFill>
                  <a:prstClr val="black"/>
                </a:solidFill>
                <a:cs typeface="Arial" charset="0"/>
              </a:rPr>
              <a:t> </a:t>
            </a:r>
            <a:r>
              <a:rPr lang="ru-RU" dirty="0" smtClean="0">
                <a:solidFill>
                  <a:prstClr val="black"/>
                </a:solidFill>
                <a:cs typeface="Arial" charset="0"/>
              </a:rPr>
              <a:t>от 26.12.2008 № 782н «Об утверждении и порядке ведения медицинской документации, удостоверяющей случаи рождения и смерти» (далее – Свидетельства); зарегистрирован Министерством юстиции Российской Федерации 30.12.2008 № 13055.</a:t>
            </a:r>
            <a:endParaRPr lang="ru-RU" sz="2000" dirty="0">
              <a:solidFill>
                <a:prstClr val="black"/>
              </a:solidFill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636058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6892" y="208278"/>
            <a:ext cx="8153400" cy="990600"/>
          </a:xfrm>
        </p:spPr>
        <p:txBody>
          <a:bodyPr>
            <a:normAutofit fontScale="90000"/>
          </a:bodyPr>
          <a:lstStyle/>
          <a:p>
            <a:r>
              <a:rPr lang="ru-RU" sz="3200" b="1" dirty="0">
                <a:latin typeface="+mn-lt"/>
              </a:rPr>
              <a:t>Указания по заполнению формы федерального статистического </a:t>
            </a:r>
            <a:r>
              <a:rPr lang="ru-RU" sz="3200" b="1" dirty="0" smtClean="0">
                <a:latin typeface="+mn-lt"/>
              </a:rPr>
              <a:t>наблюдения</a:t>
            </a:r>
            <a:endParaRPr lang="ru-RU" sz="3200" dirty="0">
              <a:latin typeface="+mn-lt"/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pPr>
              <a:defRPr/>
            </a:pPr>
            <a:fld id="{BB3D9562-C15B-401A-B5E8-98285CADB83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86892" y="1412776"/>
            <a:ext cx="8449604" cy="51244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fontAlgn="base">
              <a:spcBef>
                <a:spcPts val="600"/>
              </a:spcBef>
              <a:spcAft>
                <a:spcPct val="0"/>
              </a:spcAft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ru-RU" sz="2000" b="1" dirty="0">
                <a:solidFill>
                  <a:srgbClr val="C00000"/>
                </a:solidFill>
                <a:cs typeface="Arial" charset="0"/>
              </a:rPr>
              <a:t>Форма состоит из таблиц</a:t>
            </a:r>
            <a:r>
              <a:rPr lang="ru-RU" dirty="0">
                <a:solidFill>
                  <a:prstClr val="black"/>
                </a:solidFill>
                <a:cs typeface="Arial" charset="0"/>
              </a:rPr>
              <a:t>, включающих сведения о травмах, отравлениях и внешних причинах у детского населения </a:t>
            </a:r>
            <a:r>
              <a:rPr lang="ru-RU" b="1" dirty="0">
                <a:solidFill>
                  <a:srgbClr val="C00000"/>
                </a:solidFill>
                <a:cs typeface="Arial" charset="0"/>
              </a:rPr>
              <a:t>(1000) </a:t>
            </a:r>
            <a:r>
              <a:rPr lang="ru-RU" dirty="0">
                <a:solidFill>
                  <a:prstClr val="black"/>
                </a:solidFill>
                <a:cs typeface="Arial" charset="0"/>
              </a:rPr>
              <a:t>и взрослого населения </a:t>
            </a:r>
            <a:r>
              <a:rPr lang="ru-RU" b="1" dirty="0">
                <a:solidFill>
                  <a:srgbClr val="C00000"/>
                </a:solidFill>
                <a:cs typeface="Arial" charset="0"/>
              </a:rPr>
              <a:t>(2000), </a:t>
            </a:r>
            <a:r>
              <a:rPr lang="ru-RU" dirty="0">
                <a:solidFill>
                  <a:prstClr val="black"/>
                </a:solidFill>
                <a:cs typeface="Arial" charset="0"/>
              </a:rPr>
              <a:t>включая население старше трудоспособного возраста </a:t>
            </a:r>
            <a:r>
              <a:rPr lang="ru-RU" b="1" dirty="0">
                <a:solidFill>
                  <a:srgbClr val="C00000"/>
                </a:solidFill>
                <a:cs typeface="Arial" charset="0"/>
              </a:rPr>
              <a:t>(3000)</a:t>
            </a:r>
            <a:r>
              <a:rPr lang="ru-RU" dirty="0">
                <a:solidFill>
                  <a:prstClr val="black"/>
                </a:solidFill>
                <a:cs typeface="Arial" charset="0"/>
              </a:rPr>
              <a:t>.</a:t>
            </a:r>
          </a:p>
          <a:p>
            <a:pPr marL="285750" indent="-285750" fontAlgn="base">
              <a:spcBef>
                <a:spcPts val="600"/>
              </a:spcBef>
              <a:spcAft>
                <a:spcPct val="0"/>
              </a:spcAft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ru-RU" b="1" dirty="0">
                <a:solidFill>
                  <a:srgbClr val="C00000"/>
                </a:solidFill>
                <a:cs typeface="Arial" charset="0"/>
              </a:rPr>
              <a:t>Таблицы </a:t>
            </a:r>
            <a:r>
              <a:rPr lang="ru-RU" dirty="0">
                <a:solidFill>
                  <a:prstClr val="black"/>
                </a:solidFill>
                <a:cs typeface="Arial" charset="0"/>
              </a:rPr>
              <a:t>для каждой возрастной группы содержат сведения о травмах, отравлениях и некоторых других последствиях воздействия внешних причин, классифицируемых по блокам и рубрикам МКБ-10 по характеру травмы и внешним причинам (</a:t>
            </a:r>
            <a:r>
              <a:rPr lang="ru-RU" b="1" dirty="0">
                <a:solidFill>
                  <a:srgbClr val="C00000"/>
                </a:solidFill>
                <a:cs typeface="Arial" charset="0"/>
              </a:rPr>
              <a:t>таблицы 1000, 2000, 3000</a:t>
            </a:r>
            <a:r>
              <a:rPr lang="ru-RU" dirty="0">
                <a:solidFill>
                  <a:prstClr val="black"/>
                </a:solidFill>
                <a:cs typeface="Arial" charset="0"/>
              </a:rPr>
              <a:t>).</a:t>
            </a:r>
          </a:p>
          <a:p>
            <a:pPr marL="285750" indent="-285750" fontAlgn="base">
              <a:spcBef>
                <a:spcPts val="600"/>
              </a:spcBef>
              <a:spcAft>
                <a:spcPct val="0"/>
              </a:spcAft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ru-RU" dirty="0">
                <a:solidFill>
                  <a:prstClr val="black"/>
                </a:solidFill>
                <a:cs typeface="Arial" charset="0"/>
              </a:rPr>
              <a:t>Все  травмы, отравления  и некоторые другие последствия воздействия внешних причин </a:t>
            </a:r>
            <a:r>
              <a:rPr lang="ru-RU" b="1" dirty="0">
                <a:solidFill>
                  <a:srgbClr val="C00000"/>
                </a:solidFill>
                <a:cs typeface="Arial" charset="0"/>
              </a:rPr>
              <a:t>подлежат двойному кодированию</a:t>
            </a:r>
            <a:r>
              <a:rPr lang="ru-RU" dirty="0">
                <a:solidFill>
                  <a:prstClr val="black"/>
                </a:solidFill>
                <a:cs typeface="Arial" charset="0"/>
              </a:rPr>
              <a:t>: каждому записанному состоянию (из класса </a:t>
            </a:r>
            <a:r>
              <a:rPr lang="en-US" dirty="0">
                <a:solidFill>
                  <a:prstClr val="black"/>
                </a:solidFill>
                <a:cs typeface="Arial" charset="0"/>
              </a:rPr>
              <a:t>XIX</a:t>
            </a:r>
            <a:r>
              <a:rPr lang="ru-RU" dirty="0">
                <a:solidFill>
                  <a:prstClr val="black"/>
                </a:solidFill>
                <a:cs typeface="Arial" charset="0"/>
              </a:rPr>
              <a:t> </a:t>
            </a:r>
            <a:r>
              <a:rPr lang="ru-RU" dirty="0" smtClean="0">
                <a:solidFill>
                  <a:prstClr val="black"/>
                </a:solidFill>
                <a:cs typeface="Arial" charset="0"/>
              </a:rPr>
              <a:t>МКБ-10 – код </a:t>
            </a:r>
            <a:r>
              <a:rPr lang="en-US" dirty="0" smtClean="0">
                <a:solidFill>
                  <a:prstClr val="black"/>
                </a:solidFill>
                <a:cs typeface="Arial" charset="0"/>
              </a:rPr>
              <a:t>S,T</a:t>
            </a:r>
            <a:r>
              <a:rPr lang="ru-RU" dirty="0" smtClean="0">
                <a:solidFill>
                  <a:prstClr val="black"/>
                </a:solidFill>
                <a:cs typeface="Arial" charset="0"/>
              </a:rPr>
              <a:t> последствия воздействия внешней причины)</a:t>
            </a:r>
            <a:r>
              <a:rPr lang="en-US" dirty="0" smtClean="0">
                <a:solidFill>
                  <a:prstClr val="black"/>
                </a:solidFill>
                <a:cs typeface="Arial" charset="0"/>
              </a:rPr>
              <a:t> </a:t>
            </a:r>
            <a:r>
              <a:rPr lang="ru-RU" dirty="0" smtClean="0">
                <a:solidFill>
                  <a:prstClr val="black"/>
                </a:solidFill>
                <a:cs typeface="Arial" charset="0"/>
              </a:rPr>
              <a:t> </a:t>
            </a:r>
            <a:r>
              <a:rPr lang="ru-RU" b="1" dirty="0">
                <a:solidFill>
                  <a:srgbClr val="C00000"/>
                </a:solidFill>
                <a:cs typeface="Arial" charset="0"/>
              </a:rPr>
              <a:t>должна соответствовать в зависимости от обстоятельств травмы или отравления внешняя причина </a:t>
            </a:r>
            <a:r>
              <a:rPr lang="ru-RU" dirty="0">
                <a:solidFill>
                  <a:prstClr val="black"/>
                </a:solidFill>
                <a:cs typeface="Arial" charset="0"/>
              </a:rPr>
              <a:t>(ХХ класс </a:t>
            </a:r>
            <a:r>
              <a:rPr lang="ru-RU" dirty="0" smtClean="0">
                <a:solidFill>
                  <a:prstClr val="black"/>
                </a:solidFill>
                <a:cs typeface="Arial" charset="0"/>
              </a:rPr>
              <a:t>МКБ-10 – код </a:t>
            </a:r>
            <a:r>
              <a:rPr lang="en-US" dirty="0" smtClean="0">
                <a:solidFill>
                  <a:prstClr val="black"/>
                </a:solidFill>
                <a:cs typeface="Arial" charset="0"/>
              </a:rPr>
              <a:t>V,W,X,Y</a:t>
            </a:r>
            <a:r>
              <a:rPr lang="ru-RU" dirty="0" smtClean="0">
                <a:solidFill>
                  <a:prstClr val="black"/>
                </a:solidFill>
                <a:cs typeface="Arial" charset="0"/>
              </a:rPr>
              <a:t> внешняя причина). </a:t>
            </a:r>
          </a:p>
          <a:p>
            <a:pPr marL="285750" indent="-285750" fontAlgn="base">
              <a:spcBef>
                <a:spcPts val="600"/>
              </a:spcBef>
              <a:spcAft>
                <a:spcPct val="0"/>
              </a:spcAft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ru-RU" dirty="0" smtClean="0">
                <a:solidFill>
                  <a:prstClr val="black"/>
                </a:solidFill>
                <a:cs typeface="Arial" charset="0"/>
              </a:rPr>
              <a:t>В </a:t>
            </a:r>
            <a:r>
              <a:rPr lang="ru-RU" dirty="0">
                <a:solidFill>
                  <a:prstClr val="black"/>
                </a:solidFill>
                <a:cs typeface="Arial" charset="0"/>
              </a:rPr>
              <a:t>первичной медицинской документации в случае травмы или отравления </a:t>
            </a:r>
            <a:r>
              <a:rPr lang="ru-RU" b="1" dirty="0">
                <a:solidFill>
                  <a:srgbClr val="C00000"/>
                </a:solidFill>
                <a:cs typeface="Arial" charset="0"/>
              </a:rPr>
              <a:t>должны быть указаны 2 кода МКБ-10</a:t>
            </a:r>
            <a:r>
              <a:rPr lang="ru-RU" dirty="0">
                <a:solidFill>
                  <a:prstClr val="black"/>
                </a:solidFill>
                <a:cs typeface="Arial" charset="0"/>
              </a:rPr>
              <a:t>: </a:t>
            </a:r>
            <a:r>
              <a:rPr lang="ru-RU" b="1" dirty="0">
                <a:solidFill>
                  <a:srgbClr val="C00000"/>
                </a:solidFill>
                <a:cs typeface="Arial" charset="0"/>
              </a:rPr>
              <a:t>один из класса </a:t>
            </a:r>
            <a:r>
              <a:rPr lang="en-US" b="1" dirty="0">
                <a:solidFill>
                  <a:srgbClr val="C00000"/>
                </a:solidFill>
                <a:cs typeface="Arial" charset="0"/>
              </a:rPr>
              <a:t>XIX</a:t>
            </a:r>
            <a:r>
              <a:rPr lang="ru-RU" b="1" dirty="0">
                <a:solidFill>
                  <a:srgbClr val="C00000"/>
                </a:solidFill>
                <a:cs typeface="Arial" charset="0"/>
              </a:rPr>
              <a:t> </a:t>
            </a:r>
            <a:r>
              <a:rPr lang="ru-RU" dirty="0">
                <a:solidFill>
                  <a:prstClr val="black"/>
                </a:solidFill>
                <a:cs typeface="Arial" charset="0"/>
              </a:rPr>
              <a:t>по характеру травмы или отравления, второй – </a:t>
            </a:r>
            <a:r>
              <a:rPr lang="ru-RU" b="1" dirty="0">
                <a:solidFill>
                  <a:srgbClr val="C00000"/>
                </a:solidFill>
                <a:cs typeface="Arial" charset="0"/>
              </a:rPr>
              <a:t>из класса ХХ </a:t>
            </a:r>
            <a:r>
              <a:rPr lang="ru-RU" dirty="0">
                <a:solidFill>
                  <a:prstClr val="black"/>
                </a:solidFill>
                <a:cs typeface="Arial" charset="0"/>
              </a:rPr>
              <a:t>(внешние причины). Эти коды служат основанием для заполнения таблиц Формы. </a:t>
            </a:r>
            <a:r>
              <a:rPr lang="ru-RU" sz="2000" b="1" dirty="0">
                <a:solidFill>
                  <a:srgbClr val="C00000"/>
                </a:solidFill>
                <a:cs typeface="Arial" charset="0"/>
              </a:rPr>
              <a:t>Одной травме (отравлению) может соответствовать только одна внешняя причина</a:t>
            </a:r>
            <a:r>
              <a:rPr lang="ru-RU" sz="2000" b="1" dirty="0" smtClean="0">
                <a:solidFill>
                  <a:srgbClr val="C00000"/>
                </a:solidFill>
                <a:cs typeface="Arial" charset="0"/>
              </a:rPr>
              <a:t>.</a:t>
            </a:r>
            <a:endParaRPr lang="ru-RU" sz="2000" b="1" dirty="0">
              <a:solidFill>
                <a:srgbClr val="C00000"/>
              </a:solidFill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496822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b="1" dirty="0">
                <a:latin typeface="+mn-lt"/>
              </a:rPr>
              <a:t>Указания по заполнению формы федерального статистического </a:t>
            </a:r>
            <a:r>
              <a:rPr lang="ru-RU" sz="3200" b="1" dirty="0" smtClean="0">
                <a:latin typeface="+mn-lt"/>
              </a:rPr>
              <a:t>наблюдения</a:t>
            </a:r>
            <a:endParaRPr lang="ru-RU" sz="3200" dirty="0">
              <a:latin typeface="+mn-lt"/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pPr>
              <a:defRPr/>
            </a:pPr>
            <a:fld id="{BB3D9562-C15B-401A-B5E8-98285CADB83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94787" y="2132856"/>
            <a:ext cx="7992888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fontAlgn="base">
              <a:spcBef>
                <a:spcPts val="1200"/>
              </a:spcBef>
              <a:spcAft>
                <a:spcPct val="0"/>
              </a:spcAft>
              <a:buClr>
                <a:srgbClr val="DA1F28">
                  <a:lumMod val="75000"/>
                </a:srgbClr>
              </a:buClr>
              <a:buFont typeface="Wingdings" panose="05000000000000000000" pitchFamily="2" charset="2"/>
              <a:buChar char="§"/>
            </a:pPr>
            <a:r>
              <a:rPr lang="ru-RU" sz="2000" dirty="0">
                <a:solidFill>
                  <a:prstClr val="black"/>
                </a:solidFill>
                <a:cs typeface="Arial" charset="0"/>
              </a:rPr>
              <a:t>Пациенты, имеющие 2 и более травмы (отравления), показываются по соответствующим строкам по числу выявленных и зарегистрированных травм (отравлений</a:t>
            </a:r>
            <a:r>
              <a:rPr lang="ru-RU" sz="2000" dirty="0" smtClean="0">
                <a:solidFill>
                  <a:prstClr val="black"/>
                </a:solidFill>
                <a:cs typeface="Arial" charset="0"/>
              </a:rPr>
              <a:t>)</a:t>
            </a:r>
          </a:p>
          <a:p>
            <a:pPr marL="285750" indent="-285750" fontAlgn="base">
              <a:spcBef>
                <a:spcPts val="1200"/>
              </a:spcBef>
              <a:spcAft>
                <a:spcPct val="0"/>
              </a:spcAft>
              <a:buClr>
                <a:srgbClr val="DA1F28">
                  <a:lumMod val="75000"/>
                </a:srgbClr>
              </a:buClr>
              <a:buFont typeface="Wingdings" panose="05000000000000000000" pitchFamily="2" charset="2"/>
              <a:buChar char="§"/>
            </a:pPr>
            <a:r>
              <a:rPr lang="ru-RU" sz="2000" dirty="0">
                <a:solidFill>
                  <a:prstClr val="black"/>
                </a:solidFill>
                <a:cs typeface="Arial" charset="0"/>
              </a:rPr>
              <a:t>Сведения о травмах и отравлениях, которые послужили причиной смерти, также включаются в данный отчет. Умершие на </a:t>
            </a:r>
            <a:r>
              <a:rPr lang="ru-RU" sz="2000" dirty="0" err="1">
                <a:solidFill>
                  <a:prstClr val="black"/>
                </a:solidFill>
                <a:cs typeface="Arial" charset="0"/>
              </a:rPr>
              <a:t>догоспитальном</a:t>
            </a:r>
            <a:r>
              <a:rPr lang="ru-RU" sz="2000" dirty="0">
                <a:solidFill>
                  <a:prstClr val="black"/>
                </a:solidFill>
                <a:cs typeface="Arial" charset="0"/>
              </a:rPr>
              <a:t> этапе и погибшие на месте происшествия регистрируются бюро судебно-медицинской экспертизы и включаются в Форму.</a:t>
            </a:r>
          </a:p>
          <a:p>
            <a:pPr marL="285750" indent="-285750" fontAlgn="base">
              <a:spcBef>
                <a:spcPts val="1200"/>
              </a:spcBef>
              <a:spcAft>
                <a:spcPct val="0"/>
              </a:spcAft>
              <a:buFont typeface="Wingdings" panose="05000000000000000000" pitchFamily="2" charset="2"/>
              <a:buChar char="§"/>
            </a:pPr>
            <a:endParaRPr lang="ru-RU" sz="2000" dirty="0">
              <a:solidFill>
                <a:prstClr val="black"/>
              </a:solidFill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483810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b="1" dirty="0">
                <a:latin typeface="+mn-lt"/>
              </a:rPr>
              <a:t>Указания по заполнению формы федерального статистического </a:t>
            </a:r>
            <a:r>
              <a:rPr lang="ru-RU" sz="3200" b="1" dirty="0" smtClean="0">
                <a:latin typeface="+mn-lt"/>
              </a:rPr>
              <a:t>наблюдения</a:t>
            </a:r>
            <a:endParaRPr lang="ru-RU" sz="3200" dirty="0">
              <a:latin typeface="+mn-lt"/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pPr>
              <a:defRPr/>
            </a:pPr>
            <a:fld id="{BB3D9562-C15B-401A-B5E8-98285CADB83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28300" y="1484784"/>
            <a:ext cx="812016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prstClr val="black"/>
                </a:solidFill>
                <a:cs typeface="Arial" charset="0"/>
              </a:rPr>
              <a:t>Для получения достоверной информации при заполнении формы №57 </a:t>
            </a:r>
            <a:r>
              <a:rPr lang="ru-RU" b="1" dirty="0" smtClean="0">
                <a:solidFill>
                  <a:srgbClr val="C00000"/>
                </a:solidFill>
                <a:cs typeface="Arial" charset="0"/>
              </a:rPr>
              <a:t>необходима сверка с данными ГИБДД, патологоанатомической службы, службы судмедэкспертизы</a:t>
            </a:r>
            <a:r>
              <a:rPr lang="ru-RU" dirty="0" smtClean="0">
                <a:solidFill>
                  <a:prstClr val="black"/>
                </a:solidFill>
                <a:cs typeface="Arial" charset="0"/>
              </a:rPr>
              <a:t>, использовать информацию из корешков выданных свидетельств лиц прикрепленных к данной медицинской организации.</a:t>
            </a:r>
            <a:endParaRPr lang="ru-RU" dirty="0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28300" y="2924944"/>
            <a:ext cx="8136904" cy="38164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fontAlgn="base">
              <a:spcBef>
                <a:spcPts val="1200"/>
              </a:spcBef>
              <a:spcAft>
                <a:spcPct val="0"/>
              </a:spcAft>
              <a:buFont typeface="Wingdings" panose="05000000000000000000" pitchFamily="2" charset="2"/>
              <a:buChar char="§"/>
            </a:pPr>
            <a:r>
              <a:rPr lang="ru-RU" sz="2000" b="1" dirty="0">
                <a:solidFill>
                  <a:srgbClr val="C00000"/>
                </a:solidFill>
                <a:cs typeface="Arial" charset="0"/>
              </a:rPr>
              <a:t>Таблица 3500 </a:t>
            </a:r>
            <a:r>
              <a:rPr lang="ru-RU" dirty="0">
                <a:solidFill>
                  <a:prstClr val="black"/>
                </a:solidFill>
                <a:cs typeface="Arial" charset="0"/>
              </a:rPr>
              <a:t>включает случаи смерти от всех внешних причин (строка 1) и от внешних причин, являющимися ведущими причинами в структуре смертности (строки 2-5), разделенные по возрастным группировкам. Выборки производятся из соответствующих таблиц (1000, 2000, 3000) Формы. Для заполнения таблиц следует использовать информацию из корешков выданных Свидетельств (за исключением умерших лиц, не прикрепленных к данной медицинской организации</a:t>
            </a:r>
            <a:r>
              <a:rPr lang="ru-RU" dirty="0" smtClean="0">
                <a:solidFill>
                  <a:prstClr val="black"/>
                </a:solidFill>
                <a:cs typeface="Arial" charset="0"/>
              </a:rPr>
              <a:t>). </a:t>
            </a:r>
          </a:p>
          <a:p>
            <a:pPr marL="285750" indent="-285750" fontAlgn="base">
              <a:spcBef>
                <a:spcPts val="1200"/>
              </a:spcBef>
              <a:spcAft>
                <a:spcPct val="0"/>
              </a:spcAft>
              <a:buFont typeface="Wingdings" panose="05000000000000000000" pitchFamily="2" charset="2"/>
              <a:buChar char="§"/>
            </a:pPr>
            <a:r>
              <a:rPr lang="ru-RU" sz="2000" b="1" dirty="0" smtClean="0">
                <a:solidFill>
                  <a:srgbClr val="C00000"/>
                </a:solidFill>
                <a:cs typeface="Arial" charset="0"/>
              </a:rPr>
              <a:t>Одной </a:t>
            </a:r>
            <a:r>
              <a:rPr lang="ru-RU" sz="2000" b="1" dirty="0">
                <a:solidFill>
                  <a:srgbClr val="C00000"/>
                </a:solidFill>
                <a:cs typeface="Arial" charset="0"/>
              </a:rPr>
              <a:t>травме (отравлению) может соответствовать только одна внешняя причина</a:t>
            </a:r>
            <a:r>
              <a:rPr lang="ru-RU" sz="2000" b="1" dirty="0" smtClean="0">
                <a:solidFill>
                  <a:srgbClr val="C00000"/>
                </a:solidFill>
                <a:cs typeface="Arial" charset="0"/>
              </a:rPr>
              <a:t>.</a:t>
            </a:r>
          </a:p>
          <a:p>
            <a:pPr marL="285750" indent="-285750" fontAlgn="base">
              <a:spcBef>
                <a:spcPts val="1200"/>
              </a:spcBef>
              <a:spcAft>
                <a:spcPct val="0"/>
              </a:spcAft>
              <a:buFont typeface="Wingdings" panose="05000000000000000000" pitchFamily="2" charset="2"/>
              <a:buChar char="§"/>
            </a:pPr>
            <a:r>
              <a:rPr lang="ru-RU" dirty="0" smtClean="0">
                <a:solidFill>
                  <a:prstClr val="black"/>
                </a:solidFill>
                <a:cs typeface="Arial" charset="0"/>
              </a:rPr>
              <a:t>Регистрация </a:t>
            </a:r>
            <a:r>
              <a:rPr lang="ru-RU" dirty="0">
                <a:solidFill>
                  <a:prstClr val="black"/>
                </a:solidFill>
                <a:cs typeface="Arial" charset="0"/>
              </a:rPr>
              <a:t>травм и отравлений у пациентов после лечения в стационарных условиях должна производиться в поликлинике по Талону, заполненному на основании выписного эпикриза. </a:t>
            </a:r>
          </a:p>
        </p:txBody>
      </p:sp>
    </p:spTree>
    <p:extLst>
      <p:ext uri="{BB962C8B-B14F-4D97-AF65-F5344CB8AC3E}">
        <p14:creationId xmlns:p14="http://schemas.microsoft.com/office/powerpoint/2010/main" val="23069618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0" name="Прямоугольник 3"/>
          <p:cNvSpPr>
            <a:spLocks noChangeArrowheads="1"/>
          </p:cNvSpPr>
          <p:nvPr/>
        </p:nvSpPr>
        <p:spPr bwMode="auto">
          <a:xfrm>
            <a:off x="150813" y="1556792"/>
            <a:ext cx="8993187" cy="51706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ts val="600"/>
              </a:spcBef>
              <a:spcAft>
                <a:spcPct val="0"/>
              </a:spcAft>
            </a:pPr>
            <a:r>
              <a:rPr lang="ru-RU" altLang="ru-RU" sz="1600" b="1" dirty="0">
                <a:solidFill>
                  <a:prstClr val="black"/>
                </a:solidFill>
                <a:latin typeface="Calibri"/>
                <a:cs typeface="Arial" charset="0"/>
              </a:rPr>
              <a:t>В каждой возрастной группе все травмы, отравления и внешние причины заболеваемости и смертности разделены на: </a:t>
            </a:r>
          </a:p>
          <a:p>
            <a:pPr algn="ctr" eaLnBrk="1" fontAlgn="base" hangingPunct="1">
              <a:spcBef>
                <a:spcPts val="600"/>
              </a:spcBef>
              <a:spcAft>
                <a:spcPct val="0"/>
              </a:spcAft>
              <a:buFont typeface="Arial" charset="0"/>
              <a:buChar char="•"/>
            </a:pPr>
            <a:r>
              <a:rPr lang="ru-RU" altLang="ru-RU" sz="1600" b="1" dirty="0">
                <a:solidFill>
                  <a:srgbClr val="C00000"/>
                </a:solidFill>
                <a:latin typeface="Calibri"/>
                <a:cs typeface="Arial" charset="0"/>
              </a:rPr>
              <a:t>связанные с производством (таблицы</a:t>
            </a:r>
            <a:r>
              <a:rPr lang="ru-RU" altLang="ru-RU" sz="1600" dirty="0">
                <a:solidFill>
                  <a:srgbClr val="C00000"/>
                </a:solidFill>
                <a:latin typeface="Calibri"/>
                <a:cs typeface="Arial" charset="0"/>
              </a:rPr>
              <a:t> </a:t>
            </a:r>
            <a:r>
              <a:rPr lang="ru-RU" altLang="ru-RU" sz="1600" b="1" dirty="0">
                <a:solidFill>
                  <a:srgbClr val="C00000"/>
                </a:solidFill>
                <a:latin typeface="Calibri"/>
                <a:cs typeface="Arial" charset="0"/>
              </a:rPr>
              <a:t>1000, 2000, 3000);  </a:t>
            </a:r>
          </a:p>
          <a:p>
            <a:pPr algn="ctr" eaLnBrk="1" fontAlgn="base" hangingPunct="1">
              <a:spcBef>
                <a:spcPts val="600"/>
              </a:spcBef>
              <a:spcAft>
                <a:spcPct val="0"/>
              </a:spcAft>
              <a:buFont typeface="Arial" charset="0"/>
              <a:buChar char="•"/>
            </a:pPr>
            <a:r>
              <a:rPr lang="ru-RU" altLang="ru-RU" sz="1600" b="1" dirty="0">
                <a:solidFill>
                  <a:srgbClr val="C00000"/>
                </a:solidFill>
                <a:latin typeface="Calibri"/>
                <a:cs typeface="Arial" charset="0"/>
              </a:rPr>
              <a:t>не связанные с производством (таблицы</a:t>
            </a:r>
            <a:r>
              <a:rPr lang="ru-RU" altLang="ru-RU" sz="1600" dirty="0">
                <a:solidFill>
                  <a:srgbClr val="C00000"/>
                </a:solidFill>
                <a:latin typeface="Calibri"/>
                <a:cs typeface="Arial" charset="0"/>
              </a:rPr>
              <a:t> </a:t>
            </a:r>
            <a:r>
              <a:rPr lang="ru-RU" altLang="ru-RU" sz="1600" b="1" dirty="0">
                <a:solidFill>
                  <a:srgbClr val="C00000"/>
                </a:solidFill>
                <a:latin typeface="Calibri"/>
                <a:cs typeface="Arial" charset="0"/>
              </a:rPr>
              <a:t>1100, 2100, 3100).</a:t>
            </a:r>
          </a:p>
          <a:p>
            <a:pPr eaLnBrk="1" fontAlgn="base" hangingPunct="1">
              <a:spcBef>
                <a:spcPts val="600"/>
              </a:spcBef>
              <a:spcAft>
                <a:spcPct val="0"/>
              </a:spcAft>
            </a:pPr>
            <a:r>
              <a:rPr lang="ru-RU" altLang="ru-RU" b="1" dirty="0" smtClean="0">
                <a:solidFill>
                  <a:srgbClr val="C00000"/>
                </a:solidFill>
                <a:latin typeface="Calibri"/>
                <a:cs typeface="Arial" charset="0"/>
              </a:rPr>
              <a:t>Травмы </a:t>
            </a:r>
            <a:r>
              <a:rPr lang="ru-RU" altLang="ru-RU" b="1" dirty="0">
                <a:solidFill>
                  <a:srgbClr val="C00000"/>
                </a:solidFill>
                <a:latin typeface="Calibri"/>
                <a:cs typeface="Arial" charset="0"/>
              </a:rPr>
              <a:t>считаются связанными с производством, если место работы пострадавшего совпадает с местом происшествия (4-й знак кода внешней причины). </a:t>
            </a:r>
          </a:p>
          <a:p>
            <a:pPr eaLnBrk="1" fontAlgn="base" hangingPunct="1">
              <a:spcBef>
                <a:spcPts val="600"/>
              </a:spcBef>
              <a:spcAft>
                <a:spcPct val="0"/>
              </a:spcAft>
            </a:pPr>
            <a:r>
              <a:rPr lang="ru-RU" altLang="ru-RU" sz="1600" b="1" dirty="0" smtClean="0">
                <a:solidFill>
                  <a:prstClr val="black"/>
                </a:solidFill>
                <a:latin typeface="Calibri"/>
                <a:cs typeface="Arial" charset="0"/>
              </a:rPr>
              <a:t>В </a:t>
            </a:r>
            <a:r>
              <a:rPr lang="ru-RU" altLang="ru-RU" sz="1600" b="1" dirty="0">
                <a:solidFill>
                  <a:prstClr val="black"/>
                </a:solidFill>
                <a:latin typeface="Calibri"/>
                <a:cs typeface="Arial" charset="0"/>
              </a:rPr>
              <a:t>первичной медицинской документации в случае травмы или отравления </a:t>
            </a:r>
            <a:r>
              <a:rPr lang="ru-RU" altLang="ru-RU" sz="1600" b="1" dirty="0">
                <a:solidFill>
                  <a:srgbClr val="C00000"/>
                </a:solidFill>
                <a:latin typeface="Calibri"/>
                <a:cs typeface="Arial" charset="0"/>
              </a:rPr>
              <a:t>должны быть указаны 2 кода МКБ-10: один из класса </a:t>
            </a:r>
            <a:r>
              <a:rPr lang="en-US" altLang="ru-RU" sz="1600" b="1" dirty="0">
                <a:solidFill>
                  <a:srgbClr val="C00000"/>
                </a:solidFill>
                <a:latin typeface="Calibri"/>
                <a:cs typeface="Arial" charset="0"/>
              </a:rPr>
              <a:t>XIX</a:t>
            </a:r>
            <a:r>
              <a:rPr lang="ru-RU" altLang="ru-RU" sz="1600" b="1" dirty="0">
                <a:solidFill>
                  <a:srgbClr val="C00000"/>
                </a:solidFill>
                <a:latin typeface="Calibri"/>
                <a:cs typeface="Arial" charset="0"/>
              </a:rPr>
              <a:t>, второй – из класса ХХ</a:t>
            </a:r>
            <a:r>
              <a:rPr lang="ru-RU" altLang="ru-RU" sz="1600" b="1" dirty="0">
                <a:solidFill>
                  <a:prstClr val="black"/>
                </a:solidFill>
                <a:latin typeface="Calibri"/>
                <a:cs typeface="Arial" charset="0"/>
              </a:rPr>
              <a:t>. Эти коды служат основанием для заполнения таблиц формы № 57. Одной травме (отравлению) может соответствовать только одна внешняя причина</a:t>
            </a:r>
            <a:r>
              <a:rPr lang="ru-RU" altLang="ru-RU" sz="1600" b="1" dirty="0" smtClean="0">
                <a:solidFill>
                  <a:prstClr val="black"/>
                </a:solidFill>
                <a:latin typeface="Calibri"/>
                <a:cs typeface="Arial" charset="0"/>
              </a:rPr>
              <a:t>.</a:t>
            </a:r>
            <a:endParaRPr lang="en-US" altLang="ru-RU" sz="1600" b="1" dirty="0" smtClean="0">
              <a:solidFill>
                <a:prstClr val="black"/>
              </a:solidFill>
              <a:latin typeface="Calibri"/>
              <a:cs typeface="Arial" charset="0"/>
            </a:endParaRPr>
          </a:p>
          <a:p>
            <a:pPr eaLnBrk="1" fontAlgn="base" hangingPunct="1">
              <a:spcBef>
                <a:spcPts val="600"/>
              </a:spcBef>
              <a:spcAft>
                <a:spcPct val="0"/>
              </a:spcAft>
            </a:pPr>
            <a:r>
              <a:rPr lang="ru-RU" altLang="ru-RU" sz="1600" b="1" dirty="0" smtClean="0">
                <a:solidFill>
                  <a:prstClr val="black"/>
                </a:solidFill>
                <a:latin typeface="Calibri"/>
                <a:cs typeface="Arial" charset="0"/>
              </a:rPr>
              <a:t>Регистрации </a:t>
            </a:r>
            <a:r>
              <a:rPr lang="ru-RU" altLang="ru-RU" sz="1600" b="1" dirty="0">
                <a:solidFill>
                  <a:prstClr val="black"/>
                </a:solidFill>
                <a:latin typeface="Calibri"/>
                <a:cs typeface="Arial" charset="0"/>
              </a:rPr>
              <a:t>подлежат все травмы и отравления со знаком «+» у населения, обслуживаемого данной медицинской организацией, оказывающей амбулаторную медицинскую помощь или соответствующим подразделением больничной медицинской организации, специализированного диспансера или центра. </a:t>
            </a:r>
            <a:endParaRPr lang="en-US" altLang="ru-RU" sz="1600" b="1" dirty="0" smtClean="0">
              <a:solidFill>
                <a:prstClr val="black"/>
              </a:solidFill>
              <a:latin typeface="Calibri"/>
              <a:cs typeface="Arial" charset="0"/>
            </a:endParaRPr>
          </a:p>
          <a:p>
            <a:pPr eaLnBrk="1" fontAlgn="base" hangingPunct="1">
              <a:spcBef>
                <a:spcPts val="600"/>
              </a:spcBef>
              <a:spcAft>
                <a:spcPct val="0"/>
              </a:spcAft>
            </a:pPr>
            <a:r>
              <a:rPr lang="ru-RU" altLang="ru-RU" b="1" dirty="0">
                <a:solidFill>
                  <a:srgbClr val="C00000"/>
                </a:solidFill>
                <a:latin typeface="Calibri"/>
                <a:cs typeface="Arial" charset="0"/>
              </a:rPr>
              <a:t>Так как в отчетной форме № 57 регистрируют случаи травм и отравлений, а не пострадавших от них (лиц), то, если у пациент(а)(</a:t>
            </a:r>
            <a:r>
              <a:rPr lang="ru-RU" altLang="ru-RU" b="1" dirty="0" err="1">
                <a:solidFill>
                  <a:srgbClr val="C00000"/>
                </a:solidFill>
                <a:latin typeface="Calibri"/>
                <a:cs typeface="Arial" charset="0"/>
              </a:rPr>
              <a:t>ки</a:t>
            </a:r>
            <a:r>
              <a:rPr lang="ru-RU" altLang="ru-RU" b="1" dirty="0">
                <a:solidFill>
                  <a:srgbClr val="C00000"/>
                </a:solidFill>
                <a:latin typeface="Calibri"/>
                <a:cs typeface="Arial" charset="0"/>
              </a:rPr>
              <a:t>) было несколько различных травм (отравлений), то все они регистрируются в соответствующих строках таблиц формы № 57</a:t>
            </a:r>
            <a:r>
              <a:rPr lang="ru-RU" altLang="ru-RU" b="1" dirty="0" smtClean="0">
                <a:solidFill>
                  <a:srgbClr val="C00000"/>
                </a:solidFill>
                <a:latin typeface="Calibri"/>
                <a:cs typeface="Arial" charset="0"/>
              </a:rPr>
              <a:t>.</a:t>
            </a:r>
            <a:endParaRPr lang="ru-RU" altLang="ru-RU" b="1" dirty="0">
              <a:solidFill>
                <a:srgbClr val="C00000"/>
              </a:solidFill>
              <a:latin typeface="Calibri"/>
              <a:cs typeface="Arial" charset="0"/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w Cen MT" pitchFamily="34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w Cen MT" pitchFamily="34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w Cen MT" pitchFamily="34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w Cen MT" pitchFamily="34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w Cen MT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w Cen MT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w Cen MT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w Cen MT" pitchFamily="34" charset="0"/>
              </a:defRPr>
            </a:lvl9pPr>
          </a:lstStyle>
          <a:p>
            <a:r>
              <a:rPr lang="ru-RU" sz="3200" b="1" dirty="0" smtClean="0">
                <a:solidFill>
                  <a:srgbClr val="464646"/>
                </a:solidFill>
              </a:rPr>
              <a:t>Указания по заполнению формы федерального статистического наблюдения</a:t>
            </a:r>
            <a:endParaRPr lang="ru-RU" sz="3200" dirty="0">
              <a:solidFill>
                <a:srgbClr val="464646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pPr>
              <a:defRPr/>
            </a:pPr>
            <a:fld id="{BB3D9562-C15B-401A-B5E8-98285CADB83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31634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BBA06C2-5B02-4996-B425-1E9A29B4DF5E}" type="slidenum">
              <a:rPr lang="en-US">
                <a:solidFill>
                  <a:srgbClr val="464646"/>
                </a:solidFill>
              </a:rPr>
              <a:pPr>
                <a:defRPr/>
              </a:pPr>
              <a:t>9</a:t>
            </a:fld>
            <a:endParaRPr lang="en-US" dirty="0">
              <a:solidFill>
                <a:srgbClr val="464646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79512" y="164216"/>
            <a:ext cx="8784976" cy="65556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ts val="1200"/>
              </a:spcBef>
              <a:spcAft>
                <a:spcPct val="0"/>
              </a:spcAft>
            </a:pPr>
            <a:r>
              <a:rPr lang="ru-RU" b="1" dirty="0" smtClean="0">
                <a:solidFill>
                  <a:srgbClr val="C00000"/>
                </a:solidFill>
                <a:cs typeface="Arial" charset="0"/>
              </a:rPr>
              <a:t>Для сопоставления с данными ГИБДД </a:t>
            </a:r>
            <a:r>
              <a:rPr lang="ru-RU" sz="1600" dirty="0" smtClean="0">
                <a:solidFill>
                  <a:prstClr val="black"/>
                </a:solidFill>
                <a:cs typeface="Arial" charset="0"/>
              </a:rPr>
              <a:t>используются данные графы 7 (дорожно-транспортные несчастные случаи, или ДТП), коды состояний которых приведены в примечании к таблице 3500.</a:t>
            </a:r>
          </a:p>
          <a:p>
            <a:pPr fontAlgn="base">
              <a:spcBef>
                <a:spcPts val="1200"/>
              </a:spcBef>
              <a:spcAft>
                <a:spcPct val="0"/>
              </a:spcAft>
            </a:pPr>
            <a:r>
              <a:rPr lang="ru-RU" sz="1600" dirty="0" err="1" smtClean="0">
                <a:solidFill>
                  <a:prstClr val="black"/>
                </a:solidFill>
                <a:cs typeface="Arial" charset="0"/>
              </a:rPr>
              <a:t>Графоклетки</a:t>
            </a:r>
            <a:r>
              <a:rPr lang="ru-RU" sz="1600" dirty="0">
                <a:solidFill>
                  <a:prstClr val="black"/>
                </a:solidFill>
                <a:cs typeface="Arial" charset="0"/>
              </a:rPr>
              <a:t>, в случаях, когда коды характера травмы или отравления не соответствуют внешней причине, закрещены и не заполняются.</a:t>
            </a:r>
          </a:p>
          <a:p>
            <a:pPr fontAlgn="base">
              <a:spcBef>
                <a:spcPts val="1200"/>
              </a:spcBef>
              <a:spcAft>
                <a:spcPct val="0"/>
              </a:spcAft>
            </a:pPr>
            <a:r>
              <a:rPr lang="ru-RU" sz="1600" dirty="0">
                <a:solidFill>
                  <a:prstClr val="black"/>
                </a:solidFill>
                <a:cs typeface="Arial" charset="0"/>
              </a:rPr>
              <a:t>Данные </a:t>
            </a:r>
            <a:r>
              <a:rPr lang="ru-RU" sz="1600" b="1" dirty="0">
                <a:solidFill>
                  <a:srgbClr val="C00000"/>
                </a:solidFill>
                <a:cs typeface="Arial" charset="0"/>
              </a:rPr>
              <a:t>графы 4 таблиц </a:t>
            </a:r>
            <a:r>
              <a:rPr lang="ru-RU" sz="1600" dirty="0">
                <a:solidFill>
                  <a:prstClr val="black"/>
                </a:solidFill>
                <a:cs typeface="Arial" charset="0"/>
              </a:rPr>
              <a:t>Формы должны соответствовать соответствующим строкам </a:t>
            </a:r>
            <a:r>
              <a:rPr lang="ru-RU" sz="1600" b="1" dirty="0">
                <a:solidFill>
                  <a:srgbClr val="C00000"/>
                </a:solidFill>
                <a:cs typeface="Arial" charset="0"/>
              </a:rPr>
              <a:t>графы 7 </a:t>
            </a:r>
            <a:r>
              <a:rPr lang="ru-RU" sz="1600" dirty="0">
                <a:solidFill>
                  <a:prstClr val="black"/>
                </a:solidFill>
                <a:cs typeface="Arial" charset="0"/>
              </a:rPr>
              <a:t>«с впервые в жизни установленным диагнозом»  </a:t>
            </a:r>
            <a:r>
              <a:rPr lang="ru-RU" sz="1600" b="1" dirty="0">
                <a:solidFill>
                  <a:srgbClr val="C00000"/>
                </a:solidFill>
                <a:cs typeface="Arial" charset="0"/>
              </a:rPr>
              <a:t>таблиц  формы  федерального  статистического наблюдения № 12 </a:t>
            </a:r>
            <a:r>
              <a:rPr lang="ru-RU" sz="1600" dirty="0">
                <a:solidFill>
                  <a:prstClr val="black"/>
                </a:solidFill>
                <a:cs typeface="Arial" charset="0"/>
              </a:rPr>
              <a:t>(1000, 2000, 3000, 4000).</a:t>
            </a:r>
          </a:p>
          <a:p>
            <a:pPr fontAlgn="base">
              <a:spcBef>
                <a:spcPts val="1200"/>
              </a:spcBef>
              <a:spcAft>
                <a:spcPct val="0"/>
              </a:spcAft>
            </a:pPr>
            <a:r>
              <a:rPr lang="ru-RU" sz="1600" b="1" dirty="0">
                <a:solidFill>
                  <a:srgbClr val="C00000"/>
                </a:solidFill>
                <a:cs typeface="Arial" charset="0"/>
              </a:rPr>
              <a:t>В таблицах 1000, 2000 и 3000 </a:t>
            </a:r>
            <a:r>
              <a:rPr lang="ru-RU" sz="1600" dirty="0">
                <a:solidFill>
                  <a:prstClr val="black"/>
                </a:solidFill>
                <a:cs typeface="Arial" charset="0"/>
              </a:rPr>
              <a:t>Формы сумма строк, соответствующих названиям блоков травм и отравлений (выделены жирным шрифтом) по всем графам должна равняться строке 1, или быть меньше ее за счет наличия сведений по блоку Т79 «Некоторые ранние осложнения травм», не включенному в таблицы 1000, 2000 и 3000 Формы. </a:t>
            </a:r>
          </a:p>
          <a:p>
            <a:pPr fontAlgn="base">
              <a:spcBef>
                <a:spcPts val="1200"/>
              </a:spcBef>
              <a:spcAft>
                <a:spcPct val="0"/>
              </a:spcAft>
            </a:pPr>
            <a:r>
              <a:rPr lang="ru-RU" b="1" dirty="0">
                <a:solidFill>
                  <a:srgbClr val="C00000"/>
                </a:solidFill>
                <a:cs typeface="Arial" charset="0"/>
              </a:rPr>
              <a:t>Данные каждой строки по графе 4 должны равняться сумме соответствующих строк по графам 5, 7, 13, 16-20.</a:t>
            </a:r>
          </a:p>
          <a:p>
            <a:pPr fontAlgn="base">
              <a:spcBef>
                <a:spcPts val="1200"/>
              </a:spcBef>
              <a:spcAft>
                <a:spcPct val="0"/>
              </a:spcAft>
            </a:pPr>
            <a:r>
              <a:rPr lang="ru-RU" b="1" dirty="0">
                <a:solidFill>
                  <a:srgbClr val="C00000"/>
                </a:solidFill>
                <a:cs typeface="Arial" charset="0"/>
              </a:rPr>
              <a:t>Таблица 3500 </a:t>
            </a:r>
            <a:r>
              <a:rPr lang="ru-RU" sz="1600" dirty="0">
                <a:solidFill>
                  <a:prstClr val="black"/>
                </a:solidFill>
                <a:cs typeface="Arial" charset="0"/>
              </a:rPr>
              <a:t>включает случаи смерти от всех внешних причин (строка 1) и от внешних причин, являющимися ведущими причинами в структуре смертности (строки 2-5), разделенные по возрастным группировкам. Выборки производятся из соответствующих таблиц (1000, 2000, 3000) Формы. Для заполнения таблиц следует использовать информацию из корешков выданных Свидетельств (за исключением умерших лиц, не прикрепленных к данной медицинской организации).</a:t>
            </a:r>
          </a:p>
          <a:p>
            <a:pPr fontAlgn="base">
              <a:spcBef>
                <a:spcPts val="1200"/>
              </a:spcBef>
              <a:spcAft>
                <a:spcPct val="0"/>
              </a:spcAft>
            </a:pPr>
            <a:r>
              <a:rPr lang="ru-RU" sz="1600" dirty="0">
                <a:solidFill>
                  <a:prstClr val="black"/>
                </a:solidFill>
                <a:cs typeface="Arial" charset="0"/>
              </a:rPr>
              <a:t>Отчет подписывается руководителем медицинской организации, лицом, ответственным за  предоставление статистической информации, и заверяется гербовой печатью. </a:t>
            </a:r>
          </a:p>
        </p:txBody>
      </p:sp>
    </p:spTree>
    <p:extLst>
      <p:ext uri="{BB962C8B-B14F-4D97-AF65-F5344CB8AC3E}">
        <p14:creationId xmlns:p14="http://schemas.microsoft.com/office/powerpoint/2010/main" val="23869797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1333</TotalTime>
  <Words>2048</Words>
  <Application>Microsoft Office PowerPoint</Application>
  <PresentationFormat>Экран (4:3)</PresentationFormat>
  <Paragraphs>326</Paragraphs>
  <Slides>27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3</vt:i4>
      </vt:variant>
      <vt:variant>
        <vt:lpstr>Заголовки слайдов</vt:lpstr>
      </vt:variant>
      <vt:variant>
        <vt:i4>27</vt:i4>
      </vt:variant>
    </vt:vector>
  </HeadingPairs>
  <TitlesOfParts>
    <vt:vector size="30" baseType="lpstr">
      <vt:lpstr>Тема Office</vt:lpstr>
      <vt:lpstr>1_Тема Office</vt:lpstr>
      <vt:lpstr>2_Тема Office</vt:lpstr>
      <vt:lpstr>Правила и порядок заполнения формы № 57 «Сведения о травмах, отравлениях и некоторых других последствиях воздействия внешних причин» за 2019 г.</vt:lpstr>
      <vt:lpstr>Презентация PowerPoint</vt:lpstr>
      <vt:lpstr>Указания по заполнению формы федерального статистического наблюдения</vt:lpstr>
      <vt:lpstr>Указания по заполнению формы федерального статистического наблюдения</vt:lpstr>
      <vt:lpstr>Указания по заполнению формы федерального статистического наблюдения</vt:lpstr>
      <vt:lpstr>Указания по заполнению формы федерального статистического наблюдения</vt:lpstr>
      <vt:lpstr>Указания по заполнению формы федерального статистического наблюдения</vt:lpstr>
      <vt:lpstr>Презентация PowerPoint</vt:lpstr>
      <vt:lpstr>Презентация PowerPoint</vt:lpstr>
      <vt:lpstr>Презентация PowerPoint</vt:lpstr>
      <vt:lpstr>Презентация PowerPoint</vt:lpstr>
      <vt:lpstr>Внешние причины повреждений:</vt:lpstr>
      <vt:lpstr>Презентация PowerPoint</vt:lpstr>
      <vt:lpstr>Презентация PowerPoint</vt:lpstr>
      <vt:lpstr>Внутриформенный контроль таблиц</vt:lpstr>
      <vt:lpstr> Внутриформенный контроль граф, характеризующих внешние причины повреждений </vt:lpstr>
      <vt:lpstr>Презентация PowerPoint</vt:lpstr>
      <vt:lpstr>Межформенный контроль</vt:lpstr>
      <vt:lpstr>Презентация PowerPoint</vt:lpstr>
      <vt:lpstr>Презентация PowerPoint</vt:lpstr>
      <vt:lpstr>Презентация PowerPoint</vt:lpstr>
      <vt:lpstr>Межформенный контроль с формой № 14</vt:lpstr>
      <vt:lpstr>Комментарии к форме 57</vt:lpstr>
      <vt:lpstr>  </vt:lpstr>
      <vt:lpstr>Будьте внимательны !</vt:lpstr>
      <vt:lpstr>Презентация PowerPoint</vt:lpstr>
      <vt:lpstr>БЛАГОДАРЮ ЗА ВНИМАНИЕ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ЦЕНТРАЛЬНЫЙ НАУЧНО-ИССЛЕДОВАТЕЛЬСКИЙ ИНСТИТУТ ТРАВМАТОЛОГИИ И ОРТОПЕДИИ  ИМ. Н.Н. ПРИОРОВА</dc:title>
  <dc:creator>user</dc:creator>
  <cp:lastModifiedBy>Светлана Викторовна Шалаева</cp:lastModifiedBy>
  <cp:revision>100</cp:revision>
  <cp:lastPrinted>2019-12-05T02:17:32Z</cp:lastPrinted>
  <dcterms:created xsi:type="dcterms:W3CDTF">2016-12-06T06:56:56Z</dcterms:created>
  <dcterms:modified xsi:type="dcterms:W3CDTF">2019-12-17T08:22:31Z</dcterms:modified>
</cp:coreProperties>
</file>