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6" r:id="rId2"/>
    <p:sldId id="274" r:id="rId3"/>
    <p:sldId id="258" r:id="rId4"/>
    <p:sldId id="268" r:id="rId5"/>
    <p:sldId id="273" r:id="rId6"/>
    <p:sldId id="271" r:id="rId7"/>
    <p:sldId id="263" r:id="rId8"/>
    <p:sldId id="265" r:id="rId9"/>
    <p:sldId id="279" r:id="rId10"/>
    <p:sldId id="281" r:id="rId11"/>
    <p:sldId id="280" r:id="rId12"/>
    <p:sldId id="278" r:id="rId13"/>
    <p:sldId id="290" r:id="rId14"/>
    <p:sldId id="292" r:id="rId15"/>
    <p:sldId id="287" r:id="rId16"/>
    <p:sldId id="285" r:id="rId17"/>
    <p:sldId id="289" r:id="rId18"/>
    <p:sldId id="28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05" autoAdjust="0"/>
  </p:normalViewPr>
  <p:slideViewPr>
    <p:cSldViewPr>
      <p:cViewPr>
        <p:scale>
          <a:sx n="90" d="100"/>
          <a:sy n="90" d="100"/>
        </p:scale>
        <p:origin x="-1608" y="-4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20.12.2019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20.12.2019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233412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Отчет о работе с инвалидами и участниками войн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3068960"/>
            <a:ext cx="8607330" cy="3598120"/>
          </a:xfrm>
        </p:spPr>
        <p:txBody>
          <a:bodyPr>
            <a:normAutofit fontScale="40000" lnSpcReduction="20000"/>
          </a:bodyPr>
          <a:lstStyle/>
          <a:p>
            <a:pPr algn="ctr"/>
            <a:r>
              <a:rPr lang="ru-RU" sz="6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Главный внештатный </a:t>
            </a:r>
            <a:r>
              <a:rPr lang="ru-RU" sz="6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гериатр </a:t>
            </a:r>
            <a:r>
              <a:rPr lang="ru-RU" sz="6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Министерства здравоохранения Забайкальского края, </a:t>
            </a:r>
            <a:endParaRPr lang="ru-RU" sz="60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6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главный </a:t>
            </a:r>
            <a:r>
              <a:rPr lang="ru-RU" sz="6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врач ГБУЗ «ЗККГВВ»</a:t>
            </a:r>
            <a:br>
              <a:rPr lang="ru-RU" sz="6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Немакина</a:t>
            </a:r>
            <a:r>
              <a:rPr lang="ru-RU" sz="6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Оксана Владимировна </a:t>
            </a:r>
            <a:endParaRPr lang="ru-RU" sz="60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Заместитель главного врача</a:t>
            </a:r>
          </a:p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по ОМР ГБУЗ «ЗККГВВ» </a:t>
            </a:r>
          </a:p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Молчанова Татьяна Васильевна</a:t>
            </a:r>
          </a:p>
          <a:p>
            <a:pPr algn="ctr"/>
            <a:endParaRPr lang="ru-RU" sz="29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6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sz="6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г.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1132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Приложение № 3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Заполняется в соответствии с распоряжением  Министерства здравоохранения Забайкальского края от «28» декабря  2017 года № 1656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«О проведении диспансеризации инвалидов и участников Великой отечественной войны и лиц, приравненных к ним, и обеспечении внеочередного оказания им медицинской помощи, включая медицинскую помощь на дому маломобильным ветеранам войны в мед. организациях Забайкальского края в 2018 году»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6039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1282154"/>
          </a:xfrm>
        </p:spPr>
        <p:txBody>
          <a:bodyPr>
            <a:normAutofit/>
          </a:bodyPr>
          <a:lstStyle/>
          <a:p>
            <a:pPr algn="r"/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Приложение  к  Распоряжению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Министерства здравоохранения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Забайкальского края</a:t>
            </a:r>
            <a:br>
              <a:rPr lang="ru-RU" sz="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от «31»мая 2016  года № 706</a:t>
            </a:r>
            <a:br>
              <a:rPr lang="ru-RU" sz="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900" dirty="0" smtClean="0">
                <a:latin typeface="Times New Roman" pitchFamily="18" charset="0"/>
                <a:cs typeface="Times New Roman" pitchFamily="18" charset="0"/>
              </a:rPr>
            </a:br>
            <a:endParaRPr lang="ru-RU" sz="9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3407175"/>
              </p:ext>
            </p:extLst>
          </p:nvPr>
        </p:nvGraphicFramePr>
        <p:xfrm>
          <a:off x="457200" y="1935163"/>
          <a:ext cx="8229599" cy="4221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74828"/>
                <a:gridCol w="1200012"/>
                <a:gridCol w="1080120"/>
                <a:gridCol w="1296144"/>
                <a:gridCol w="1378495"/>
              </a:tblGrid>
              <a:tr h="370840">
                <a:tc gridSpan="5"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</a:rPr>
                        <a:t>Наименование</a:t>
                      </a:r>
                      <a:r>
                        <a:rPr lang="ru-RU" sz="1000" b="1" baseline="0" dirty="0" smtClean="0">
                          <a:latin typeface="Times New Roman" pitchFamily="18" charset="0"/>
                        </a:rPr>
                        <a:t> медицинской организации</a:t>
                      </a:r>
                      <a:endParaRPr lang="ru-RU" sz="1000" b="1" dirty="0">
                        <a:latin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9388">
                <a:tc rowSpan="2"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</a:rPr>
                        <a:t>Всего</a:t>
                      </a:r>
                      <a:r>
                        <a:rPr lang="ru-RU" sz="1200" baseline="0" dirty="0" smtClean="0">
                          <a:latin typeface="Times New Roman" pitchFamily="18" charset="0"/>
                        </a:rPr>
                        <a:t> состоит на учете маломобильных граждан</a:t>
                      </a:r>
                      <a:endParaRPr lang="ru-RU" sz="1200" dirty="0">
                        <a:latin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4"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</a:rPr>
                        <a:t>Отчетный период (количество месяцев текущего года)</a:t>
                      </a:r>
                      <a:endParaRPr lang="ru-RU" sz="1200" dirty="0"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71957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</a:rPr>
                        <a:t>Количество человек которым осуществлена</a:t>
                      </a:r>
                      <a:r>
                        <a:rPr lang="ru-RU" sz="1200" baseline="0" dirty="0" smtClean="0">
                          <a:latin typeface="Times New Roman" pitchFamily="18" charset="0"/>
                        </a:rPr>
                        <a:t>  доставка лекарственных препаратов на дом(нарастающим итогом)</a:t>
                      </a:r>
                      <a:endParaRPr lang="ru-RU" sz="1200" dirty="0"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</a:rPr>
                        <a:t>Количество проведенных активных патронажей (чел.)(нарастающим итогом)</a:t>
                      </a:r>
                      <a:endParaRPr lang="ru-RU" sz="1200" dirty="0">
                        <a:latin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</a:rPr>
                        <a:t>Количество организованных стационаров на дому (чел.) (нарастающим итогом)</a:t>
                      </a:r>
                      <a:endParaRPr lang="ru-RU" sz="1200" dirty="0"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</a:rPr>
                        <a:t>Количество осмотров врачебным составом мобильных бригад на дому (чел.)  (нарастающим итогом)</a:t>
                      </a:r>
                      <a:endParaRPr lang="ru-RU" sz="1200" dirty="0"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</a:rPr>
                        <a:t>Итого</a:t>
                      </a:r>
                      <a:endParaRPr lang="ru-RU" b="1" dirty="0">
                        <a:latin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5921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115328" cy="796086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Приложение №4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556792"/>
            <a:ext cx="8964488" cy="5112568"/>
          </a:xfrm>
        </p:spPr>
        <p:txBody>
          <a:bodyPr>
            <a:normAutofit/>
          </a:bodyPr>
          <a:lstStyle/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Приложение  к  Распоряжению Министерства здравоохранения Забайкальского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края  от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«31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» мая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2016  года №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706.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Заполняется в соответствии с распоряжением «Об организации медицинского обслуживания на дому маломобильных граждан пожилого возраста в медицинских организациях Забайкальского края».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приложение №4 входят данные из  приложения  №3.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Приложение №4 входят все маломобильные граждане.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86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7462158"/>
              </p:ext>
            </p:extLst>
          </p:nvPr>
        </p:nvGraphicFramePr>
        <p:xfrm>
          <a:off x="395533" y="620688"/>
          <a:ext cx="8568954" cy="5760640"/>
        </p:xfrm>
        <a:graphic>
          <a:graphicData uri="http://schemas.openxmlformats.org/drawingml/2006/table">
            <a:tbl>
              <a:tblPr firstRow="1" firstCol="1" bandRow="1"/>
              <a:tblGrid>
                <a:gridCol w="1276570"/>
                <a:gridCol w="1215696"/>
                <a:gridCol w="1214800"/>
                <a:gridCol w="1214800"/>
                <a:gridCol w="1215696"/>
                <a:gridCol w="1215696"/>
                <a:gridCol w="1215696"/>
              </a:tblGrid>
              <a:tr h="288032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Всего граждан, относящихся к категории «дети войны»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Охвачено медицинскими осмотрами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444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Охвачено диспансеризацией в соответствии  приказом Министерства здравоохранения РФ от 26 октября 2017 года  896н «об утверждении порядка проведения диспансеризации определенных групп взрослого населения» (нарастающим итогом в том числе на дому)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Охвачено медицинскими осмотрами в соответствии с приказом Министерства здравоохранения РФ от 06 декабря 2012 года № 1011н «Об утверждении порядка проведения профилактического медицинского  осмотра» (нарастающим итогом)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Охвачено осмотрами  в соответствии с приказом Министерства здравоохранения РФ от 21 декабря 2012 года №1344н «Об утверждении порядка проведения диспансерного наблюдения» (нарастающим итогом)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401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Число граждан прошедших диспансеризацию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В том числе на дому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Число граждан прошедших медицинские осмотры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В том числе на дому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Число граждан прошедших медицинские осмотры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В том числе на дому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Итого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6038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7806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Приложение № 5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Заполняется в соответствии с распоряжением  Министерства здравоохранения Забайкальского края от «27» февраля  2019 года № 223/р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«О проведении диспансеризации и профилактических осмотров граждан, относящихся к категории «Дети войны», в медицинских организациях Забайкальского края в 2019 году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2176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4141661"/>
              </p:ext>
            </p:extLst>
          </p:nvPr>
        </p:nvGraphicFramePr>
        <p:xfrm>
          <a:off x="251515" y="1268760"/>
          <a:ext cx="8568958" cy="5256584"/>
        </p:xfrm>
        <a:graphic>
          <a:graphicData uri="http://schemas.openxmlformats.org/drawingml/2006/table">
            <a:tbl>
              <a:tblPr firstRow="1" firstCol="1" bandRow="1"/>
              <a:tblGrid>
                <a:gridCol w="626713"/>
                <a:gridCol w="593587"/>
                <a:gridCol w="626713"/>
                <a:gridCol w="593587"/>
                <a:gridCol w="626713"/>
                <a:gridCol w="593587"/>
                <a:gridCol w="626713"/>
                <a:gridCol w="593587"/>
                <a:gridCol w="626713"/>
                <a:gridCol w="593587"/>
                <a:gridCol w="626713"/>
                <a:gridCol w="593587"/>
                <a:gridCol w="626713"/>
                <a:gridCol w="620445"/>
              </a:tblGrid>
              <a:tr h="1433614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ИВОВ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УВОВ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Вдовы ветеранов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Узники </a:t>
                      </a:r>
                      <a:r>
                        <a:rPr lang="ru-RU" sz="20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конц</a:t>
                      </a:r>
                      <a:r>
                        <a:rPr lang="ru-RU" sz="2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. лагерей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Труженики тыла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Дети войны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Блокадники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229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Количество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курируемых в проекте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Общее количество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Количество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курируемых в проекте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Общее количество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Количество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курируемых в проекте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Общее количество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Количество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курируемых в проекте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Общее количество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Количество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курируемых в проекте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Общее количество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Количество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курируемых в проекте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Общее количество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Количество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курируемых в проекте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Общее количество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923928" y="188640"/>
            <a:ext cx="51125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Приложение  к  письму  Министерства здравоохранения Забайкальского края  от «28»марта 2016  года № 3722</a:t>
            </a:r>
          </a:p>
        </p:txBody>
      </p:sp>
    </p:spTree>
    <p:extLst>
      <p:ext uri="{BB962C8B-B14F-4D97-AF65-F5344CB8AC3E}">
        <p14:creationId xmlns:p14="http://schemas.microsoft.com/office/powerpoint/2010/main" val="234845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115328" cy="796086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Приложение №6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96752"/>
            <a:ext cx="8784976" cy="532859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Приложение  к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письму 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Министерства здравоохранения Забайкальского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края  от «28»марта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2016  года №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3722.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2000" b="1" dirty="0">
              <a:solidFill>
                <a:srgbClr val="000000"/>
              </a:solidFill>
              <a:latin typeface="Times New Roman" pitchFamily="18" charset="0"/>
              <a:ea typeface="Arial Unicode MS"/>
              <a:cs typeface="Times New Roman" pitchFamily="18" charset="0"/>
            </a:endParaRPr>
          </a:p>
          <a:p>
            <a:pPr algn="just"/>
            <a:r>
              <a:rPr lang="ru-RU" sz="2400" dirty="0">
                <a:solidFill>
                  <a:srgbClr val="000000"/>
                </a:solidFill>
                <a:ea typeface="Arial Unicode MS"/>
                <a:cs typeface="Times New Roman"/>
              </a:rPr>
              <a:t>О</a:t>
            </a:r>
            <a:r>
              <a:rPr lang="ru-RU" sz="2400" dirty="0" smtClean="0">
                <a:solidFill>
                  <a:srgbClr val="000000"/>
                </a:solidFill>
                <a:ea typeface="Arial Unicode MS"/>
                <a:cs typeface="Times New Roman"/>
              </a:rPr>
              <a:t> </a:t>
            </a:r>
            <a:r>
              <a:rPr lang="ru-RU" sz="2400" dirty="0">
                <a:solidFill>
                  <a:srgbClr val="000000"/>
                </a:solidFill>
                <a:ea typeface="Arial Unicode MS"/>
                <a:cs typeface="Times New Roman"/>
              </a:rPr>
              <a:t>включении инвалидов, ветеранов, вдов (вдовцов) умерших инвалидов и ветеранов Великой Отечественной войны, лиц награжденных знаком «Жителю блокадного Ленинграда», и бывших несовершеннолетних узников концлагерей, гетто, других мест принудительного содержания, созданных фашистами и их союзниками в период Второй Мировой войны, «детей войны» в проект «Координаторы здоровья</a:t>
            </a:r>
            <a:r>
              <a:rPr lang="ru-RU" sz="2400" dirty="0" smtClean="0">
                <a:solidFill>
                  <a:srgbClr val="000000"/>
                </a:solidFill>
                <a:ea typeface="Arial Unicode MS"/>
                <a:cs typeface="Times New Roman"/>
              </a:rPr>
              <a:t>»</a:t>
            </a:r>
            <a:endParaRPr lang="ru-RU" sz="2400" dirty="0">
              <a:solidFill>
                <a:prstClr val="black"/>
              </a:solidFill>
            </a:endParaRPr>
          </a:p>
          <a:p>
            <a:pPr algn="just"/>
            <a:r>
              <a:rPr lang="ru-RU" sz="2400" dirty="0"/>
              <a:t>В рамках реализации Указа Президента Российской федерации от 9 мая 2018 года №211 «О подготовке проведении празднования 75 годовщины победы в Великой Отечественной войне 1941-1945годов», в соответствии с распоряжением Правительства Забайкальского края от 11 марта 2019 года №66 «Об утверждении Комплекса мер по улучшению социально - экономического положения ветеранов Великой Отечественной войны, «детей войны» на 2019-2020 годы</a:t>
            </a:r>
            <a:r>
              <a:rPr lang="ru-RU" sz="2400" dirty="0" smtClean="0"/>
              <a:t>»</a:t>
            </a:r>
            <a:endParaRPr lang="ru-RU" sz="2400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6623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8321018"/>
              </p:ext>
            </p:extLst>
          </p:nvPr>
        </p:nvGraphicFramePr>
        <p:xfrm>
          <a:off x="683567" y="1268760"/>
          <a:ext cx="7920880" cy="5256584"/>
        </p:xfrm>
        <a:graphic>
          <a:graphicData uri="http://schemas.openxmlformats.org/drawingml/2006/table">
            <a:tbl>
              <a:tblPr firstRow="1" firstCol="1" bandRow="1"/>
              <a:tblGrid>
                <a:gridCol w="1131318"/>
                <a:gridCol w="1131318"/>
                <a:gridCol w="1131318"/>
                <a:gridCol w="1131318"/>
                <a:gridCol w="1131318"/>
                <a:gridCol w="1132145"/>
                <a:gridCol w="1132145"/>
              </a:tblGrid>
              <a:tr h="29436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ИВОВ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УВОВ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Вдовы ветеранов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Узники </a:t>
                      </a:r>
                      <a:r>
                        <a:rPr lang="ru-RU" sz="18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конц</a:t>
                      </a: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. лагерей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блокадники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Труженики тыла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Дети войны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28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Количество получивших услугу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Количество получивших услугу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Количество получивших услугу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Количество получивших услугу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Количество получивших услугу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Количество получивших услугу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Количество получивших услугу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427984" y="49464"/>
            <a:ext cx="47880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Приложение  к  письму  Министерства здравоохранения Забайкальского края  от «28»марта 2016  года № 3720.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9890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115328" cy="796086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Приложение №7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712968" cy="5616624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Приложение  к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письму 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Министерства здравоохранения Забайкальского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края  от «28»марта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2016  года №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3720.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b="1" dirty="0">
              <a:solidFill>
                <a:srgbClr val="000000"/>
              </a:solidFill>
              <a:latin typeface="Times New Roman" pitchFamily="18" charset="0"/>
              <a:ea typeface="Arial Unicode MS"/>
              <a:cs typeface="Times New Roman" pitchFamily="18" charset="0"/>
            </a:endParaRPr>
          </a:p>
          <a:p>
            <a:pPr algn="just"/>
            <a:r>
              <a:rPr lang="ru-RU" sz="2400" dirty="0" smtClean="0"/>
              <a:t>О </a:t>
            </a:r>
            <a:r>
              <a:rPr lang="ru-RU" sz="2400" dirty="0"/>
              <a:t>предоставлении бесплатных услуг по медицинской реабилитации на амбулаторном уровне с использованием имеющихся реабилитационных отделений инвалидов, ветеранов, вдов (вдовцов) умерших инвалидов и ветеранов Великой Отечественной войны, лиц награжденных знаком «Жителю блокадного Ленинграда», и бывших несовершеннолетних узников концлагерей, гетто, других мест принудительного содержания, созданных фашистами и их союзниками в период Второй Мировой войны, «детей войны</a:t>
            </a:r>
            <a:r>
              <a:rPr lang="ru-RU" sz="2400" dirty="0" smtClean="0"/>
              <a:t>»</a:t>
            </a:r>
          </a:p>
          <a:p>
            <a:pPr algn="just"/>
            <a:r>
              <a:rPr lang="ru-RU" sz="2400" dirty="0" smtClean="0"/>
              <a:t>В рамках реализации Указа Президента Российской федерации от 9 мая 2018 года №211 «О подготовке проведении празднования 75 годовщины победы в Великой Отечественной войне 1941-1945годов», в соответствии с распоряжением Правительства Забайкальского края от 11 марта 2019 года №66 «Об утверждении Комплекса мер по улучшению социально - экономического положения ветеранов Великой Отечественной войны, «детей войны» на 2019-2020 годы»</a:t>
            </a:r>
            <a:endParaRPr lang="ru-RU" sz="2400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9521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44242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Список необходимых документов для сдачи годового отчета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Диспансерное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наблюдение инвалидов и участников Великой Отечественной войны 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воинов-интернационалистов: 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Форма 30 таблица № 2600 </a:t>
            </a:r>
            <a:endParaRPr lang="ru-RU" sz="1400" b="1" dirty="0" smtClean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Приложение </a:t>
            </a:r>
            <a:r>
              <a:rPr lang="ru-RU" sz="1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№ 1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Распоряжению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Министерства здравоохранения Забайкальского  края от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«28» декабря  2017 года №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1656</a:t>
            </a:r>
          </a:p>
          <a:p>
            <a:r>
              <a:rPr lang="ru-RU" sz="140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Приложение № </a:t>
            </a:r>
            <a:r>
              <a:rPr lang="ru-RU" sz="1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Распоряжению Министерства здравоохранения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Забайкальского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края от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«28» декабря  2017 года №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1656</a:t>
            </a:r>
          </a:p>
          <a:p>
            <a:r>
              <a:rPr lang="ru-RU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Приложение № </a:t>
            </a:r>
            <a:r>
              <a:rPr lang="ru-RU" sz="1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Распоряжению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Министерства здравоохранения Забайкальского края от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«28» декабря  2017 года №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1656</a:t>
            </a:r>
          </a:p>
          <a:p>
            <a:r>
              <a:rPr lang="ru-RU" sz="1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Приложение № </a:t>
            </a:r>
            <a:r>
              <a:rPr lang="ru-RU" sz="1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4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Приложение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 распоряжению №706 МЗ ЗК от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31.05.2016г «Об организации медицинского обслуживания на дому маломобильных граждан пожилого возраста в медицинских организациях Забайкальского края»</a:t>
            </a:r>
          </a:p>
          <a:p>
            <a:r>
              <a:rPr lang="ru-RU" sz="1400" b="1" dirty="0">
                <a:solidFill>
                  <a:srgbClr val="E40059">
                    <a:lumMod val="60000"/>
                    <a:lumOff val="40000"/>
                  </a:srgbClr>
                </a:solidFill>
                <a:latin typeface="Times New Roman" pitchFamily="18" charset="0"/>
                <a:cs typeface="Times New Roman" pitchFamily="18" charset="0"/>
              </a:rPr>
              <a:t>Приложение № </a:t>
            </a:r>
            <a:r>
              <a:rPr lang="ru-RU" sz="1400" dirty="0" smtClean="0">
                <a:solidFill>
                  <a:srgbClr val="E40059">
                    <a:lumMod val="60000"/>
                    <a:lumOff val="40000"/>
                  </a:srgbClr>
                </a:solidFill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 проведении диспансеризации и профилактических осмотров граждан, относящихся к категории «Дети войны», в медицинских организациях Забайкальского края в 2019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году</a:t>
            </a:r>
            <a:endParaRPr lang="ru-RU" sz="1400" dirty="0" smtClean="0">
              <a:solidFill>
                <a:srgbClr val="E40059">
                  <a:lumMod val="60000"/>
                  <a:lumOff val="4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>
                <a:solidFill>
                  <a:srgbClr val="E40059">
                    <a:lumMod val="60000"/>
                    <a:lumOff val="40000"/>
                  </a:srgbClr>
                </a:solidFill>
                <a:latin typeface="Times New Roman" pitchFamily="18" charset="0"/>
                <a:cs typeface="Times New Roman" pitchFamily="18" charset="0"/>
              </a:rPr>
              <a:t>Приложение № </a:t>
            </a:r>
            <a:r>
              <a:rPr lang="ru-RU" sz="1400" b="1" dirty="0" smtClean="0">
                <a:solidFill>
                  <a:srgbClr val="E40059">
                    <a:lumMod val="60000"/>
                    <a:lumOff val="40000"/>
                  </a:srgbClr>
                </a:solidFill>
                <a:latin typeface="Times New Roman" pitchFamily="18" charset="0"/>
                <a:cs typeface="Times New Roman" pitchFamily="18" charset="0"/>
              </a:rPr>
              <a:t>6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Приложение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  письму  Министерства здравоохранения Забайкальского края  от «28»марта 2016  года № 3722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b="1" dirty="0" smtClean="0">
              <a:solidFill>
                <a:srgbClr val="E40059">
                  <a:lumMod val="60000"/>
                  <a:lumOff val="4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>
                <a:solidFill>
                  <a:srgbClr val="E40059">
                    <a:lumMod val="60000"/>
                    <a:lumOff val="40000"/>
                  </a:srgbClr>
                </a:solidFill>
                <a:latin typeface="Times New Roman" pitchFamily="18" charset="0"/>
                <a:cs typeface="Times New Roman" pitchFamily="18" charset="0"/>
              </a:rPr>
              <a:t>Приложение № 7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Приложение  к  письму  Министерства здравоохранения Забайкальского края  от «28»марта 2016  года № 3720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Поименные списки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УВОВ с указанием ФИО; года рождения; места жительства; категории-инвалид, участник ВОВ, вдова инвалида  и участника ВОВ, лицо награжденное знаком «Жителю блокадного Ленинграда», узник концлагеря, гетто, других мест принудительного содержания, созданных фашистами и их союзниками в период Второй мировой войны, труженик тыла;</a:t>
            </a:r>
          </a:p>
          <a:p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Списки должны быть заверены военкоматом!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Поименные списки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маломобильных инвалидов ВО, ветеранов ВОВ и лиц приравненных к ним</a:t>
            </a:r>
          </a:p>
          <a:p>
            <a:r>
              <a:rPr lang="ru-RU" sz="1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Форма N 131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"Сведения о диспансеризации определенных групп взрослого населения"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9437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496944" cy="10801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Диспансерное наблюдение инвалидов и участников Великой Отечественной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войны и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воинов-интернационалистов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2600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Код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 ОКЕИ: человек  792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884687"/>
              </p:ext>
            </p:extLst>
          </p:nvPr>
        </p:nvGraphicFramePr>
        <p:xfrm>
          <a:off x="280597" y="1340768"/>
          <a:ext cx="8467867" cy="4824536"/>
        </p:xfrm>
        <a:graphic>
          <a:graphicData uri="http://schemas.openxmlformats.org/drawingml/2006/table">
            <a:tbl>
              <a:tblPr firstRow="1" firstCol="1" bandRow="1"/>
              <a:tblGrid>
                <a:gridCol w="2819034"/>
                <a:gridCol w="426365"/>
                <a:gridCol w="1478052"/>
                <a:gridCol w="1512168"/>
                <a:gridCol w="2232248"/>
              </a:tblGrid>
              <a:tr h="584095"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Наименование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№ строки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Участники ВОВ </a:t>
                      </a:r>
                      <a:b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(кроме ИОВ)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Инвалиды ВОВ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Воины-интернационалисты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1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857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Состоит под диспансерным наблюдением на начало отчетного года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788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Вновь взято под диспансерное наблюдение в отчетном году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276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Снято с диспансерного наблюдения в течение отчетного </a:t>
                      </a: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года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10795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из них:        выехало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976">
                <a:tc>
                  <a:txBody>
                    <a:bodyPr/>
                    <a:lstStyle/>
                    <a:p>
                      <a:pPr marL="10795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                    умерло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236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Состоит под диспансерным наблюдением на конец отчетного года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910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в том числе по группам инвалидности: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10795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       I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10795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      II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8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10795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     III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9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Охвачено комплексными медицинскими осмотрами  (из стр.6)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10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Нуждались в стационарном лечении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11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030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Получили стационарное лечение из числа нуждавшихся (стр. 11)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12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Получили санаторно-курортное лечение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13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052" marR="6105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83568" y="2870914"/>
            <a:ext cx="387798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				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720596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301608" cy="28803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Таблица 2600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08720"/>
            <a:ext cx="8291264" cy="5217443"/>
          </a:xfrm>
        </p:spPr>
        <p:txBody>
          <a:bodyPr>
            <a:normAutofit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частники и инвалиды ВОВ, воины - интернационалисты и приравненные к ним категории лиц, должны находиться под диспансерным наблюдением врачей подразделений, оказывающих медицинскую помощь амбулаторных условиях территориальных  медицинских организаций постоянно, независимо от того нуждались они в наблюдении специалистов в течении года или нет.</a:t>
            </a:r>
          </a:p>
          <a:p>
            <a:pPr marL="0" indent="0"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Таблицу заполняют по данным «Контрольных карт диспансерного наблюдения» учетная форма №030/у, утверждена приказом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Минздравсоцразвития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РФ от 22.11.2004№ 255 и Талонов.</a:t>
            </a:r>
          </a:p>
          <a:p>
            <a:pPr marL="0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593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848872" cy="504056"/>
          </a:xfrm>
        </p:spPr>
        <p:txBody>
          <a:bodyPr>
            <a:normAutofit fontScale="90000"/>
          </a:bodyPr>
          <a:lstStyle/>
          <a:p>
            <a:pPr algn="r"/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Приложение №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к Распоряжению </a:t>
            </a:r>
            <a:br>
              <a:rPr lang="ru-RU" sz="1000" dirty="0">
                <a:latin typeface="Times New Roman" pitchFamily="18" charset="0"/>
                <a:cs typeface="Times New Roman" pitchFamily="18" charset="0"/>
              </a:rPr>
            </a:b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Министерства здравоохранения</a:t>
            </a:r>
            <a:br>
              <a:rPr lang="ru-RU" sz="1000" dirty="0">
                <a:latin typeface="Times New Roman" pitchFamily="18" charset="0"/>
                <a:cs typeface="Times New Roman" pitchFamily="18" charset="0"/>
              </a:rPr>
            </a:b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 Забайкальского края</a:t>
            </a:r>
            <a:br>
              <a:rPr lang="ru-RU" sz="1000" dirty="0">
                <a:latin typeface="Times New Roman" pitchFamily="18" charset="0"/>
                <a:cs typeface="Times New Roman" pitchFamily="18" charset="0"/>
              </a:rPr>
            </a:b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от «28» декабря 2017 года № 1656</a:t>
            </a:r>
            <a:br>
              <a:rPr lang="ru-RU" sz="1000" dirty="0">
                <a:latin typeface="Times New Roman" pitchFamily="18" charset="0"/>
                <a:cs typeface="Times New Roman" pitchFamily="18" charset="0"/>
              </a:rPr>
            </a:b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521854"/>
              </p:ext>
            </p:extLst>
          </p:nvPr>
        </p:nvGraphicFramePr>
        <p:xfrm>
          <a:off x="179512" y="764705"/>
          <a:ext cx="8856986" cy="58700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73535"/>
                <a:gridCol w="438833"/>
                <a:gridCol w="504056"/>
                <a:gridCol w="864096"/>
                <a:gridCol w="1439253"/>
                <a:gridCol w="1081027"/>
                <a:gridCol w="792088"/>
                <a:gridCol w="864098"/>
              </a:tblGrid>
              <a:tr h="648071">
                <a:tc>
                  <a:txBody>
                    <a:bodyPr/>
                    <a:lstStyle/>
                    <a:p>
                      <a:pPr algn="ctr"/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ИВОВ 1941-45годов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УВОВ</a:t>
                      </a:r>
                    </a:p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1941-45годов</a:t>
                      </a:r>
                    </a:p>
                    <a:p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Вдовы(вдовцы) умерших инвалидов и участников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ВОВ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Узники концлагерей и других мест принудительного содержания, созданных фашистами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Лица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награжденные знаком «Жителю блокадного Ленинграда»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Труженики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тыла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Воины интернационалисты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16024"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Состоит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 </a:t>
                      </a:r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«Д» учете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 </a:t>
                      </a:r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начало года ,чел.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</a:tr>
              <a:tr h="554542"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Снято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</a:t>
                      </a:r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 «Д» учета в течении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одного месяца(ежемесячно нарастающим итогом,)всего, в том числе в связи </a:t>
                      </a:r>
                    </a:p>
                    <a:p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-со смертью.</a:t>
                      </a:r>
                    </a:p>
                    <a:p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 другим причинам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284976"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Взято на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«Д»  учет в течении  отчетного месяца, чел.(ежемесячно нарастающим итогом)</a:t>
                      </a:r>
                      <a:endParaRPr lang="ru-RU" sz="800" b="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554542">
                <a:tc>
                  <a:txBody>
                    <a:bodyPr/>
                    <a:lstStyle/>
                    <a:p>
                      <a:pPr algn="r"/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Состоит на «Д» учете на 01 число отчетного месяца. Из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них </a:t>
                      </a:r>
                      <a:r>
                        <a:rPr lang="en-US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1группа инвалидности </a:t>
                      </a:r>
                    </a:p>
                    <a:p>
                      <a:pPr algn="r"/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2 группа инвалидности </a:t>
                      </a:r>
                    </a:p>
                    <a:p>
                      <a:pPr algn="r"/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3 группа инвалидности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254321"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Охвачено профилактическими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осмотрами человек% от подлежащих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206856"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 осмотрено на дому, человек % от охваченных осмотрами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265697"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Число граждан,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прошедших  1 этап «Д» из них осмотрено на дому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265697"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Число граждан , 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направленных на </a:t>
                      </a:r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2 этап диспансеризации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281337"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Число граждан ,  завершивших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2 этап диспансеризации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178396">
                <a:tc>
                  <a:txBody>
                    <a:bodyPr/>
                    <a:lstStyle/>
                    <a:p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Нуждалось в стац. лечении, чел. пролечено,(чел/% от нуждающихся 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325076">
                <a:tc>
                  <a:txBody>
                    <a:bodyPr/>
                    <a:lstStyle/>
                    <a:p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Нуждалось в амбулаторном лечении,чел.пролечено,(чел/% от нуждающихся 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205820">
                <a:tc>
                  <a:txBody>
                    <a:bodyPr/>
                    <a:lstStyle/>
                    <a:p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Нуждалось в сан-кур. леч. чел. пролечено,(чел/% от нуж-ся 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215278">
                <a:tc>
                  <a:txBody>
                    <a:bodyPr/>
                    <a:lstStyle/>
                    <a:p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Нуждалось в оказании ВМП чел. пролечено,(чел/% от нуждающихся 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305252"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Нуждалось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</a:t>
                      </a:r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 зубопротезировании, чел./получили(чел./% от нуждающихся)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352108">
                <a:tc>
                  <a:txBody>
                    <a:bodyPr/>
                    <a:lstStyle/>
                    <a:p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Нуждалось в </a:t>
                      </a:r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слухопротезировании,чел./получили(чел./% от нуждающихся)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7703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785794"/>
            <a:ext cx="7829576" cy="857256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Приложение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№1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Заполняется  по проф. осмотрам который проходит ежегодно 1 раз в год для всех контингентов. Охват должен быть 100% к 9 мая ежегодно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Приложение №1 и №2 будет сверяться с формой №131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6089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848872" cy="504056"/>
          </a:xfrm>
        </p:spPr>
        <p:txBody>
          <a:bodyPr>
            <a:normAutofit fontScale="90000"/>
          </a:bodyPr>
          <a:lstStyle/>
          <a:p>
            <a:pPr algn="r"/>
            <a:r>
              <a:rPr lang="ru-RU" sz="1000" dirty="0"/>
              <a:t>Приложение № 2 к Распоряжению </a:t>
            </a:r>
            <a:br>
              <a:rPr lang="ru-RU" sz="1000" dirty="0"/>
            </a:br>
            <a:r>
              <a:rPr lang="ru-RU" sz="1000" dirty="0"/>
              <a:t>Министерства здравоохранения</a:t>
            </a:r>
            <a:br>
              <a:rPr lang="ru-RU" sz="1000" dirty="0"/>
            </a:br>
            <a:r>
              <a:rPr lang="ru-RU" sz="1000" dirty="0"/>
              <a:t> Забайкальского края</a:t>
            </a:r>
            <a:br>
              <a:rPr lang="ru-RU" sz="1000" dirty="0"/>
            </a:br>
            <a:r>
              <a:rPr lang="ru-RU" sz="1000" dirty="0"/>
              <a:t>от «28» декабря 2017 года № 1656</a:t>
            </a:r>
            <a:br>
              <a:rPr lang="ru-RU" sz="1000" dirty="0"/>
            </a:br>
            <a:endParaRPr lang="ru-RU" sz="10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5158702"/>
              </p:ext>
            </p:extLst>
          </p:nvPr>
        </p:nvGraphicFramePr>
        <p:xfrm>
          <a:off x="214282" y="1000107"/>
          <a:ext cx="8733969" cy="55900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61374"/>
                <a:gridCol w="648072"/>
                <a:gridCol w="515822"/>
                <a:gridCol w="208280"/>
                <a:gridCol w="284010"/>
                <a:gridCol w="288032"/>
                <a:gridCol w="720080"/>
                <a:gridCol w="720080"/>
                <a:gridCol w="720080"/>
                <a:gridCol w="576064"/>
                <a:gridCol w="648072"/>
                <a:gridCol w="648072"/>
                <a:gridCol w="720080"/>
                <a:gridCol w="775851"/>
              </a:tblGrid>
              <a:tr h="484677">
                <a:tc rowSpan="3"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Диспансеризация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Состояло под «Д» наблюдением на начало года ,чел.</a:t>
                      </a:r>
                    </a:p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Вновь взято под «Д» наблюдение чел.(ежемесячно нарастающим итогом)</a:t>
                      </a:r>
                    </a:p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Снято с «Д» наблюдения в течении месяца, чел.(ежемесячно нарастающим итогом); </a:t>
                      </a:r>
                    </a:p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Подлежит диспансеризации на начало отчетного года ,чел.</a:t>
                      </a:r>
                    </a:p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Число граждан, прошедших «Д» чел.(ежемесячно с нарастающим итогом)</a:t>
                      </a:r>
                    </a:p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том числе ,число граждан, прошедших диспансеризацию на дому, чел.(ежемесячно с нарастающим итогом)</a:t>
                      </a:r>
                    </a:p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Оказание медицинской помощи указанным категориям граждан</a:t>
                      </a:r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Получили зубопротезирование, чел.(ежемесячно нарастающим итогом)</a:t>
                      </a:r>
                    </a:p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Получили сан-кур лечение, чел. .(ежемесячно с нарастающим итогом)</a:t>
                      </a:r>
                    </a:p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Получили </a:t>
                      </a:r>
                      <a:r>
                        <a:rPr lang="ru-RU" sz="8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слухопротезирование</a:t>
                      </a:r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,чел. (ежемесячно. с нарастающим итогом)</a:t>
                      </a:r>
                    </a:p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4807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Число граждан указанных категорий, которым оказана мед.помощ,чел. ежемесячно с нарастающим итогом)</a:t>
                      </a:r>
                    </a:p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том числе на дому, чел.(ежемесячно с нарастающим итогом)</a:t>
                      </a:r>
                    </a:p>
                    <a:p>
                      <a:pPr algn="ctr"/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121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 чел</a:t>
                      </a:r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них выехало</a:t>
                      </a:r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них умерло</a:t>
                      </a:r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470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Инвалиды ВОВ 1941-1945годов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520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Ветераны (участники)ВОВ1941-1945годов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1189">
                <a:tc>
                  <a:txBody>
                    <a:bodyPr/>
                    <a:lstStyle/>
                    <a:p>
                      <a:r>
                        <a:rPr lang="ru-RU" sz="9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Вдовы(вдовцы) умерших инвалидов и ветеранов ВОВ1941-1945годов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22893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Лица награжденные знаком «Жителю блокадного Ленинграда»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8099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Бывшие несовершеннолетние узники концлагерей,  </a:t>
                      </a:r>
                    </a:p>
                    <a:p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гетто, других мест принудительного содержания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8402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Приложение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№ 2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5008" y="1412776"/>
            <a:ext cx="8928992" cy="5259844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Заполняется в соответствии с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приказом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№ 124 н 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инистерства здравоохранения РФ от 13 марта 2019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года </a:t>
            </a:r>
          </a:p>
          <a:p>
            <a:pPr marL="0" indent="0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«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Об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утверждении порядка проведения диспансеризации определенных групп взрослого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населения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1600" dirty="0">
                <a:latin typeface="Arial"/>
              </a:rPr>
              <a:t> </a:t>
            </a:r>
            <a:endParaRPr lang="ru-RU" sz="1600" dirty="0" smtClean="0">
              <a:latin typeface="Arial"/>
            </a:endParaRPr>
          </a:p>
          <a:p>
            <a:pPr marL="0" indent="0" algn="just">
              <a:buNone/>
            </a:pPr>
            <a:r>
              <a:rPr lang="ru-RU" sz="1600" dirty="0" smtClean="0">
                <a:latin typeface="Arial"/>
              </a:rPr>
              <a:t>Профилактический </a:t>
            </a:r>
            <a:r>
              <a:rPr lang="ru-RU" sz="1600" dirty="0">
                <a:latin typeface="Arial"/>
              </a:rPr>
              <a:t>медицинский осмотр проводится </a:t>
            </a:r>
            <a:r>
              <a:rPr lang="ru-RU" sz="1600" dirty="0" smtClean="0">
                <a:latin typeface="Arial"/>
              </a:rPr>
              <a:t>ежегодно</a:t>
            </a:r>
          </a:p>
          <a:p>
            <a:pPr marL="0" indent="0" algn="just">
              <a:buNone/>
            </a:pPr>
            <a:endParaRPr lang="ru-RU" sz="1600" dirty="0">
              <a:latin typeface="Arial"/>
            </a:endParaRPr>
          </a:p>
          <a:p>
            <a:pPr algn="just"/>
            <a:r>
              <a:rPr lang="ru-RU" sz="1600" dirty="0">
                <a:latin typeface="Arial"/>
              </a:rPr>
              <a:t> Годом прохождения диспансеризации считается календарный год, в котором гражданин достигает соответствующего возраста</a:t>
            </a:r>
            <a:r>
              <a:rPr lang="ru-RU" sz="1600" dirty="0" smtClean="0">
                <a:latin typeface="Arial"/>
              </a:rPr>
              <a:t>.:</a:t>
            </a:r>
            <a:endParaRPr lang="ru-RU" sz="1600" dirty="0">
              <a:latin typeface="Arial"/>
            </a:endParaRPr>
          </a:p>
          <a:p>
            <a:pPr marL="0" indent="0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1600" dirty="0" smtClean="0">
                <a:latin typeface="Arial"/>
              </a:rPr>
              <a:t> </a:t>
            </a:r>
            <a:r>
              <a:rPr lang="ru-RU" sz="1600" b="1" dirty="0">
                <a:solidFill>
                  <a:srgbClr val="7030A0"/>
                </a:solidFill>
                <a:latin typeface="Arial"/>
              </a:rPr>
              <a:t>ежегодно в возрасте 40 лет и старше</a:t>
            </a:r>
            <a:r>
              <a:rPr lang="ru-RU" sz="1600" dirty="0">
                <a:latin typeface="Arial"/>
              </a:rPr>
              <a:t>, а также в отношении отдельных категорий граждан, включая: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) инвалидов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ВОВ 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инвалидов боевых действий, а также участников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ВОВ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б) лиц, награжденных знаком "Жителю блокадного Ленинграда" </a:t>
            </a:r>
          </a:p>
          <a:p>
            <a:pPr marL="0" indent="0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в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) бывших несовершеннолетних узников концлагерей, гетто, других мест принудительного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соде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ржания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созданных фашистами и их союзниками в период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Второй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мировой войны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г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) работающих граждан, не достигших возраста, дающего право на назначение пенсии по старости, в том числе досрочно, в течение пяти лет до наступления такого возраста и работающих граждан, являющихся получателями пенсии по старости или пенсии за выслугу лет </a:t>
            </a:r>
          </a:p>
          <a:p>
            <a:pPr marL="0" indent="0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3504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500826" y="642918"/>
            <a:ext cx="2214578" cy="714380"/>
          </a:xfrm>
        </p:spPr>
        <p:txBody>
          <a:bodyPr>
            <a:normAutofit fontScale="90000"/>
          </a:bodyPr>
          <a:lstStyle/>
          <a:p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Приложение № 3  к Распоряжению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Министерства здравоохранения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Забайкальского края</a:t>
            </a:r>
            <a:br>
              <a:rPr lang="ru-RU" sz="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от «28» декабря 2017 года № 1656</a:t>
            </a:r>
            <a:br>
              <a:rPr lang="ru-RU" sz="900" dirty="0" smtClean="0">
                <a:latin typeface="Times New Roman" pitchFamily="18" charset="0"/>
                <a:cs typeface="Times New Roman" pitchFamily="18" charset="0"/>
              </a:rPr>
            </a:br>
            <a:endParaRPr lang="ru-RU" sz="9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8303309"/>
              </p:ext>
            </p:extLst>
          </p:nvPr>
        </p:nvGraphicFramePr>
        <p:xfrm>
          <a:off x="457200" y="1935163"/>
          <a:ext cx="8229599" cy="4221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98776"/>
                <a:gridCol w="1512168"/>
                <a:gridCol w="1440160"/>
                <a:gridCol w="1378495"/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</a:rPr>
                        <a:t>Наименование</a:t>
                      </a:r>
                      <a:r>
                        <a:rPr lang="ru-RU" sz="1000" b="1" baseline="0" dirty="0" smtClean="0">
                          <a:latin typeface="Times New Roman" pitchFamily="18" charset="0"/>
                        </a:rPr>
                        <a:t> медицинской организации</a:t>
                      </a:r>
                      <a:endParaRPr lang="ru-RU" sz="1000" b="1" dirty="0">
                        <a:latin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9388">
                <a:tc rowSpan="2"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</a:rPr>
                        <a:t>Всего, чел., из них: инвалидов ВОВ, участников ВОВ, вдов (вдовцов), умерших инвалидов и ветеранов ВОВ, лиц, награждённое знаком «Жителю блокадного Ленинграда», бывших несовершеннолетних узников концлагерей, гетто, других мест принудительного содержания, созданных фашистами и их союзниками в период Второй мировой войны, тружеников тыла</a:t>
                      </a:r>
                      <a:endParaRPr lang="ru-RU" sz="1200" dirty="0">
                        <a:latin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</a:rPr>
                        <a:t>Отчетный период (количество месяцев текущего года)</a:t>
                      </a:r>
                      <a:endParaRPr lang="ru-RU" sz="1200" dirty="0">
                        <a:latin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71957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</a:rPr>
                        <a:t>Количество проведенных активных патронажей (нарастающим итогом</a:t>
                      </a:r>
                      <a:endParaRPr lang="ru-RU" sz="1200" dirty="0">
                        <a:latin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</a:rPr>
                        <a:t>Количество организованных стационаров на дому (чел.) (нарастающим итогом)</a:t>
                      </a:r>
                      <a:endParaRPr lang="ru-RU" sz="1200" dirty="0"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</a:rPr>
                        <a:t>Количество осмотров врачебным составом мобильных бригад на дому (чел.)  (нарастающим итогом)</a:t>
                      </a:r>
                      <a:endParaRPr lang="ru-RU" sz="1200" dirty="0"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</a:rPr>
                        <a:t>Итого</a:t>
                      </a:r>
                      <a:endParaRPr lang="ru-RU" b="1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9490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1487</TotalTime>
  <Words>1693</Words>
  <Application>Microsoft Office PowerPoint</Application>
  <PresentationFormat>Экран (4:3)</PresentationFormat>
  <Paragraphs>270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Отчет о работе с инвалидами и участниками войн</vt:lpstr>
      <vt:lpstr>Список необходимых документов для сдачи годового отчета</vt:lpstr>
      <vt:lpstr>7. Диспансерное наблюдение инвалидов и участников Великой Отечественной войны и воинов-интернационалистов    2600                                                                                                    Код по ОКЕИ: человек  792</vt:lpstr>
      <vt:lpstr>Таблица 2600 </vt:lpstr>
      <vt:lpstr>Приложение № 1 к Распоряжению  Министерства здравоохранения  Забайкальского края от «28» декабря 2017 года № 1656 </vt:lpstr>
      <vt:lpstr>  Приложение №1</vt:lpstr>
      <vt:lpstr>Приложение № 2 к Распоряжению  Министерства здравоохранения  Забайкальского края от «28» декабря 2017 года № 1656 </vt:lpstr>
      <vt:lpstr>Приложение № 2</vt:lpstr>
      <vt:lpstr>Приложение № 3  к Распоряжению  Министерства здравоохранения Забайкальского края от «28» декабря 2017 года № 1656 </vt:lpstr>
      <vt:lpstr>Приложение № 3</vt:lpstr>
      <vt:lpstr>Приложение  к  Распоряжению  Министерства здравоохранения Забайкальского края от «31»мая 2016  года № 706                            </vt:lpstr>
      <vt:lpstr>Приложение №4</vt:lpstr>
      <vt:lpstr>Презентация PowerPoint</vt:lpstr>
      <vt:lpstr>Приложение № 5</vt:lpstr>
      <vt:lpstr>Презентация PowerPoint</vt:lpstr>
      <vt:lpstr>Приложение №6</vt:lpstr>
      <vt:lpstr>Презентация PowerPoint</vt:lpstr>
      <vt:lpstr>Приложение №7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ZAVGLAVDOC</dc:creator>
  <cp:lastModifiedBy>Елена Александровна Бронникова</cp:lastModifiedBy>
  <cp:revision>119</cp:revision>
  <dcterms:modified xsi:type="dcterms:W3CDTF">2019-12-20T01:14:02Z</dcterms:modified>
</cp:coreProperties>
</file>