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0" r:id="rId2"/>
    <p:sldId id="309" r:id="rId3"/>
    <p:sldId id="318" r:id="rId4"/>
    <p:sldId id="332" r:id="rId5"/>
    <p:sldId id="319" r:id="rId6"/>
    <p:sldId id="320" r:id="rId7"/>
    <p:sldId id="321" r:id="rId8"/>
    <p:sldId id="267" r:id="rId9"/>
    <p:sldId id="285" r:id="rId10"/>
    <p:sldId id="299" r:id="rId11"/>
    <p:sldId id="322" r:id="rId12"/>
    <p:sldId id="323" r:id="rId13"/>
    <p:sldId id="324" r:id="rId14"/>
    <p:sldId id="330" r:id="rId15"/>
    <p:sldId id="331" r:id="rId16"/>
    <p:sldId id="293" r:id="rId17"/>
    <p:sldId id="306" r:id="rId18"/>
    <p:sldId id="302" r:id="rId19"/>
    <p:sldId id="326" r:id="rId20"/>
    <p:sldId id="327" r:id="rId21"/>
    <p:sldId id="328" r:id="rId22"/>
    <p:sldId id="329" r:id="rId23"/>
  </p:sldIdLst>
  <p:sldSz cx="9144000" cy="5143500" type="screen16x9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13E7AA-E1C9-9452-84DB-135777EEBE95}" v="8" dt="2024-04-21T15:43:19.4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56" autoAdjust="0"/>
  </p:normalViewPr>
  <p:slideViewPr>
    <p:cSldViewPr>
      <p:cViewPr>
        <p:scale>
          <a:sx n="110" d="100"/>
          <a:sy n="110" d="100"/>
        </p:scale>
        <p:origin x="-402" y="-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2025179020512887E-2"/>
          <c:y val="4.7667376297528524E-3"/>
          <c:w val="0.91181535384957269"/>
          <c:h val="0.7277018019018911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34.5</c:v>
                </c:pt>
                <c:pt idx="1">
                  <c:v>46.4</c:v>
                </c:pt>
                <c:pt idx="2">
                  <c:v>51.7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57-44A8-BED9-A9C96AB21D1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25.4</c:v>
                </c:pt>
                <c:pt idx="1">
                  <c:v>37.1</c:v>
                </c:pt>
                <c:pt idx="2" formatCode="0.0">
                  <c:v>43.4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57-44A8-BED9-A9C96AB21D17}"/>
            </c:ext>
          </c:extLst>
        </c:ser>
        <c:dLbls/>
        <c:gapWidth val="52"/>
        <c:overlap val="-9"/>
        <c:axId val="147919232"/>
        <c:axId val="147920768"/>
      </c:barChart>
      <c:catAx>
        <c:axId val="1479192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47920768"/>
        <c:crosses val="autoZero"/>
        <c:auto val="1"/>
        <c:lblAlgn val="ctr"/>
        <c:lblOffset val="100"/>
      </c:catAx>
      <c:valAx>
        <c:axId val="14792076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47919232"/>
        <c:crosses val="autoZero"/>
        <c:crossBetween val="between"/>
      </c:valAx>
    </c:plotArea>
    <c:legend>
      <c:legendPos val="b"/>
      <c:layout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9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0.83149</cdr:x>
      <cdr:y>0.32432</cdr:y>
    </cdr:from>
    <cdr:to>
      <cdr:x>0.89948</cdr:x>
      <cdr:y>0.72973</cdr:y>
    </cdr:to>
    <cdr:sp macro="" textlink="">
      <cdr:nvSpPr>
        <cdr:cNvPr id="2" name="TextBox 16"/>
        <cdr:cNvSpPr txBox="1">
          <a:spLocks xmlns:a="http://schemas.openxmlformats.org/drawingml/2006/main"/>
        </cdr:cNvSpPr>
      </cdr:nvSpPr>
      <cdr:spPr>
        <a:xfrm xmlns:a="http://schemas.openxmlformats.org/drawingml/2006/main" rot="5400000">
          <a:off x="2202094" y="1296429"/>
          <a:ext cx="1080133" cy="21544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9pPr>
        </a:lstStyle>
        <a:p xmlns:a="http://schemas.openxmlformats.org/drawingml/2006/main">
          <a:r>
            <a:rPr lang="ru-RU" sz="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Факт на 01.04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75FA6-EAC3-4408-B5B3-C47E9367B111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A2650E-1037-47C7-AC5C-3CD64EA76D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6132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3F94D86-4C9E-4910-BBF9-26C7E17C0B88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803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5201CE8-AF92-4C9E-87B6-5D3953630FAB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7382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C967216F-B54C-49CA-8940-D5C7926C437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3235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4F43FA-9424-4CAD-AF3A-67AE33613631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3619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74F7E2-2077-4A0C-8E83-551A3020A991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3215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04D78D5-FBE3-4E21-9EB7-3DE80DE61E03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125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4D6332B-63F1-4CE3-9C31-27F762BCC975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534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C9C0FF4-DADE-4C9F-8ACA-2C9B10EABD00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344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D555931-4BC2-417C-86A4-E41C9F28FAF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6064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1470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2771800" y="47128"/>
            <a:ext cx="1440160" cy="280469"/>
          </a:xfrm>
          <a:prstGeom prst="rect">
            <a:avLst/>
          </a:prstGeom>
        </p:spPr>
        <p:txBody>
          <a:bodyPr/>
          <a:lstStyle>
            <a:lvl1pPr algn="r">
              <a:defRPr sz="1000"/>
            </a:lvl1pPr>
          </a:lstStyle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17" descr="ÐÐ°ÑÑÐ¸Ð½ÐºÐ¸ Ð¿Ð¾ Ð·Ð°Ð¿ÑÐ¾ÑÑ Ð³ÐµÑÐ± Ð·Ð°Ð±Ð°Ð¹ÐºÐ°Ð»ÑÑÐºÐ¾Ð³Ð¾ ÐºÑÐ°Ñ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3802" y="62827"/>
            <a:ext cx="292214" cy="3738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 userDrawn="1"/>
        </p:nvSpPr>
        <p:spPr>
          <a:xfrm>
            <a:off x="4671336" y="139447"/>
            <a:ext cx="14359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/>
              <a:t>ЗАБАЙКАЛЬСКИЙ КРАЙ</a:t>
            </a:r>
          </a:p>
        </p:txBody>
      </p:sp>
    </p:spTree>
    <p:extLst>
      <p:ext uri="{BB962C8B-B14F-4D97-AF65-F5344CB8AC3E}">
        <p14:creationId xmlns:p14="http://schemas.microsoft.com/office/powerpoint/2010/main" xmlns="" val="2554467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9A3BB1F-ACB7-4A2E-B824-F63E089EC722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C13C262-369F-470D-902F-FB44EBD88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8038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 txBox="1">
            <a:spLocks/>
          </p:cNvSpPr>
          <p:nvPr userDrawn="1"/>
        </p:nvSpPr>
        <p:spPr>
          <a:xfrm>
            <a:off x="7010400" y="65658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C13C262-369F-470D-902F-FB44EBD88962}" type="slidenum">
              <a:rPr lang="ru-RU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359581" y="407833"/>
            <a:ext cx="7489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b="1" dirty="0">
                <a:solidFill>
                  <a:schemeClr val="bg1">
                    <a:lumMod val="65000"/>
                  </a:schemeClr>
                </a:solidFill>
              </a:rPr>
              <a:t>2021-2025</a:t>
            </a:r>
            <a:endParaRPr lang="ru-RU" sz="1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8806327" y="62280"/>
            <a:ext cx="0" cy="3053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Дата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rgbClr val="00B050"/>
                </a:solidFill>
              </a:defRPr>
            </a:lvl1pPr>
          </a:lstStyle>
          <a:p>
            <a:fld id="{20F1CC08-0C2F-4E17-B9B4-DE1DD4E7AD8F}" type="datetime1">
              <a:rPr lang="ru-RU" smtClean="0"/>
              <a:pPr/>
              <a:t>22.04.2024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89867"/>
            <a:ext cx="1478087" cy="3011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17" t="21769" r="12496" b="12547"/>
          <a:stretch/>
        </p:blipFill>
        <p:spPr>
          <a:xfrm>
            <a:off x="7380312" y="44704"/>
            <a:ext cx="466041" cy="39152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8156381" y="44704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900" b="1" dirty="0"/>
              <a:t>Служба</a:t>
            </a:r>
            <a:r>
              <a:rPr lang="ru-RU" sz="900" b="1" baseline="0" dirty="0"/>
              <a:t> </a:t>
            </a:r>
          </a:p>
          <a:p>
            <a:pPr algn="l"/>
            <a:r>
              <a:rPr lang="ru-RU" sz="900" b="1" baseline="0" dirty="0"/>
              <a:t>здоровья</a:t>
            </a:r>
            <a:endParaRPr lang="ru-RU" sz="9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5128" b="89744" l="0" r="30233">
                        <a14:foregroundMark x1="21705" y1="74359" x2="21705" y2="74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8465"/>
          <a:stretch/>
        </p:blipFill>
        <p:spPr bwMode="auto">
          <a:xfrm>
            <a:off x="7956288" y="78552"/>
            <a:ext cx="314652" cy="30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79671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microsoft.com/office/2007/relationships/hdphoto" Target="../media/hdphoto2.wdp"/><Relationship Id="rId7" Type="http://schemas.openxmlformats.org/officeDocument/2006/relationships/image" Target="../media/image4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6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jpeg"/><Relationship Id="rId5" Type="http://schemas.openxmlformats.org/officeDocument/2006/relationships/image" Target="../media/image58.jpeg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microsoft.com/office/2007/relationships/hdphoto" Target="../media/hdphoto6.wdp"/><Relationship Id="rId7" Type="http://schemas.openxmlformats.org/officeDocument/2006/relationships/image" Target="../media/image66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3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chart" Target="../charts/chart1.xml"/><Relationship Id="rId4" Type="http://schemas.openxmlformats.org/officeDocument/2006/relationships/hyperlink" Target="https://contenta.inf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Relationship Id="rId9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8.pn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hdphoto" Target="../media/hdphoto2.wdp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3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971600" y="556216"/>
            <a:ext cx="690562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ts val="2400"/>
              </a:lnSpc>
            </a:pPr>
            <a:r>
              <a:rPr lang="ru-RU" alt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СТАНДАРТИЗАЦИЯ ВНЕШНЕГО ВИДА И ОФОРМЛЕНИЯ В ЕДИНЫЙ ВИЗУАЛЬНЫЙ ОБРАЗ ПЕРВИЧНОГО ЗВЕНА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220" y="1177348"/>
            <a:ext cx="7920880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12815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>
                <a:solidFill>
                  <a:schemeClr val="accent5">
                    <a:lumMod val="75000"/>
                  </a:schemeClr>
                </a:solidFill>
              </a:rPr>
              <a:pPr/>
              <a:t>22.04.2024</a:t>
            </a:fld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5596" y="195486"/>
            <a:ext cx="32118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Изменения после проведения</a:t>
            </a:r>
          </a:p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капитального ремонта </a:t>
            </a:r>
          </a:p>
        </p:txBody>
      </p:sp>
      <p:sp>
        <p:nvSpPr>
          <p:cNvPr id="4" name="Овал 3"/>
          <p:cNvSpPr/>
          <p:nvPr/>
        </p:nvSpPr>
        <p:spPr>
          <a:xfrm>
            <a:off x="395536" y="195486"/>
            <a:ext cx="540060" cy="5446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25" l="0" r="100000">
                        <a14:foregroundMark x1="14219" y1="66094" x2="14219" y2="66094"/>
                        <a14:foregroundMark x1="90625" y1="10781" x2="90625" y2="10781"/>
                        <a14:backgroundMark x1="56322" y1="24138" x2="56322" y2="24138"/>
                        <a14:backgroundMark x1="6897" y1="12644" x2="6897" y2="12644"/>
                        <a14:backgroundMark x1="27586" y1="48276" x2="27586" y2="48276"/>
                        <a14:backgroundMark x1="41379" y1="73563" x2="41379" y2="73563"/>
                        <a14:backgroundMark x1="16092" y1="81609" x2="16092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566" y="287830"/>
            <a:ext cx="360000" cy="36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45911" y="848762"/>
            <a:ext cx="769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Было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91997" y="844317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4805" y="3075305"/>
            <a:ext cx="1962785" cy="1961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Изображение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875" y="1356360"/>
            <a:ext cx="1855470" cy="1625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Изображение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750" y="1356360"/>
            <a:ext cx="1962785" cy="1614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Изображение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32270" y="1344295"/>
            <a:ext cx="1816100" cy="1637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Изображение 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76190" y="1346200"/>
            <a:ext cx="1579245" cy="165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32736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555526"/>
            <a:ext cx="5742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ВИЗУАЛЬНЫЙ СТИЛЬ МЕДИЦИНСКИХ ОРГАНИЗАЦИЙ. НАВИГАЦИЯ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141962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FF0000"/>
                </a:solidFill>
              </a:rPr>
              <a:t>Логотип</a:t>
            </a: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FF0000"/>
                </a:solidFill>
              </a:rPr>
              <a:t>Знак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FF0000"/>
                </a:solidFill>
              </a:rPr>
              <a:t>Цветовая гамма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FF0000"/>
                </a:solidFill>
              </a:rPr>
              <a:t>Стиль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931790"/>
            <a:ext cx="2803436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2139702"/>
            <a:ext cx="2889574" cy="2217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2619951"/>
            <a:ext cx="2098444" cy="1872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102" y="1419622"/>
            <a:ext cx="277745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44548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81640"/>
            <a:ext cx="804471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4929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771550"/>
            <a:ext cx="7704856" cy="367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261628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55526"/>
            <a:ext cx="6606480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u-RU" dirty="0"/>
              <a:t>Бейдж сотрудников детской  и взрослой поликлиники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3226" t="10268" r="16509" b="7588"/>
          <a:stretch>
            <a:fillRect/>
          </a:stretch>
        </p:blipFill>
        <p:spPr bwMode="auto">
          <a:xfrm>
            <a:off x="323528" y="1131590"/>
            <a:ext cx="3672408" cy="284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8540" t="6494" r="1185" b="9080"/>
          <a:stretch>
            <a:fillRect/>
          </a:stretch>
        </p:blipFill>
        <p:spPr bwMode="auto">
          <a:xfrm>
            <a:off x="4211960" y="1131590"/>
            <a:ext cx="458357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81711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16649" y="350398"/>
            <a:ext cx="7480144" cy="624413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defTabSz="342892">
              <a:defRPr/>
            </a:pPr>
            <a:r>
              <a:rPr lang="ru-RU" sz="1800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Century Gothic"/>
              </a:rPr>
              <a:t/>
            </a:r>
            <a:br>
              <a:rPr lang="ru-RU" sz="1800" b="1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Century Gothic"/>
              </a:rPr>
            </a:br>
            <a:endParaRPr lang="ru-RU" sz="1800" b="1" dirty="0">
              <a:solidFill>
                <a:sysClr val="windowText" lastClr="000000">
                  <a:lumMod val="85000"/>
                  <a:lumOff val="15000"/>
                </a:sysClr>
              </a:solidFill>
              <a:latin typeface="Century Gothic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80" y="0"/>
            <a:ext cx="818695" cy="81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716516" y="355600"/>
            <a:ext cx="7480144" cy="533400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defTabSz="342892">
              <a:defRPr/>
            </a:pPr>
            <a:endParaRPr lang="ru-RU" sz="1800" b="1" dirty="0">
              <a:solidFill>
                <a:sysClr val="windowText" lastClr="000000">
                  <a:lumMod val="85000"/>
                  <a:lumOff val="15000"/>
                </a:sysClr>
              </a:solidFill>
              <a:latin typeface="Century Gothic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335" y="1470105"/>
            <a:ext cx="4119641" cy="34341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58826" y="322217"/>
            <a:ext cx="299552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500" b="1" dirty="0">
                <a:solidFill>
                  <a:schemeClr val="bg2">
                    <a:lumMod val="75000"/>
                  </a:schemeClr>
                </a:solidFill>
              </a:rPr>
              <a:t>Внешний вид сотрудников</a:t>
            </a:r>
          </a:p>
        </p:txBody>
      </p:sp>
      <p:pic>
        <p:nvPicPr>
          <p:cNvPr id="8" name="Рисунок 7" descr="Изображение WhatsApp 2024-04-22 в 10.20.11_54b0cc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771550"/>
            <a:ext cx="3168352" cy="422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8358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95536" y="195486"/>
            <a:ext cx="576064" cy="57606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285734"/>
            <a:ext cx="432048" cy="4320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5616" y="843558"/>
            <a:ext cx="769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Было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8064" y="98757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Стало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 t="22642"/>
          <a:stretch>
            <a:fillRect/>
          </a:stretch>
        </p:blipFill>
        <p:spPr bwMode="auto">
          <a:xfrm>
            <a:off x="467544" y="1419622"/>
            <a:ext cx="2392343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8115" y="500048"/>
            <a:ext cx="905885" cy="1126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C:\Users\admin\Desktop\всякота\модернизация ПЗ\фото авто\фото бренда здравоох\IMG-20230309-WA00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1563638"/>
            <a:ext cx="3851198" cy="2166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916972" y="175496"/>
            <a:ext cx="35120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Изменения после введения</a:t>
            </a:r>
          </a:p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в эксплуатацию автотранспорта</a:t>
            </a:r>
            <a:endParaRPr lang="ru-RU" sz="1600" b="1" dirty="0">
              <a:solidFill>
                <a:srgbClr val="FF0000"/>
              </a:solidFill>
            </a:endParaRPr>
          </a:p>
          <a:p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054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>
                <a:solidFill>
                  <a:schemeClr val="accent5">
                    <a:lumMod val="75000"/>
                  </a:schemeClr>
                </a:solidFill>
              </a:rPr>
              <a:pPr/>
              <a:t>22.04.2024</a:t>
            </a:fld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6972" y="175496"/>
            <a:ext cx="35120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Изменения после введения</a:t>
            </a:r>
          </a:p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в эксплуатацию автотранспорта</a:t>
            </a:r>
            <a:endParaRPr lang="ru-RU" sz="1600" b="1" dirty="0">
              <a:solidFill>
                <a:srgbClr val="FF0000"/>
              </a:solidFill>
            </a:endParaRPr>
          </a:p>
          <a:p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95536" y="195486"/>
            <a:ext cx="540060" cy="5446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25" l="0" r="100000">
                        <a14:foregroundMark x1="14219" y1="66094" x2="14219" y2="66094"/>
                        <a14:foregroundMark x1="90625" y1="10781" x2="90625" y2="10781"/>
                        <a14:backgroundMark x1="56322" y1="24138" x2="56322" y2="24138"/>
                        <a14:backgroundMark x1="6897" y1="12644" x2="6897" y2="12644"/>
                        <a14:backgroundMark x1="27586" y1="48276" x2="27586" y2="48276"/>
                        <a14:backgroundMark x1="41379" y1="73563" x2="41379" y2="73563"/>
                        <a14:backgroundMark x1="16092" y1="81609" x2="16092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566" y="287830"/>
            <a:ext cx="360000" cy="360000"/>
          </a:xfrm>
          <a:prstGeom prst="rect">
            <a:avLst/>
          </a:prstGeom>
        </p:spPr>
      </p:pic>
      <p:pic>
        <p:nvPicPr>
          <p:cNvPr id="11" name="Picture 2" descr="C:\Users\admin\Desktop\всякота\модернизация ПЗ\фото авто\фото бренда здравоох\-5208535839934629750_121.jpg"/>
          <p:cNvPicPr>
            <a:picLocks noChangeAspect="1" noChangeArrowheads="1"/>
          </p:cNvPicPr>
          <p:nvPr/>
        </p:nvPicPr>
        <p:blipFill>
          <a:blip r:embed="rId4" cstate="print"/>
          <a:srcRect t="19531" r="1701" b="17187"/>
          <a:stretch>
            <a:fillRect/>
          </a:stretch>
        </p:blipFill>
        <p:spPr bwMode="auto">
          <a:xfrm>
            <a:off x="142844" y="928676"/>
            <a:ext cx="3768428" cy="1819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 descr="C:\Users\admin\Desktop\всякота\модернизация ПЗ\фото авто\фото бренда здравоох\IMG-20230309-WA00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502"/>
            <a:ext cx="3851198" cy="2166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3" descr="C:\Users\admin\Desktop\всякота\модернизация ПЗ\фото авто\фото бренда здравоох\IMG-20230309-WA00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6999" y="803660"/>
            <a:ext cx="4571405" cy="2107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5" descr="C:\Users\admin\Desktop\всякота\модернизация ПЗ\фото авто\фото бренда здравоох\-5208460390244140210_121.jpg"/>
          <p:cNvPicPr>
            <a:picLocks noChangeAspect="1" noChangeArrowheads="1"/>
          </p:cNvPicPr>
          <p:nvPr/>
        </p:nvPicPr>
        <p:blipFill>
          <a:blip r:embed="rId7" cstate="print"/>
          <a:srcRect t="17902" b="12422"/>
          <a:stretch>
            <a:fillRect/>
          </a:stretch>
        </p:blipFill>
        <p:spPr bwMode="auto">
          <a:xfrm>
            <a:off x="4286248" y="2928940"/>
            <a:ext cx="3910721" cy="2039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327561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>
                <a:solidFill>
                  <a:srgbClr val="7030A0"/>
                </a:solidFill>
              </a:rPr>
              <a:pPr/>
              <a:t>22.04.2024</a:t>
            </a:fld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6664" y="314241"/>
            <a:ext cx="6029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7030A0"/>
                </a:solidFill>
              </a:rPr>
              <a:t>Изменения (приобретение медицинского оборудования)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95536" y="195486"/>
            <a:ext cx="540060" cy="5446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66" y="256795"/>
            <a:ext cx="396000" cy="3960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15616" y="597917"/>
            <a:ext cx="20995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Система рентгеновской компьютерной томографии всего тела</a:t>
            </a:r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12160" y="619290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Цифровой </a:t>
            </a:r>
            <a:r>
              <a:rPr lang="ru-RU" sz="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маммографический</a:t>
            </a:r>
            <a:r>
              <a:rPr lang="ru-RU" sz="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рентгеновский аппарат.</a:t>
            </a:r>
          </a:p>
          <a:p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84168" y="2885831"/>
            <a:ext cx="18722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Стоматологическая установка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205429" y="2813108"/>
            <a:ext cx="208823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Система ультразвуковой диагностики </a:t>
            </a:r>
            <a:endParaRPr lang="ru-RU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92938" y="597917"/>
            <a:ext cx="21454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Современный комплекс рентгеновский диагностический </a:t>
            </a:r>
          </a:p>
          <a:p>
            <a:endParaRPr lang="ru-RU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9FC786D2-EC00-4CD0-9668-5900332B98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4120" y="1054492"/>
            <a:ext cx="1447879" cy="1749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B156EFB5-9E7F-4DB7-871B-E957844B40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947185" y="1180039"/>
            <a:ext cx="1714252" cy="1370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B4474CD8-DDF5-4F89-B113-FBF07EC004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371399" y="1189265"/>
            <a:ext cx="1714255" cy="1370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42AA24B5-1C6C-4D71-8E82-27CEA7AEDC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1353" y="992859"/>
            <a:ext cx="1513821" cy="171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074A2505-B8D5-47D7-AD58-5D927172616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32003" y="3158400"/>
            <a:ext cx="2044697" cy="1715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61E7D872-40F5-4BC9-96F6-11AB85283FD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906725" y="3307790"/>
            <a:ext cx="2016224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111C1A36-0A51-4F6A-9E54-84125C86383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675367" y="3128239"/>
            <a:ext cx="2119731" cy="1589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14172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724128" y="831678"/>
            <a:ext cx="3240360" cy="375250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9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44" y="4227935"/>
            <a:ext cx="426430" cy="24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527" y="477089"/>
            <a:ext cx="1419790" cy="50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95536" y="185376"/>
            <a:ext cx="514806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На постоянной основе проводится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dirty="0">
              <a:solidFill>
                <a:srgbClr val="0070C0"/>
              </a:solidFill>
              <a:latin typeface="+mn-lt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+mn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872609"/>
            <a:ext cx="63991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2359" y="4155926"/>
            <a:ext cx="7781381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официальном сайте МЗ ЗК   имеется вкладка для размещения сведений о ходе реализации региональной</a:t>
            </a:r>
          </a:p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программы модернизации первичного звена и результатах с использованием элементов единого визуального образа объектов первичного звена здравоохранения. </a:t>
            </a:r>
            <a:r>
              <a:rPr lang="en-US" sz="7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https://contenta.info</a:t>
            </a:r>
            <a:endParaRPr lang="ru-RU" sz="7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75138" y="534055"/>
            <a:ext cx="706557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Внедрение единого бренда объектов, реализуемых по программе</a:t>
            </a:r>
            <a:r>
              <a:rPr lang="en-US" alt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«Модернизация первичного звена здравоохранения»</a:t>
            </a:r>
            <a:endParaRPr lang="ru-RU" alt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88163" y="1037269"/>
            <a:ext cx="2376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70C0"/>
                </a:solidFill>
              </a:rPr>
              <a:t>Оценка общественного мнения</a:t>
            </a:r>
            <a:endParaRPr lang="en-US" sz="1000" b="1" dirty="0">
              <a:solidFill>
                <a:srgbClr val="0070C0"/>
              </a:solidFill>
            </a:endParaRPr>
          </a:p>
          <a:p>
            <a:pPr algn="ctr"/>
            <a:r>
              <a:rPr lang="ru-RU" sz="1000" b="1" dirty="0">
                <a:solidFill>
                  <a:srgbClr val="0070C0"/>
                </a:solidFill>
              </a:rPr>
              <a:t>по удовлетворенности</a:t>
            </a:r>
          </a:p>
          <a:p>
            <a:pPr algn="ctr"/>
            <a:r>
              <a:rPr lang="ru-RU" sz="1000" b="1" dirty="0">
                <a:solidFill>
                  <a:srgbClr val="0070C0"/>
                </a:solidFill>
              </a:rPr>
              <a:t>населения медицинской помощью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2150792791"/>
              </p:ext>
            </p:extLst>
          </p:nvPr>
        </p:nvGraphicFramePr>
        <p:xfrm>
          <a:off x="5765188" y="1648415"/>
          <a:ext cx="3168352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712" y="948450"/>
            <a:ext cx="5066024" cy="119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7" y="2162277"/>
            <a:ext cx="2920645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03655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админ\Desktop\К итогам\Без назван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7207"/>
            <a:ext cx="1368152" cy="550327"/>
          </a:xfrm>
          <a:prstGeom prst="rect">
            <a:avLst/>
          </a:prstGeom>
          <a:noFill/>
        </p:spPr>
      </p:pic>
      <p:pic>
        <p:nvPicPr>
          <p:cNvPr id="6" name="Picture 3" descr="C:\Users\админ\Desktop\К итогам\Без назван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904" y="191507"/>
            <a:ext cx="1368152" cy="550327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843558"/>
            <a:ext cx="791534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473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483518"/>
            <a:ext cx="54543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РАЗВИТИЯ «НОВОЙ </a:t>
            </a:r>
            <a:r>
              <a:rPr lang="ru-RU" sz="14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МЕДИЦИНСКОЙ ОРГАНИЗАЦИИ,  ОКАЗЫВАЮЩЕЙ ПЕРВИЧНУЮ МЕДИКО-САНИТАРНУЮ</a:t>
            </a:r>
            <a:r>
              <a:rPr lang="ru-RU" sz="1400" spc="8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ПОМОЩЬ»</a:t>
            </a:r>
            <a:endParaRPr lang="ru-RU" sz="14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0976" y="1203599"/>
            <a:ext cx="46830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75606"/>
            <a:ext cx="421975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139702"/>
            <a:ext cx="397938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Изображение WhatsApp 2024-04-21 в 23.06.25_84c9805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707654"/>
            <a:ext cx="4788024" cy="26948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47664" y="411510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процессов в рамках</a:t>
            </a:r>
            <a:br>
              <a:rPr lang="ru-RU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«НОВОЙ </a:t>
            </a:r>
            <a:r>
              <a:rPr lang="ru-RU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МЕДИЦИНСКОЙ ОРГАНИЗАЦИИ,  ОКАЗЫВАЮЩЕЙ ПЕРВИЧНУЮ МЕДИКО-САНИТАРНУЮ</a:t>
            </a:r>
            <a:r>
              <a:rPr lang="ru-RU" spc="8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ПОМОЩЬ»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pic>
        <p:nvPicPr>
          <p:cNvPr id="19" name="Рисунок 18" descr="Изображение WhatsApp 2024-04-21 в 22.52.53_5e3263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35646"/>
            <a:ext cx="2027147" cy="1603251"/>
          </a:xfrm>
          <a:prstGeom prst="rect">
            <a:avLst/>
          </a:prstGeom>
        </p:spPr>
      </p:pic>
      <p:pic>
        <p:nvPicPr>
          <p:cNvPr id="20" name="Рисунок 19" descr="Изображение WhatsApp 2024-04-21 в 22.53.27_cd4b7dc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1635646"/>
            <a:ext cx="2316258" cy="1584176"/>
          </a:xfrm>
          <a:prstGeom prst="rect">
            <a:avLst/>
          </a:prstGeom>
        </p:spPr>
      </p:pic>
      <p:pic>
        <p:nvPicPr>
          <p:cNvPr id="21" name="Рисунок 20" descr="Изображение WhatsApp 2024-04-21 в 22.54.55_0650435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1563638"/>
            <a:ext cx="2389634" cy="2347144"/>
          </a:xfrm>
          <a:prstGeom prst="rect">
            <a:avLst/>
          </a:prstGeom>
        </p:spPr>
      </p:pic>
      <p:pic>
        <p:nvPicPr>
          <p:cNvPr id="22" name="Рисунок 21" descr="Изображение WhatsApp 2024-04-21 в 22.54.57_8dd847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1635646"/>
            <a:ext cx="2144952" cy="1512168"/>
          </a:xfrm>
          <a:prstGeom prst="rect">
            <a:avLst/>
          </a:prstGeom>
        </p:spPr>
      </p:pic>
      <p:pic>
        <p:nvPicPr>
          <p:cNvPr id="23" name="Рисунок 22" descr="Изображение WhatsApp 2024-04-21 в 22.54.56_febc4b6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3147814"/>
            <a:ext cx="2385243" cy="1720728"/>
          </a:xfrm>
          <a:prstGeom prst="rect">
            <a:avLst/>
          </a:prstGeom>
        </p:spPr>
      </p:pic>
      <p:pic>
        <p:nvPicPr>
          <p:cNvPr id="24" name="Рисунок 23" descr="Изображение WhatsApp 2024-04-21 в 22.54.57_ac6aea9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47864" y="3147814"/>
            <a:ext cx="2472926" cy="1835460"/>
          </a:xfrm>
          <a:prstGeom prst="rect">
            <a:avLst/>
          </a:prstGeom>
        </p:spPr>
      </p:pic>
      <p:pic>
        <p:nvPicPr>
          <p:cNvPr id="25" name="Рисунок 24" descr="Изображение WhatsApp 2024-04-21 в 23.32.21_1e13c9ac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96136" y="3219822"/>
            <a:ext cx="2736304" cy="1615349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19672" y="123478"/>
            <a:ext cx="4176464" cy="150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4F7E2-2077-4A0C-8E83-551A3020A991}" type="datetime1">
              <a:rPr lang="ru-RU" smtClean="0"/>
              <a:pPr/>
              <a:t>22.04.2024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771550"/>
            <a:ext cx="767193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74907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2771640" y="47160"/>
            <a:ext cx="1439280" cy="27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r">
              <a:lnSpc>
                <a:spcPct val="100000"/>
              </a:lnSpc>
            </a:pPr>
            <a:fld id="{7DA84254-3277-4E8D-B734-7BBE19901CAD}" type="datetime1">
              <a:rPr lang="ru-RU" sz="1000" b="0" strike="noStrike" spc="-1">
                <a:solidFill>
                  <a:srgbClr val="DC9F0C"/>
                </a:solidFill>
                <a:latin typeface="Arial"/>
              </a:rPr>
              <a:pPr algn="r">
                <a:lnSpc>
                  <a:spcPct val="100000"/>
                </a:lnSpc>
              </a:pPr>
              <a:t>22.04.2024</a:t>
            </a:fld>
            <a:endParaRPr lang="ru-RU" sz="1000" b="0" strike="noStrike" spc="-1">
              <a:latin typeface="Arial"/>
            </a:endParaRPr>
          </a:p>
        </p:txBody>
      </p:sp>
      <p:sp>
        <p:nvSpPr>
          <p:cNvPr id="182" name="CustomShape 2"/>
          <p:cNvSpPr/>
          <p:nvPr/>
        </p:nvSpPr>
        <p:spPr>
          <a:xfrm>
            <a:off x="936000" y="378360"/>
            <a:ext cx="5429798" cy="82954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 dirty="0">
                <a:solidFill>
                  <a:srgbClr val="DC9F0C"/>
                </a:solidFill>
                <a:latin typeface="Arial"/>
                <a:ea typeface="DejaVu Sans"/>
              </a:rPr>
              <a:t>Изменения после монтажа модульной конструкции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</p:txBody>
      </p:sp>
      <p:sp>
        <p:nvSpPr>
          <p:cNvPr id="183" name="CustomShape 3"/>
          <p:cNvSpPr/>
          <p:nvPr/>
        </p:nvSpPr>
        <p:spPr>
          <a:xfrm>
            <a:off x="395640" y="195480"/>
            <a:ext cx="539280" cy="54396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84" name="Рисунок 4"/>
          <p:cNvPicPr/>
          <p:nvPr/>
        </p:nvPicPr>
        <p:blipFill>
          <a:blip r:embed="rId2" cstate="print">
            <a:lum bright="70000" contrast="-70000"/>
          </a:blip>
          <a:stretch/>
        </p:blipFill>
        <p:spPr>
          <a:xfrm>
            <a:off x="485640" y="288000"/>
            <a:ext cx="359280" cy="359280"/>
          </a:xfrm>
          <a:prstGeom prst="rect">
            <a:avLst/>
          </a:prstGeom>
          <a:ln>
            <a:noFill/>
          </a:ln>
        </p:spPr>
      </p:pic>
      <p:sp>
        <p:nvSpPr>
          <p:cNvPr id="185" name="CustomShape 4"/>
          <p:cNvSpPr/>
          <p:nvPr/>
        </p:nvSpPr>
        <p:spPr>
          <a:xfrm>
            <a:off x="251520" y="910260"/>
            <a:ext cx="2880320" cy="3063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400" b="0" strike="noStrike" spc="-1" dirty="0" smtClean="0">
                <a:solidFill>
                  <a:srgbClr val="C00000"/>
                </a:solidFill>
                <a:latin typeface="Arial"/>
                <a:ea typeface="DejaVu Sans"/>
              </a:rPr>
              <a:t>Было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86" name="CustomShape 5"/>
          <p:cNvSpPr/>
          <p:nvPr/>
        </p:nvSpPr>
        <p:spPr>
          <a:xfrm>
            <a:off x="5475825" y="732997"/>
            <a:ext cx="83592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0B050"/>
                </a:solidFill>
                <a:latin typeface="Arial"/>
                <a:ea typeface="DejaVu Sans"/>
              </a:rPr>
              <a:t>Стало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187" name="CustomShape 6"/>
          <p:cNvSpPr/>
          <p:nvPr/>
        </p:nvSpPr>
        <p:spPr>
          <a:xfrm>
            <a:off x="935640" y="721080"/>
            <a:ext cx="687600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90" name="Рисунок 189"/>
          <p:cNvPicPr/>
          <p:nvPr/>
        </p:nvPicPr>
        <p:blipFill>
          <a:blip r:embed="rId3" cstate="print"/>
          <a:stretch/>
        </p:blipFill>
        <p:spPr>
          <a:xfrm>
            <a:off x="264722" y="1256603"/>
            <a:ext cx="2507078" cy="19632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1" name="Рисунок 190"/>
          <p:cNvPicPr/>
          <p:nvPr/>
        </p:nvPicPr>
        <p:blipFill>
          <a:blip r:embed="rId4" cstate="print"/>
          <a:stretch/>
        </p:blipFill>
        <p:spPr>
          <a:xfrm>
            <a:off x="2339752" y="3363838"/>
            <a:ext cx="1800200" cy="1547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0" y="3507854"/>
            <a:ext cx="2699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Не верный вариант </a:t>
            </a:r>
            <a:r>
              <a:rPr lang="ru-RU" dirty="0" err="1">
                <a:solidFill>
                  <a:srgbClr val="FF0000"/>
                </a:solidFill>
              </a:rPr>
              <a:t>брендирования</a:t>
            </a:r>
            <a:r>
              <a:rPr lang="ru-RU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14" name="Рисунок 13" descr="Изображение WhatsApp 2024-04-22 в 00.24.37_4f8047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1131590"/>
            <a:ext cx="2808312" cy="2115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59D7C301-B025-4307-B77B-08C2AA18DB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275606"/>
            <a:ext cx="2421381" cy="1816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E7F5159-F4C5-496B-A67E-052790D2845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1419622"/>
            <a:ext cx="3037723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2" descr="C:\Users\админ\Downloads\170593016146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275606"/>
            <a:ext cx="2520280" cy="2006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Объект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1203598"/>
            <a:ext cx="2592288" cy="2004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63838"/>
            <a:ext cx="1192089" cy="1589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363838"/>
            <a:ext cx="1224136" cy="1633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651870"/>
            <a:ext cx="1536171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 descr="Изображение WhatsApp 2024-04-22 в 00.22.40_4dcd355b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876256" y="1203598"/>
            <a:ext cx="1368152" cy="1816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1839259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xit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xit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55526"/>
            <a:ext cx="6840760" cy="40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0143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55526"/>
            <a:ext cx="59766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pc="-1" dirty="0">
                <a:solidFill>
                  <a:srgbClr val="DC9F0C"/>
                </a:solidFill>
                <a:ea typeface="DejaVu Sans"/>
              </a:rPr>
              <a:t>Изменения после монтажа модульной конструкции ВА</a:t>
            </a:r>
          </a:p>
          <a:p>
            <a:pPr>
              <a:lnSpc>
                <a:spcPct val="100000"/>
              </a:lnSpc>
            </a:pPr>
            <a:r>
              <a:rPr lang="ru-RU" sz="1400" b="1" spc="-1" dirty="0">
                <a:solidFill>
                  <a:srgbClr val="FF0000"/>
                </a:solidFill>
                <a:ea typeface="DejaVu Sans"/>
              </a:rPr>
              <a:t>Адрес: п/</a:t>
            </a:r>
            <a:r>
              <a:rPr lang="ru-RU" sz="1400" b="1" spc="-1" dirty="0" err="1">
                <a:solidFill>
                  <a:srgbClr val="FF0000"/>
                </a:solidFill>
                <a:ea typeface="DejaVu Sans"/>
              </a:rPr>
              <a:t>ст</a:t>
            </a:r>
            <a:r>
              <a:rPr lang="ru-RU" sz="1400" b="1" spc="-1" dirty="0">
                <a:solidFill>
                  <a:srgbClr val="FF0000"/>
                </a:solidFill>
                <a:ea typeface="DejaVu Sans"/>
              </a:rPr>
              <a:t> Даурия, Забайкальский район</a:t>
            </a:r>
          </a:p>
          <a:p>
            <a:pPr>
              <a:lnSpc>
                <a:spcPct val="100000"/>
              </a:lnSpc>
            </a:pPr>
            <a:r>
              <a:rPr lang="ru-RU" sz="1400" b="1" spc="-1" dirty="0">
                <a:solidFill>
                  <a:srgbClr val="FF0000"/>
                </a:solidFill>
                <a:ea typeface="DejaVu Sans"/>
              </a:rPr>
              <a:t>Тип объекта: Врачебная амбулатория</a:t>
            </a:r>
            <a:endParaRPr lang="ru-RU" sz="1400" spc="-1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11580" y="555526"/>
            <a:ext cx="540060" cy="5446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25" l="0" r="100000">
                        <a14:foregroundMark x1="14219" y1="66094" x2="14219" y2="66094"/>
                        <a14:foregroundMark x1="90625" y1="10781" x2="90625" y2="10781"/>
                        <a14:backgroundMark x1="56322" y1="24138" x2="56322" y2="24138"/>
                        <a14:backgroundMark x1="6897" y1="12644" x2="6897" y2="12644"/>
                        <a14:backgroundMark x1="27586" y1="48276" x2="27586" y2="48276"/>
                        <a14:backgroundMark x1="41379" y1="73563" x2="41379" y2="73563"/>
                        <a14:backgroundMark x1="16092" y1="81609" x2="16092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610" y="636824"/>
            <a:ext cx="360000" cy="360000"/>
          </a:xfrm>
          <a:prstGeom prst="rect">
            <a:avLst/>
          </a:prstGeom>
        </p:spPr>
      </p:pic>
      <p:pic>
        <p:nvPicPr>
          <p:cNvPr id="1026" name="Picture 2" descr="C:\Users\Zhdanova\Downloads\WhatsApp Image 2023-12-11 at 11.56.01 (1) (1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63638"/>
            <a:ext cx="3581400" cy="2686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Zhdanova\Downloads\WhatsApp Image 2023-12-11 at 11.56.01 (2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7614"/>
            <a:ext cx="2019300" cy="2686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772097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/>
              <a:pPr/>
              <a:t>22.04.2024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843558"/>
            <a:ext cx="726384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2952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>
                <a:solidFill>
                  <a:schemeClr val="accent5">
                    <a:lumMod val="75000"/>
                  </a:schemeClr>
                </a:solidFill>
              </a:rPr>
              <a:pPr/>
              <a:t>22.04.2024</a:t>
            </a:fld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5596" y="195486"/>
            <a:ext cx="32444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Изменения после проведения</a:t>
            </a:r>
          </a:p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капитального ремонта</a:t>
            </a:r>
          </a:p>
        </p:txBody>
      </p:sp>
      <p:sp>
        <p:nvSpPr>
          <p:cNvPr id="4" name="Овал 3"/>
          <p:cNvSpPr/>
          <p:nvPr/>
        </p:nvSpPr>
        <p:spPr>
          <a:xfrm>
            <a:off x="395536" y="195486"/>
            <a:ext cx="540060" cy="5446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25" l="0" r="100000">
                        <a14:foregroundMark x1="14219" y1="66094" x2="14219" y2="66094"/>
                        <a14:foregroundMark x1="90625" y1="10781" x2="90625" y2="10781"/>
                        <a14:backgroundMark x1="56322" y1="24138" x2="56322" y2="24138"/>
                        <a14:backgroundMark x1="6897" y1="12644" x2="6897" y2="12644"/>
                        <a14:backgroundMark x1="27586" y1="48276" x2="27586" y2="48276"/>
                        <a14:backgroundMark x1="41379" y1="73563" x2="41379" y2="73563"/>
                        <a14:backgroundMark x1="16092" y1="81609" x2="16092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566" y="287830"/>
            <a:ext cx="360000" cy="36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45566" y="1500111"/>
            <a:ext cx="3240360" cy="23762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43371" y="1059582"/>
            <a:ext cx="769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Было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47827" y="1059582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Стало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1500111"/>
            <a:ext cx="3240360" cy="23762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3371" y="1475732"/>
            <a:ext cx="1568390" cy="1600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16253" y="1475731"/>
            <a:ext cx="1599963" cy="1600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98587" y="1475731"/>
            <a:ext cx="1687339" cy="1600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216" y="1475730"/>
            <a:ext cx="1671971" cy="1595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98586" y="3071183"/>
            <a:ext cx="1703127" cy="1372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print"/>
          <a:srcRect l="14320" t="5582"/>
          <a:stretch/>
        </p:blipFill>
        <p:spPr>
          <a:xfrm>
            <a:off x="6532004" y="3071183"/>
            <a:ext cx="1656184" cy="137277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43371" y="3071183"/>
            <a:ext cx="1555214" cy="1372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916252" y="3091602"/>
            <a:ext cx="1615752" cy="1352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2" cstate="print"/>
          <a:srcRect l="4330" t="5865" r="4330" b="3763"/>
          <a:stretch/>
        </p:blipFill>
        <p:spPr>
          <a:xfrm>
            <a:off x="6516216" y="3071183"/>
            <a:ext cx="1656184" cy="1372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3067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495B-0C43-4878-9112-F68E5A9807F7}" type="datetime1">
              <a:rPr lang="ru-RU" smtClean="0">
                <a:solidFill>
                  <a:schemeClr val="accent5">
                    <a:lumMod val="75000"/>
                  </a:schemeClr>
                </a:solidFill>
              </a:rPr>
              <a:pPr/>
              <a:t>22.04.2024</a:t>
            </a:fld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5596" y="195486"/>
            <a:ext cx="32816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Изменения после проведения</a:t>
            </a:r>
          </a:p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капитального ремонта </a:t>
            </a:r>
            <a:endParaRPr lang="ru-RU" sz="1600" b="1" dirty="0">
              <a:solidFill>
                <a:srgbClr val="FF0000"/>
              </a:solidFill>
            </a:endParaRPr>
          </a:p>
          <a:p>
            <a:endParaRPr lang="ru-RU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95536" y="195486"/>
            <a:ext cx="540060" cy="54468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25" l="0" r="100000">
                        <a14:foregroundMark x1="14219" y1="66094" x2="14219" y2="66094"/>
                        <a14:foregroundMark x1="90625" y1="10781" x2="90625" y2="10781"/>
                        <a14:backgroundMark x1="56322" y1="24138" x2="56322" y2="24138"/>
                        <a14:backgroundMark x1="6897" y1="12644" x2="6897" y2="12644"/>
                        <a14:backgroundMark x1="27586" y1="48276" x2="27586" y2="48276"/>
                        <a14:backgroundMark x1="41379" y1="73563" x2="41379" y2="73563"/>
                        <a14:backgroundMark x1="16092" y1="81609" x2="16092" y2="81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566" y="287830"/>
            <a:ext cx="360000" cy="36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45566" y="1500111"/>
            <a:ext cx="3240360" cy="23762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43371" y="1059582"/>
            <a:ext cx="769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Было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47827" y="1059582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Стало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1500111"/>
            <a:ext cx="3240360" cy="23762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311" y="1500111"/>
            <a:ext cx="2077214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4525" y="1500111"/>
            <a:ext cx="1783459" cy="23698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96" r="7407" b="6508"/>
          <a:stretch/>
        </p:blipFill>
        <p:spPr>
          <a:xfrm>
            <a:off x="4896036" y="1500111"/>
            <a:ext cx="1980219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Объект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84" b="5201"/>
          <a:stretch/>
        </p:blipFill>
        <p:spPr>
          <a:xfrm>
            <a:off x="6876255" y="1500111"/>
            <a:ext cx="2036777" cy="2392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1849726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220</Words>
  <Application>Microsoft Office PowerPoint</Application>
  <PresentationFormat>Экран (16:9)</PresentationFormat>
  <Paragraphs>69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Геннадьевна Алферьева</dc:creator>
  <cp:lastModifiedBy>Ирина Игоревна Сластунова</cp:lastModifiedBy>
  <cp:revision>122</cp:revision>
  <cp:lastPrinted>2024-01-25T10:31:17Z</cp:lastPrinted>
  <dcterms:created xsi:type="dcterms:W3CDTF">2022-02-24T02:17:44Z</dcterms:created>
  <dcterms:modified xsi:type="dcterms:W3CDTF">2024-04-22T07:42:16Z</dcterms:modified>
</cp:coreProperties>
</file>