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70" r:id="rId2"/>
    <p:sldId id="284" r:id="rId3"/>
    <p:sldId id="312" r:id="rId4"/>
    <p:sldId id="321" r:id="rId5"/>
    <p:sldId id="320" r:id="rId6"/>
    <p:sldId id="322" r:id="rId7"/>
    <p:sldId id="315" r:id="rId8"/>
    <p:sldId id="313" r:id="rId9"/>
    <p:sldId id="314" r:id="rId10"/>
    <p:sldId id="316" r:id="rId11"/>
    <p:sldId id="311" r:id="rId12"/>
    <p:sldId id="323" r:id="rId13"/>
    <p:sldId id="285" r:id="rId14"/>
    <p:sldId id="325" r:id="rId15"/>
    <p:sldId id="326" r:id="rId16"/>
    <p:sldId id="283" r:id="rId17"/>
    <p:sldId id="310" r:id="rId18"/>
    <p:sldId id="32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401"/>
    <a:srgbClr val="F81E1E"/>
    <a:srgbClr val="000000"/>
    <a:srgbClr val="FFFF00"/>
    <a:srgbClr val="453F09"/>
    <a:srgbClr val="D985C3"/>
    <a:srgbClr val="E7D73B"/>
    <a:srgbClr val="D9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08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8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C1EF0-7B7A-498E-A723-436CF537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F6E5-7A46-4961-8245-C8C03A34A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5E931-F35E-4382-9B5A-B0AD4D6D0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BF931-1F4F-48D0-AEA7-B4B36108C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18950-9AA1-43E0-B959-3F9308F70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66C0-7753-4721-A8B3-7E9C49232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EA727-60C3-4F8A-A7A8-E6886C59B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E2B68-1B55-4E85-B6C7-B65A830A6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24416-B6B6-4EC8-8ACF-B09C2CE9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8BE96-9E9A-4532-8DF9-F0EC55E71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D6369-B67F-4C06-9067-DDA908378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6D110-E6D4-4BEF-8001-E18AA03F9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597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597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97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97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D919BEF-1A42-4A6F-9659-157B6A30D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97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user\Pictures\otchet_ujk_pered_sobstvennikami_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6600" y="5084763"/>
            <a:ext cx="5399088" cy="1325562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rgbClr val="070401"/>
                </a:solidFill>
              </a:rPr>
              <a:t>Краевой центр медицинской профилактики</a:t>
            </a:r>
            <a:br>
              <a:rPr lang="ru-RU" sz="1600" b="1" dirty="0" smtClean="0">
                <a:solidFill>
                  <a:srgbClr val="070401"/>
                </a:solidFill>
              </a:rPr>
            </a:br>
            <a:r>
              <a:rPr lang="ru-RU" sz="1600" b="1" dirty="0" smtClean="0">
                <a:solidFill>
                  <a:srgbClr val="070401"/>
                </a:solidFill>
              </a:rPr>
              <a:t> Зам.главного врача по ОМР </a:t>
            </a:r>
            <a:r>
              <a:rPr lang="ru-RU" sz="1600" b="1" dirty="0" smtClean="0">
                <a:solidFill>
                  <a:srgbClr val="070401"/>
                </a:solidFill>
              </a:rPr>
              <a:t>Есина </a:t>
            </a:r>
            <a:r>
              <a:rPr lang="ru-RU" sz="1600" b="1" dirty="0" smtClean="0">
                <a:solidFill>
                  <a:srgbClr val="070401"/>
                </a:solidFill>
              </a:rPr>
              <a:t>Татьяна Борисовна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0"/>
            <a:ext cx="8135937" cy="24209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b="1" i="1" dirty="0" smtClean="0">
                <a:solidFill>
                  <a:srgbClr val="070401"/>
                </a:solidFill>
                <a:latin typeface="Georgia" pitchFamily="18" charset="0"/>
              </a:rPr>
              <a:t>Отчет о деятельности кабинета (отделения) медицинской профилактики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2428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242888"/>
            <a:ext cx="9144000" cy="74882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НЕ ЗАПОЛНЯЮТСЯ ЯЧЕЙКИ, выделенные серым цветом.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	При выводе на печать тематического приложения к форме 70 прошу размещать его на 1-2 альбомных листа. </a:t>
            </a:r>
            <a:endParaRPr lang="ru-RU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104775"/>
            <a:ext cx="94186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 b="1">
                <a:latin typeface="Times New Roman" pitchFamily="18" charset="0"/>
                <a:cs typeface="Times New Roman" pitchFamily="18" charset="0"/>
              </a:rPr>
              <a:t>										</a:t>
            </a:r>
            <a:endParaRPr lang="ru-RU" sz="1800">
              <a:latin typeface="Arial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rgbClr val="FFC000"/>
                </a:solidFill>
                <a:latin typeface="+mj-lt"/>
              </a:rPr>
              <a:t>  </a:t>
            </a:r>
            <a:r>
              <a:rPr lang="ru-RU" sz="3600" b="1" dirty="0" smtClean="0">
                <a:solidFill>
                  <a:srgbClr val="FFC000"/>
                </a:solidFill>
                <a:latin typeface="+mj-lt"/>
              </a:rPr>
              <a:t>Форма № 30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3600" b="1" dirty="0" smtClean="0">
              <a:solidFill>
                <a:srgbClr val="FFC000"/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РАЗДЕЛ II.  ШТАТЫ МЕДИЦИНСКОЙ ОРГАНИЗАЦИИ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Таблица (1101)	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Из числа занятых должностей в отделениях (кабинетах)  профилактики: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                                                                           врачей (из стр. 1 гр. 6)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                                                                              среднего медицинского персонала (из стр. 139 гр. 6)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813"/>
            <a:ext cx="8229600" cy="431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6742112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  раздел 18 «Профилактика неинфекционных заболеваний» распоряжения министерства здравоохранения Забайкальского края от 29.12.2014г. №2032 «О предоставлении информации для системы рейтинга государственных учреждений здравоохранения Забайкальского края»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000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100888"/>
            <a:ext cx="8229600" cy="14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graphicFrame>
        <p:nvGraphicFramePr>
          <p:cNvPr id="148752" name="Group 272"/>
          <p:cNvGraphicFramePr>
            <a:graphicFrameLocks noGrp="1"/>
          </p:cNvGraphicFramePr>
          <p:nvPr/>
        </p:nvGraphicFramePr>
        <p:xfrm>
          <a:off x="0" y="476250"/>
          <a:ext cx="9144000" cy="6381747"/>
        </p:xfrm>
        <a:graphic>
          <a:graphicData uri="http://schemas.openxmlformats.org/drawingml/2006/table">
            <a:tbl>
              <a:tblPr/>
              <a:tblGrid>
                <a:gridCol w="671513"/>
                <a:gridCol w="6205537"/>
                <a:gridCol w="2266950"/>
              </a:tblGrid>
              <a:tr h="38604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Стандарт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267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Наличие 3-х школ профильных больных в %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1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8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028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зарегистрированных)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8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5.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8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868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7.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2" name="Rectangle 258"/>
          <p:cNvSpPr>
            <a:spLocks noChangeArrowheads="1"/>
          </p:cNvSpPr>
          <p:nvPr/>
        </p:nvSpPr>
        <p:spPr bwMode="auto">
          <a:xfrm>
            <a:off x="755650" y="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00"/>
                </a:solidFill>
                <a:latin typeface="Arial" charset="0"/>
              </a:rPr>
              <a:t>Раздел 18 «Профилактика неинфекционных заболеваний»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000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100888"/>
            <a:ext cx="8229600" cy="14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graphicFrame>
        <p:nvGraphicFramePr>
          <p:cNvPr id="148752" name="Group 272"/>
          <p:cNvGraphicFramePr>
            <a:graphicFrameLocks noGrp="1"/>
          </p:cNvGraphicFramePr>
          <p:nvPr/>
        </p:nvGraphicFramePr>
        <p:xfrm>
          <a:off x="0" y="476250"/>
          <a:ext cx="9144000" cy="6324603"/>
        </p:xfrm>
        <a:graphic>
          <a:graphicData uri="http://schemas.openxmlformats.org/drawingml/2006/table">
            <a:tbl>
              <a:tblPr/>
              <a:tblGrid>
                <a:gridCol w="671513"/>
                <a:gridCol w="6205537"/>
                <a:gridCol w="2266950"/>
              </a:tblGrid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Стандарт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зарегистрированных)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5.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7.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26" name="Rectangle 258"/>
          <p:cNvSpPr>
            <a:spLocks noChangeArrowheads="1"/>
          </p:cNvSpPr>
          <p:nvPr/>
        </p:nvSpPr>
        <p:spPr bwMode="auto">
          <a:xfrm>
            <a:off x="755650" y="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00"/>
                </a:solidFill>
                <a:latin typeface="Arial" charset="0"/>
              </a:rPr>
              <a:t>Раздел 18 «Профилактика неинфекционных заболеваний»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31813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100888"/>
            <a:ext cx="8229600" cy="14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graphicFrame>
        <p:nvGraphicFramePr>
          <p:cNvPr id="148752" name="Group 272"/>
          <p:cNvGraphicFramePr>
            <a:graphicFrameLocks noGrp="1"/>
          </p:cNvGraphicFramePr>
          <p:nvPr/>
        </p:nvGraphicFramePr>
        <p:xfrm>
          <a:off x="0" y="476250"/>
          <a:ext cx="9144000" cy="6261737"/>
        </p:xfrm>
        <a:graphic>
          <a:graphicData uri="http://schemas.openxmlformats.org/drawingml/2006/table">
            <a:tbl>
              <a:tblPr/>
              <a:tblGrid>
                <a:gridCol w="611188"/>
                <a:gridCol w="6265862"/>
                <a:gridCol w="2266950"/>
              </a:tblGrid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Стандарт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8.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Наличие отдельно выделенного кабинета (отделения) медицинской профилактики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9.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гигиеническим обучением пациентов стационаров (от числа пролеченных)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80,0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гигиеническим обучением прикрепленного населения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45,0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11.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гигиеническим обучением школьников.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12.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обучением беременных в «Школе материнства» от числа взятых на учет.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13.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обучением родителей детей первого года жизни в кабинете здорового ребенка (5 посещений).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14.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обучением родителей детей второго года жизни в кабинете здорового ребенка (4 посещения).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Тиражировано материалов для населения (% от числа  прикрепленного населения)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Наличие на сайте МО рубрики для населения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8" name="Rectangle 258"/>
          <p:cNvSpPr>
            <a:spLocks noChangeArrowheads="1"/>
          </p:cNvSpPr>
          <p:nvPr/>
        </p:nvSpPr>
        <p:spPr bwMode="auto">
          <a:xfrm>
            <a:off x="755650" y="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00"/>
                </a:solidFill>
                <a:latin typeface="Arial" charset="0"/>
              </a:rPr>
              <a:t>Раздел 18 «Профилактика неинфекционных заболеваний»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Отчет о работе школ для больных сахарным диабетом, артериальной гипертензией, бронхиальной астмой, в том числе детских, сдает заместитель гл. врача лечебной работе (по поликлинике)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Все данные по количеству лиц, обученных в школах по </a:t>
            </a:r>
            <a:r>
              <a:rPr lang="ru-RU" b="1" dirty="0" err="1" smtClean="0">
                <a:solidFill>
                  <a:srgbClr val="FFFF00"/>
                </a:solidFill>
              </a:rPr>
              <a:t>ф</a:t>
            </a:r>
            <a:r>
              <a:rPr lang="ru-RU" b="1" dirty="0" smtClean="0">
                <a:solidFill>
                  <a:srgbClr val="FFFF00"/>
                </a:solidFill>
              </a:rPr>
              <a:t> №30,70  должны совпадать с отчетом зам гл. врача. Школы, работающие 2 года и более, показывают эффективность: медицинскую, медико- социальную, экономическую.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План мероприятий в соответствии с информационно-методическим письмом ГУЗ КЦМП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от 09 декабря 2014 года №230: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по разделам, с указанием  конкретных сроков выполнения мероприятий и ответственных лиц.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64502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Благодарю за внимание</a:t>
            </a:r>
            <a:r>
              <a:rPr lang="ru-RU" sz="44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323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444500" y="-531813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  <a:latin typeface="Arial" charset="0"/>
              </a:rPr>
              <a:t>Годовой отчет по медицинской профилактике : 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1. форма №70 «Сведения о деятельности кабинета (отделения) медицинской профилактики» с  тематическим приложением в бумажном и электронном варианте на </a:t>
            </a:r>
            <a:r>
              <a:rPr lang="ru-RU" b="1" dirty="0" err="1" smtClean="0">
                <a:solidFill>
                  <a:srgbClr val="FFC000"/>
                </a:solidFill>
              </a:rPr>
              <a:t>флешке</a:t>
            </a:r>
            <a:r>
              <a:rPr lang="ru-RU" b="1" dirty="0" smtClean="0">
                <a:solidFill>
                  <a:srgbClr val="FFC000"/>
                </a:solidFill>
              </a:rPr>
              <a:t> (формат </a:t>
            </a:r>
            <a:r>
              <a:rPr lang="en-US" b="1" dirty="0" smtClean="0">
                <a:solidFill>
                  <a:srgbClr val="FFC000"/>
                </a:solidFill>
              </a:rPr>
              <a:t>Excel</a:t>
            </a:r>
            <a:r>
              <a:rPr lang="ru-RU" b="1" dirty="0" smtClean="0">
                <a:solidFill>
                  <a:srgbClr val="FFC000"/>
                </a:solidFill>
              </a:rPr>
              <a:t> с поддержкой макросов).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latin typeface="Arial" charset="0"/>
              </a:rPr>
              <a:t>2. </a:t>
            </a:r>
            <a:r>
              <a:rPr lang="ru-RU" b="1" dirty="0" smtClean="0">
                <a:solidFill>
                  <a:srgbClr val="FFC000"/>
                </a:solidFill>
              </a:rPr>
              <a:t>аналитическая записка в бумажном и электронном варианте.</a:t>
            </a:r>
          </a:p>
          <a:p>
            <a:pPr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7143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Arial" charset="0"/>
              </a:rPr>
              <a:t>3. </a:t>
            </a:r>
            <a:r>
              <a:rPr lang="ru-RU" sz="2800" b="1" dirty="0" smtClean="0">
                <a:solidFill>
                  <a:srgbClr val="FFC000"/>
                </a:solidFill>
              </a:rPr>
              <a:t>форма №30 табл. 1001, 1101, подстрочник и табл. 4809  «Деятельность отделения (кабинета) медицинской профилактики» - (оригинал на подпись проверяющему и ксерокопия).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just"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Arial" charset="0"/>
              </a:rPr>
              <a:t>4. </a:t>
            </a:r>
            <a:r>
              <a:rPr lang="ru-RU" sz="2800" b="1" dirty="0">
                <a:solidFill>
                  <a:srgbClr val="FFC000"/>
                </a:solidFill>
              </a:rPr>
              <a:t>отчет кабинета медицинской помощи в отказе от курения</a:t>
            </a:r>
            <a:r>
              <a:rPr lang="ru-RU" sz="2800" b="1" dirty="0" smtClean="0">
                <a:solidFill>
                  <a:srgbClr val="FFC000"/>
                </a:solidFill>
              </a:rPr>
              <a:t>.</a:t>
            </a:r>
          </a:p>
          <a:p>
            <a:pPr algn="just">
              <a:buNone/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just">
              <a:buNone/>
              <a:defRPr/>
            </a:pPr>
            <a:r>
              <a:rPr lang="ru-RU" sz="2800" b="1" dirty="0">
                <a:solidFill>
                  <a:srgbClr val="FFC000"/>
                </a:solidFill>
              </a:rPr>
              <a:t>5. отчет о работе школ для больных сахарным диабетом, артериальной гипертензией, бронхиальной астмой, в том числе детских, сдает заместитель гл. врача по лечебной работе (по поликлинике).</a:t>
            </a:r>
          </a:p>
          <a:p>
            <a:pPr algn="just">
              <a:buNone/>
              <a:defRPr/>
            </a:pPr>
            <a:endParaRPr lang="ru-RU" sz="2800" b="1" dirty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000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58788"/>
            <a:ext cx="8229600" cy="7143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FFC000"/>
                </a:solidFill>
              </a:rPr>
              <a:t>6</a:t>
            </a:r>
            <a:r>
              <a:rPr lang="ru-RU" b="1" dirty="0" smtClean="0">
                <a:solidFill>
                  <a:srgbClr val="FFC000"/>
                </a:solidFill>
              </a:rPr>
              <a:t>. Отчет по рейтингу </a:t>
            </a:r>
            <a:r>
              <a:rPr lang="ru-RU" b="1" dirty="0">
                <a:solidFill>
                  <a:srgbClr val="FFC000"/>
                </a:solidFill>
              </a:rPr>
              <a:t>государственных учреждений здравоохранения Забайкальского </a:t>
            </a:r>
            <a:r>
              <a:rPr lang="ru-RU" b="1" dirty="0" smtClean="0">
                <a:solidFill>
                  <a:srgbClr val="FFC000"/>
                </a:solidFill>
              </a:rPr>
              <a:t>края </a:t>
            </a:r>
            <a:r>
              <a:rPr lang="ru-RU" b="1" dirty="0">
                <a:solidFill>
                  <a:srgbClr val="FFC000"/>
                </a:solidFill>
              </a:rPr>
              <a:t>(оригинал и ксерокопия) </a:t>
            </a:r>
            <a:r>
              <a:rPr lang="ru-RU" b="1" dirty="0" smtClean="0">
                <a:solidFill>
                  <a:srgbClr val="FFC000"/>
                </a:solidFill>
              </a:rPr>
              <a:t>– в соответствии </a:t>
            </a:r>
            <a:r>
              <a:rPr lang="ru-RU" b="1" dirty="0" smtClean="0">
                <a:solidFill>
                  <a:srgbClr val="FFC000"/>
                </a:solidFill>
              </a:rPr>
              <a:t>с нормативным </a:t>
            </a:r>
            <a:r>
              <a:rPr lang="ru-RU" b="1" dirty="0" smtClean="0">
                <a:solidFill>
                  <a:srgbClr val="FFC000"/>
                </a:solidFill>
              </a:rPr>
              <a:t>актом МЗ ЗК</a:t>
            </a:r>
          </a:p>
          <a:p>
            <a:pPr algn="just">
              <a:buFont typeface="Wingdings" pitchFamily="2" charset="2"/>
              <a:buNone/>
              <a:defRPr/>
            </a:pPr>
            <a:endParaRPr lang="ru-RU" dirty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FFC000"/>
                </a:solidFill>
              </a:rPr>
              <a:t>7</a:t>
            </a:r>
            <a:r>
              <a:rPr lang="ru-RU" b="1" dirty="0" smtClean="0">
                <a:solidFill>
                  <a:srgbClr val="FFC000"/>
                </a:solidFill>
              </a:rPr>
              <a:t>. план работы на следующий год </a:t>
            </a:r>
          </a:p>
          <a:p>
            <a:pPr algn="just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33388"/>
            <a:ext cx="8229600" cy="4603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dirty="0" smtClean="0"/>
              <a:t>	</a:t>
            </a:r>
            <a:r>
              <a:rPr lang="ru-RU" sz="2800" b="1" dirty="0" smtClean="0">
                <a:solidFill>
                  <a:srgbClr val="FFC000"/>
                </a:solidFill>
              </a:rPr>
              <a:t>Для медицинских организаций, участвующих в проведении диспансеризации взрослого населения: </a:t>
            </a:r>
            <a:endParaRPr lang="ru-RU" sz="28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3000" b="1" dirty="0" smtClean="0">
                <a:solidFill>
                  <a:srgbClr val="FFC000"/>
                </a:solidFill>
              </a:rPr>
              <a:t>(дополнительно)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3000" b="1" dirty="0" smtClean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8. «Отчет кабинета (отделения) медицинской профилактики о проведении диспансеризации взрослого населения»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9. Копию годовой формы №131/о «Сведения о диспансеризации определенных групп взрослого населения».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350"/>
            <a:ext cx="8229600" cy="714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15888"/>
            <a:ext cx="8785225" cy="66262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10. Форма статистического отчета о работе Школы для граждан, имеющих высокий и очень высокий суммарный сердечно - сосудистый риск </a:t>
            </a:r>
            <a:r>
              <a:rPr lang="ru-RU" sz="2400" dirty="0" smtClean="0">
                <a:solidFill>
                  <a:srgbClr val="FFC000"/>
                </a:solidFill>
              </a:rPr>
              <a:t>(приказ МЗ ЗК от 25.09.2015г. №532 «Об организации  диспансерного наблюдения пациентов, имеющих высокий и очень высокий суммарный сердечно - сосудистый риск в медицинских организациях Забайкальского края»)</a:t>
            </a:r>
            <a:r>
              <a:rPr lang="ru-RU" sz="2400" b="1" dirty="0" smtClean="0">
                <a:solidFill>
                  <a:srgbClr val="FFC000"/>
                </a:solidFill>
              </a:rPr>
              <a:t>; </a:t>
            </a:r>
            <a:endParaRPr lang="ru-RU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11. Сведения о проведении диспансерного наблюдения пациентов, имеющих высокий и очень высокий суммарный сердечно – сосудистый риск </a:t>
            </a:r>
            <a:r>
              <a:rPr lang="ru-RU" sz="2400" dirty="0" smtClean="0">
                <a:solidFill>
                  <a:srgbClr val="FFC000"/>
                </a:solidFill>
              </a:rPr>
              <a:t>(приказ МЗ ЗК от 24.09.2015г. №527 «Об организации Школ для  граждан, имеющих высокий и очень высокий суммарный сердечно - сосудистый риск в медицинских организациях Забайкальского края»).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endParaRPr lang="ru-RU" sz="2400" dirty="0" smtClean="0">
              <a:solidFill>
                <a:srgbClr val="FFC000"/>
              </a:solidFill>
            </a:endParaRPr>
          </a:p>
          <a:p>
            <a:pPr>
              <a:defRPr/>
            </a:pP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2428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5888"/>
            <a:ext cx="9144000" cy="67421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</a:rPr>
              <a:t>Папка с формами годового отчета, инструкцией по заполнению ф.70, пояснительной запиской по заполнению электронного варианта на сайте Министерства здравоохранения Забайкальского края, раздел «Профилактика» - Годовой отчет</a:t>
            </a:r>
            <a:endParaRPr lang="ru-RU" sz="3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  </a:t>
            </a:r>
            <a:r>
              <a:rPr lang="ru-RU" b="1" dirty="0" smtClean="0">
                <a:solidFill>
                  <a:srgbClr val="FFC000"/>
                </a:solidFill>
              </a:rPr>
              <a:t>Форма 70 и тематическое приложение к ней, будут приниматься в электронном виде (на </a:t>
            </a:r>
            <a:r>
              <a:rPr lang="ru-RU" b="1" dirty="0" err="1" smtClean="0">
                <a:solidFill>
                  <a:srgbClr val="FFC000"/>
                </a:solidFill>
              </a:rPr>
              <a:t>флешке</a:t>
            </a:r>
            <a:r>
              <a:rPr lang="ru-RU" b="1" dirty="0" smtClean="0">
                <a:solidFill>
                  <a:srgbClr val="FFC000"/>
                </a:solidFill>
              </a:rPr>
              <a:t>) в программе </a:t>
            </a:r>
            <a:r>
              <a:rPr lang="en-US" b="1" dirty="0" smtClean="0">
                <a:solidFill>
                  <a:srgbClr val="FFC000"/>
                </a:solidFill>
              </a:rPr>
              <a:t>Excel</a:t>
            </a:r>
            <a:r>
              <a:rPr lang="ru-RU" b="1" dirty="0" smtClean="0">
                <a:solidFill>
                  <a:srgbClr val="FFC000"/>
                </a:solidFill>
              </a:rPr>
              <a:t> и в бумажном варианте.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Для работы с программой в Вашем компьютере необходимо включить функцию «Поддержка макросов» - обращайтесь к Вашим программистам.</a:t>
            </a: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	</a:t>
            </a:r>
            <a:endParaRPr lang="ru-RU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-458788"/>
            <a:ext cx="8229600" cy="4445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Обращаю Ваше внимание, что в программе НЕ ДОПУСКАЮТСЯ добавления, перестановки и изменения строк и граф, их названий!</a:t>
            </a:r>
          </a:p>
          <a:p>
            <a:pPr algn="ctr" eaLnBrk="1" hangingPunct="1">
              <a:defRPr/>
            </a:pP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	Вкладка «Титульный лист» обязательна для заполнения.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	Крайней вкладкой справа внизу установлена кнопка проверки правильности ввода данных.</a:t>
            </a:r>
            <a:endParaRPr lang="ru-RU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	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901</Words>
  <Application>Microsoft Office PowerPoint</Application>
  <PresentationFormat>Экран (4:3)</PresentationFormat>
  <Paragraphs>144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Глобус</vt:lpstr>
      <vt:lpstr>Краевой центр медицинской профилактики  Зам.главного врача по ОМР Есина Татьяна Борисовна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основных отчетных мероприятий в 2007г.</dc:title>
  <dc:creator>Operator</dc:creator>
  <cp:lastModifiedBy>user</cp:lastModifiedBy>
  <cp:revision>114</cp:revision>
  <dcterms:created xsi:type="dcterms:W3CDTF">2007-10-22T08:22:59Z</dcterms:created>
  <dcterms:modified xsi:type="dcterms:W3CDTF">2017-12-13T09:56:41Z</dcterms:modified>
</cp:coreProperties>
</file>