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3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5" r:id="rId8"/>
    <p:sldId id="266" r:id="rId9"/>
    <p:sldId id="268" r:id="rId10"/>
    <p:sldId id="267" r:id="rId11"/>
    <p:sldId id="269" r:id="rId12"/>
    <p:sldId id="270" r:id="rId13"/>
    <p:sldId id="271" r:id="rId14"/>
    <p:sldId id="272" r:id="rId15"/>
    <p:sldId id="273" r:id="rId16"/>
    <p:sldId id="275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F6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55" autoAdjust="0"/>
    <p:restoredTop sz="94660"/>
  </p:normalViewPr>
  <p:slideViewPr>
    <p:cSldViewPr snapToGrid="0">
      <p:cViewPr varScale="1">
        <p:scale>
          <a:sx n="89" d="100"/>
          <a:sy n="89" d="100"/>
        </p:scale>
        <p:origin x="29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C4E27C5C-2AD3-4B26-9B04-889FCBA43173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5941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394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94770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31183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2110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3056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42691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92310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4987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533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9397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833576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83486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3194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151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865988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540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E27C5C-2AD3-4B26-9B04-889FCBA43173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809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4" r:id="rId1"/>
    <p:sldLayoutId id="2147484205" r:id="rId2"/>
    <p:sldLayoutId id="2147484206" r:id="rId3"/>
    <p:sldLayoutId id="2147484207" r:id="rId4"/>
    <p:sldLayoutId id="2147484208" r:id="rId5"/>
    <p:sldLayoutId id="2147484209" r:id="rId6"/>
    <p:sldLayoutId id="2147484210" r:id="rId7"/>
    <p:sldLayoutId id="2147484211" r:id="rId8"/>
    <p:sldLayoutId id="2147484212" r:id="rId9"/>
    <p:sldLayoutId id="2147484213" r:id="rId10"/>
    <p:sldLayoutId id="2147484214" r:id="rId11"/>
    <p:sldLayoutId id="2147484215" r:id="rId12"/>
    <p:sldLayoutId id="2147484216" r:id="rId13"/>
    <p:sldLayoutId id="2147484217" r:id="rId14"/>
    <p:sldLayoutId id="2147484218" r:id="rId15"/>
    <p:sldLayoutId id="2147484219" r:id="rId16"/>
    <p:sldLayoutId id="2147484220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6366" y="2000529"/>
            <a:ext cx="7487727" cy="1515533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ФОРМА </a:t>
            </a:r>
            <a:r>
              <a:rPr lang="ru-RU" sz="4000" b="1" dirty="0"/>
              <a:t>ФЕДЕРАЛЬНОГО СТАТИСТИЧЕСКОГО </a:t>
            </a:r>
            <a:r>
              <a:rPr lang="ru-RU" sz="4000" b="1" dirty="0" smtClean="0"/>
              <a:t>НАБЛЮДЕНИЯ № 30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394" y="3516062"/>
            <a:ext cx="6815669" cy="1320802"/>
          </a:xfrm>
        </p:spPr>
        <p:txBody>
          <a:bodyPr>
            <a:normAutofit/>
          </a:bodyPr>
          <a:lstStyle/>
          <a:p>
            <a:r>
              <a:rPr lang="ru-RU" b="1" dirty="0"/>
              <a:t>раздел скорой медицинской помощи </a:t>
            </a:r>
            <a:endParaRPr lang="ru-RU" b="1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5694507" y="4892867"/>
            <a:ext cx="8114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2017 г.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457881" y="5983065"/>
            <a:ext cx="3515706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ru-RU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Заведующая ОМО ГБУЗ «ССМП»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215734" y="6252960"/>
            <a:ext cx="1645002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ru-RU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Максимук Е. Д.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1996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5921" y="913121"/>
            <a:ext cx="10580157" cy="1303867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Число выездов бригад скорой </a:t>
            </a:r>
            <a:r>
              <a:rPr lang="ru-RU" b="1" dirty="0" smtClean="0"/>
              <a:t>медицинской помощи </a:t>
            </a:r>
            <a:r>
              <a:rPr lang="ru-RU" b="1" dirty="0"/>
              <a:t>по </a:t>
            </a:r>
            <a:r>
              <a:rPr lang="ru-RU" b="1" dirty="0" smtClean="0"/>
              <a:t>времени доезда </a:t>
            </a:r>
            <a:r>
              <a:rPr lang="ru-RU" b="1" dirty="0"/>
              <a:t>и затраченному на один </a:t>
            </a:r>
            <a:r>
              <a:rPr lang="ru-RU" b="1" dirty="0" smtClean="0"/>
              <a:t>выезд (2300)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5921" y="2735711"/>
            <a:ext cx="10580157" cy="3121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38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325" y="714375"/>
            <a:ext cx="10801350" cy="54292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887081" y="331785"/>
            <a:ext cx="4743089" cy="1243483"/>
          </a:xfrm>
        </p:spPr>
        <p:txBody>
          <a:bodyPr/>
          <a:lstStyle/>
          <a:p>
            <a:r>
              <a:rPr lang="ru-RU" dirty="0" smtClean="0"/>
              <a:t>(2350)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09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Приказ МЗ и социального развития РФ </a:t>
            </a:r>
            <a:br>
              <a:rPr lang="ru-RU" b="1" dirty="0" smtClean="0"/>
            </a:br>
            <a:r>
              <a:rPr lang="ru-RU" b="1" dirty="0" smtClean="0"/>
              <a:t>№ 942 от 02.12.2009 г.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Строка 3</a:t>
            </a:r>
            <a:r>
              <a:rPr lang="ru-RU" b="1" dirty="0" smtClean="0"/>
              <a:t> Безрезультатные выезды –</a:t>
            </a:r>
            <a:r>
              <a:rPr lang="ru-RU" dirty="0" smtClean="0"/>
              <a:t> это случаи, когда:</a:t>
            </a:r>
          </a:p>
          <a:p>
            <a:r>
              <a:rPr lang="ru-RU" dirty="0" smtClean="0"/>
              <a:t>пациента не оказалось на месте</a:t>
            </a:r>
          </a:p>
          <a:p>
            <a:r>
              <a:rPr lang="ru-RU" dirty="0" smtClean="0"/>
              <a:t>вызов был ложным (по данному адресу </a:t>
            </a:r>
            <a:r>
              <a:rPr lang="ru-RU" dirty="0" err="1" smtClean="0"/>
              <a:t>смп</a:t>
            </a:r>
            <a:r>
              <a:rPr lang="ru-RU" dirty="0" smtClean="0"/>
              <a:t> не вызывали)</a:t>
            </a:r>
          </a:p>
          <a:p>
            <a:r>
              <a:rPr lang="ru-RU" dirty="0" smtClean="0"/>
              <a:t>не найден адрес, указанный при вызове</a:t>
            </a:r>
          </a:p>
          <a:p>
            <a:r>
              <a:rPr lang="ru-RU" dirty="0" smtClean="0"/>
              <a:t>пациент оказался практически здоровым и не нуждался в помощи</a:t>
            </a:r>
          </a:p>
          <a:p>
            <a:r>
              <a:rPr lang="ru-RU" dirty="0" smtClean="0"/>
              <a:t>пациент умер до приезда бригады </a:t>
            </a:r>
            <a:r>
              <a:rPr lang="ru-RU" dirty="0" err="1" smtClean="0"/>
              <a:t>смп</a:t>
            </a:r>
            <a:endParaRPr lang="ru-RU" dirty="0" smtClean="0"/>
          </a:p>
          <a:p>
            <a:r>
              <a:rPr lang="ru-RU" dirty="0" smtClean="0"/>
              <a:t>пациент увезён до прибытия </a:t>
            </a:r>
            <a:r>
              <a:rPr lang="ru-RU" dirty="0" err="1" smtClean="0"/>
              <a:t>смп</a:t>
            </a:r>
            <a:endParaRPr lang="ru-RU" dirty="0" smtClean="0"/>
          </a:p>
          <a:p>
            <a:r>
              <a:rPr lang="ru-RU" dirty="0" smtClean="0"/>
              <a:t>пациент обслужен врачом поликлиники до прибытия бригады </a:t>
            </a:r>
            <a:r>
              <a:rPr lang="ru-RU" dirty="0" err="1" smtClean="0"/>
              <a:t>смп</a:t>
            </a:r>
            <a:endParaRPr lang="ru-RU" dirty="0" smtClean="0"/>
          </a:p>
          <a:p>
            <a:r>
              <a:rPr lang="ru-RU" dirty="0" smtClean="0"/>
              <a:t>пациент отказался от помощи (осмотра)</a:t>
            </a:r>
          </a:p>
          <a:p>
            <a:r>
              <a:rPr lang="ru-RU" dirty="0" smtClean="0"/>
              <a:t>вызов отменен</a:t>
            </a:r>
          </a:p>
        </p:txBody>
      </p:sp>
    </p:spTree>
    <p:extLst>
      <p:ext uri="{BB962C8B-B14F-4D97-AF65-F5344CB8AC3E}">
        <p14:creationId xmlns:p14="http://schemas.microsoft.com/office/powerpoint/2010/main" val="61522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Приказ МЗ и социального развития РФ </a:t>
            </a:r>
            <a:br>
              <a:rPr lang="ru-RU" b="1" dirty="0" smtClean="0"/>
            </a:br>
            <a:r>
              <a:rPr lang="ru-RU" b="1" dirty="0" smtClean="0"/>
              <a:t>№ 942 от 02.12.2009 г.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Строка 4 </a:t>
            </a:r>
            <a:r>
              <a:rPr lang="ru-RU" b="1" dirty="0" smtClean="0"/>
              <a:t>Отказано </a:t>
            </a:r>
            <a:r>
              <a:rPr lang="ru-RU" b="1" dirty="0"/>
              <a:t>за необоснованностью вызовов </a:t>
            </a:r>
            <a:r>
              <a:rPr lang="ru-RU" dirty="0"/>
              <a:t>- это переадресация непрофильных вызовов в другую медицинскую организацию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Строка 4.1 Сведения о переданных в другие медицинские организации, необоснованные вызова (строка 4.1 графа 3 и 4) следует расшифровать и предоставить в пояснительной записке.</a:t>
            </a:r>
          </a:p>
        </p:txBody>
      </p:sp>
    </p:spTree>
    <p:extLst>
      <p:ext uri="{BB962C8B-B14F-4D97-AF65-F5344CB8AC3E}">
        <p14:creationId xmlns:p14="http://schemas.microsoft.com/office/powerpoint/2010/main" val="210229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Приказ МЗ и социального развития РФ </a:t>
            </a:r>
            <a:br>
              <a:rPr lang="ru-RU" b="1" dirty="0" smtClean="0"/>
            </a:br>
            <a:r>
              <a:rPr lang="ru-RU" b="1" dirty="0" smtClean="0"/>
              <a:t>№ 752 от 01.12.2005 г.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0" y="2401657"/>
            <a:ext cx="9601196" cy="33189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/>
              <a:t>«Об оснащении санитарного автотранспорта»</a:t>
            </a:r>
          </a:p>
          <a:p>
            <a:pPr marL="0" indent="0">
              <a:buNone/>
            </a:pPr>
            <a:r>
              <a:rPr lang="ru-RU" dirty="0" smtClean="0"/>
              <a:t>Регламентировано разделение автомобилей скорой медицинской помощи по классам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439" y="3722780"/>
            <a:ext cx="10743480" cy="2113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39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Подтабличная строка (5453)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Число станций (отделений) скорой медицинской помощи, оснащенных автоматизированной системой управления приема и обработки вызовов </a:t>
            </a:r>
            <a:r>
              <a:rPr lang="ru-RU" dirty="0" smtClean="0"/>
              <a:t>             1 __________,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*При сдаче отчётов следует указать название программы автоматизированной системы управления приёма и обработки вызовов скорой медицинской помощи, установленной на станциях (отделениях) скорой </a:t>
            </a:r>
            <a:r>
              <a:rPr lang="ru-RU" dirty="0"/>
              <a:t>медицинской </a:t>
            </a:r>
            <a:r>
              <a:rPr lang="ru-RU" dirty="0" smtClean="0"/>
              <a:t>помощи.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038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390472" y="1759790"/>
            <a:ext cx="7486773" cy="2963970"/>
          </a:xfrm>
        </p:spPr>
        <p:txBody>
          <a:bodyPr/>
          <a:lstStyle/>
          <a:p>
            <a:r>
              <a:rPr lang="ru-RU" sz="8800" dirty="0" smtClean="0"/>
              <a:t>Благодарю     за внимание!!!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234211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Категорийность</a:t>
            </a:r>
            <a:r>
              <a:rPr lang="ru-RU" b="1" dirty="0"/>
              <a:t> станции (отделения) скорой медицинской </a:t>
            </a:r>
            <a:r>
              <a:rPr lang="ru-RU" b="1" dirty="0" smtClean="0"/>
              <a:t>помощи (1060)</a:t>
            </a:r>
            <a:endParaRPr lang="ru-RU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2900" y="2765984"/>
            <a:ext cx="17092923" cy="301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47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7031" y="982132"/>
            <a:ext cx="10571423" cy="1303867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Сведения о штатных, занятых должностях, физических лицах всего персонала (1105)</a:t>
            </a:r>
            <a:endParaRPr lang="ru-RU" b="1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5220950"/>
              </p:ext>
            </p:extLst>
          </p:nvPr>
        </p:nvGraphicFramePr>
        <p:xfrm>
          <a:off x="797031" y="2857378"/>
          <a:ext cx="16330569" cy="30422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Документ" r:id="rId3" imgW="9611695" imgH="1791133" progId="Word.Document.12">
                  <p:embed/>
                </p:oleObj>
              </mc:Choice>
              <mc:Fallback>
                <p:oleObj name="Документ" r:id="rId3" imgW="9611695" imgH="179113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97031" y="2857378"/>
                        <a:ext cx="16330569" cy="30422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5625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7782" y="982132"/>
            <a:ext cx="10561834" cy="1303867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Медицинская помощь, оказанная бригадами СМП при выездах (2120)</a:t>
            </a:r>
            <a:endParaRPr lang="ru-RU" b="1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782" y="2484407"/>
            <a:ext cx="10561834" cy="368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71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Подтабличная строка (2121)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Число лиц, которым оказана помощь при выездах,</a:t>
            </a:r>
          </a:p>
          <a:p>
            <a:pPr marL="0" indent="0">
              <a:buNone/>
            </a:pPr>
            <a:r>
              <a:rPr lang="ru-RU" dirty="0" smtClean="0"/>
              <a:t>всего 1 ________,</a:t>
            </a:r>
          </a:p>
          <a:p>
            <a:pPr marL="0" indent="0">
              <a:buNone/>
            </a:pPr>
            <a:r>
              <a:rPr lang="ru-RU" dirty="0" smtClean="0"/>
              <a:t>из них: сельских жителей 2 ________,</a:t>
            </a:r>
          </a:p>
          <a:p>
            <a:pPr marL="0" indent="0">
              <a:buNone/>
            </a:pPr>
            <a:r>
              <a:rPr lang="ru-RU" dirty="0" smtClean="0"/>
              <a:t>в том числе (из стр. 1):</a:t>
            </a:r>
          </a:p>
          <a:p>
            <a:pPr marL="0" indent="0">
              <a:buNone/>
            </a:pPr>
            <a:r>
              <a:rPr lang="ru-RU" dirty="0" smtClean="0"/>
              <a:t>дети (от 0 – 17 лет) 3 _________,</a:t>
            </a:r>
          </a:p>
          <a:p>
            <a:pPr marL="0" indent="0">
              <a:buNone/>
            </a:pPr>
            <a:r>
              <a:rPr lang="ru-RU" dirty="0" smtClean="0"/>
              <a:t>взрослые (18 лет и старше) 4 _________,</a:t>
            </a:r>
          </a:p>
          <a:p>
            <a:pPr marL="0" indent="0">
              <a:buNone/>
            </a:pPr>
            <a:r>
              <a:rPr lang="ru-RU" dirty="0" smtClean="0"/>
              <a:t>из них (из стр. 4):</a:t>
            </a:r>
          </a:p>
          <a:p>
            <a:pPr marL="0" indent="0">
              <a:buNone/>
            </a:pPr>
            <a:r>
              <a:rPr lang="ru-RU" dirty="0" smtClean="0"/>
              <a:t>женщины (55 лет и старше) 5 _________,</a:t>
            </a:r>
          </a:p>
          <a:p>
            <a:pPr marL="0" indent="0">
              <a:buNone/>
            </a:pPr>
            <a:r>
              <a:rPr lang="ru-RU" dirty="0" smtClean="0"/>
              <a:t>мужчины (60 лет и старше) 6 _________,</a:t>
            </a:r>
          </a:p>
        </p:txBody>
      </p:sp>
    </p:spTree>
    <p:extLst>
      <p:ext uri="{BB962C8B-B14F-4D97-AF65-F5344CB8AC3E}">
        <p14:creationId xmlns:p14="http://schemas.microsoft.com/office/powerpoint/2010/main" val="226171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Сведения о деятельности бригад скорой медицинской помощи (2200)</a:t>
            </a:r>
            <a:endParaRPr lang="ru-RU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8917" y="2482171"/>
            <a:ext cx="9394166" cy="3736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23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Подтабличная строка (2201)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Из числа лиц, которым оказана </a:t>
            </a:r>
            <a:r>
              <a:rPr lang="ru-RU" dirty="0"/>
              <a:t>помощь о</a:t>
            </a:r>
            <a:r>
              <a:rPr lang="ru-RU" dirty="0" smtClean="0"/>
              <a:t>бщепрофильными </a:t>
            </a:r>
            <a:r>
              <a:rPr lang="ru-RU" dirty="0"/>
              <a:t>фельдшерскими бригадами</a:t>
            </a:r>
            <a:r>
              <a:rPr lang="ru-RU" dirty="0" smtClean="0"/>
              <a:t>,</a:t>
            </a:r>
          </a:p>
          <a:p>
            <a:pPr marL="0" indent="0">
              <a:buNone/>
            </a:pPr>
            <a:r>
              <a:rPr lang="ru-RU" dirty="0" smtClean="0"/>
              <a:t>– </a:t>
            </a:r>
            <a:r>
              <a:rPr lang="ru-RU" dirty="0"/>
              <a:t>медицинская эвакуация </a:t>
            </a:r>
            <a:r>
              <a:rPr lang="ru-RU" dirty="0" smtClean="0"/>
              <a:t>пациентов 1 _________,</a:t>
            </a:r>
          </a:p>
          <a:p>
            <a:pPr marL="0" indent="0">
              <a:buNone/>
            </a:pPr>
            <a:r>
              <a:rPr lang="ru-RU" dirty="0" smtClean="0"/>
              <a:t>из них: сельских жителей 2 ________,</a:t>
            </a:r>
          </a:p>
        </p:txBody>
      </p:sp>
    </p:spTree>
    <p:extLst>
      <p:ext uri="{BB962C8B-B14F-4D97-AF65-F5344CB8AC3E}">
        <p14:creationId xmlns:p14="http://schemas.microsoft.com/office/powerpoint/2010/main" val="156711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Подтабличная строка (2202)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Число лиц, которым оказана скорая медицинская помощь в амбулаторных условиях </a:t>
            </a:r>
            <a:r>
              <a:rPr lang="ru-RU" dirty="0" smtClean="0"/>
              <a:t>1 __________,                                                                                            из них: сельских жителей 2 ____________,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*В подтабличной строке показываются сведения о числе лиц, которым оказана амбулаторная медицинская помощь при непосредственном их обращении на станцию (отделение) скорой медицинской помощи. Сведения заполняются на основании данных, содержащихся в Журнале регистрации амбулаторных пациентов (учётная форма № 074/у).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741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Приказ МЗ и социального развития РФ </a:t>
            </a:r>
            <a:br>
              <a:rPr lang="ru-RU" b="1" dirty="0" smtClean="0"/>
            </a:br>
            <a:r>
              <a:rPr lang="ru-RU" b="1" dirty="0" smtClean="0"/>
              <a:t>№ 942 от 02.12.2009 г.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Время доезда до места вызова – </a:t>
            </a:r>
            <a:r>
              <a:rPr lang="ru-RU" dirty="0" smtClean="0"/>
              <a:t>это время от момента поступления </a:t>
            </a:r>
            <a:r>
              <a:rPr lang="ru-RU" dirty="0"/>
              <a:t>вызова на станцию (отделение) скорой медицинской </a:t>
            </a:r>
            <a:r>
              <a:rPr lang="ru-RU" dirty="0" smtClean="0"/>
              <a:t>помощи до момента прибытия бригады скорой медицинской помощи к месту вызова</a:t>
            </a:r>
          </a:p>
          <a:p>
            <a:r>
              <a:rPr lang="ru-RU" b="1" dirty="0" smtClean="0"/>
              <a:t>Время, затраченное на один выезд на вызов – </a:t>
            </a:r>
            <a:r>
              <a:rPr lang="ru-RU" dirty="0" smtClean="0"/>
              <a:t>это время от момента поступления вызова на станцию (отделение) скорой медицинской помощи до момента окончания выполнения вызова бригады скорой медицинской помощи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962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159</TotalTime>
  <Words>539</Words>
  <Application>Microsoft Office PowerPoint</Application>
  <PresentationFormat>Широкоэкранный</PresentationFormat>
  <Paragraphs>54</Paragraphs>
  <Slides>16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Garamond</vt:lpstr>
      <vt:lpstr>Натуральные материалы</vt:lpstr>
      <vt:lpstr>Документ Microsoft Word</vt:lpstr>
      <vt:lpstr>ФОРМА ФЕДЕРАЛЬНОГО СТАТИСТИЧЕСКОГО НАБЛЮДЕНИЯ № 30</vt:lpstr>
      <vt:lpstr>Категорийность станции (отделения) скорой медицинской помощи (1060)</vt:lpstr>
      <vt:lpstr>Сведения о штатных, занятых должностях, физических лицах всего персонала (1105)</vt:lpstr>
      <vt:lpstr>Медицинская помощь, оказанная бригадами СМП при выездах (2120)</vt:lpstr>
      <vt:lpstr>Подтабличная строка (2121)</vt:lpstr>
      <vt:lpstr>Сведения о деятельности бригад скорой медицинской помощи (2200)</vt:lpstr>
      <vt:lpstr>Подтабличная строка (2201)</vt:lpstr>
      <vt:lpstr>Подтабличная строка (2202)</vt:lpstr>
      <vt:lpstr>Приказ МЗ и социального развития РФ  № 942 от 02.12.2009 г.</vt:lpstr>
      <vt:lpstr>Число выездов бригад скорой медицинской помощи по времени доезда и затраченному на один выезд (2300)</vt:lpstr>
      <vt:lpstr>(2350)</vt:lpstr>
      <vt:lpstr>Приказ МЗ и социального развития РФ  № 942 от 02.12.2009 г.</vt:lpstr>
      <vt:lpstr>Приказ МЗ и социального развития РФ  № 942 от 02.12.2009 г.</vt:lpstr>
      <vt:lpstr>Приказ МЗ и социального развития РФ  № 752 от 01.12.2005 г.</vt:lpstr>
      <vt:lpstr>Подтабличная строка (5453)</vt:lpstr>
      <vt:lpstr>Благодарю     за внимание!!!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Сондырев Георгий Алексеевич</dc:creator>
  <cp:lastModifiedBy>Сондырев Георгий Алексеевич</cp:lastModifiedBy>
  <cp:revision>19</cp:revision>
  <dcterms:created xsi:type="dcterms:W3CDTF">2017-12-13T01:22:57Z</dcterms:created>
  <dcterms:modified xsi:type="dcterms:W3CDTF">2017-12-13T04:02:42Z</dcterms:modified>
</cp:coreProperties>
</file>