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62" r:id="rId3"/>
    <p:sldId id="257" r:id="rId4"/>
    <p:sldId id="258" r:id="rId5"/>
    <p:sldId id="264" r:id="rId6"/>
    <p:sldId id="263" r:id="rId7"/>
    <p:sldId id="259" r:id="rId8"/>
    <p:sldId id="260" r:id="rId9"/>
    <p:sldId id="261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00E09-4ED5-47F1-AF98-57F9ED21E10D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E0246-9154-4F33-951E-3EE278A2A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12/13/2017 9:56 AM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4"/>
            <a:ext cx="6172201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4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Указать фактический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хим</a:t>
            </a:r>
            <a:r>
              <a:rPr lang="ru-RU" baseline="0" dirty="0" smtClean="0"/>
              <a:t> состав  по всем стандартам питания, применяемым в учреждении.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E0246-9154-4F33-951E-3EE278A2A97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Анализ проводится по нормам</a:t>
            </a:r>
            <a:r>
              <a:rPr lang="ru-RU" baseline="0" dirty="0" smtClean="0"/>
              <a:t> тех приказов, по которым работает учреждение (детские по 333, госпитали 122, остальные по 395н.в том числе  санатории по 395 </a:t>
            </a:r>
            <a:r>
              <a:rPr lang="ru-RU" baseline="0" dirty="0" err="1" smtClean="0"/>
              <a:t>н</a:t>
            </a:r>
            <a:r>
              <a:rPr lang="ru-RU" baseline="0" dirty="0" smtClean="0"/>
              <a:t>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E0246-9154-4F33-951E-3EE278A2A97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распоряжении указано, в каком виде годовой отчет должен быть представлен.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E0246-9154-4F33-951E-3EE278A2A97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7200" y="2428875"/>
            <a:ext cx="8686800" cy="1470025"/>
          </a:xfrm>
        </p:spPr>
        <p:txBody>
          <a:bodyPr>
            <a:normAutofit fontScale="90000"/>
          </a:bodyPr>
          <a:lstStyle/>
          <a:p>
            <a:pPr lvl="0" defTabSz="914400">
              <a:spcBef>
                <a:spcPts val="0"/>
              </a:spcBef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по организации лечебного питания в медицинских учреждениях </a:t>
            </a:r>
            <a:r>
              <a:rPr lang="ru-RU" sz="27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Забайкальского </a:t>
            </a:r>
            <a:r>
              <a:rPr lang="ru-RU" sz="27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края.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0" i="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6248" y="5000636"/>
            <a:ext cx="4344987" cy="1562100"/>
          </a:xfrm>
        </p:spPr>
        <p:txBody>
          <a:bodyPr>
            <a:normAutofit/>
          </a:bodyPr>
          <a:lstStyle/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Врач – диетолог </a:t>
            </a: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Озерская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Н.А.</a:t>
            </a: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000" dirty="0" smtClean="0"/>
              <a:t>т. 89143692011,</a:t>
            </a:r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2000" dirty="0" smtClean="0"/>
              <a:t> адрес электронной  почты</a:t>
            </a:r>
            <a:r>
              <a:rPr lang="en-US" sz="2000" dirty="0" smtClean="0"/>
              <a:t> dietolog@kkb.chita.ru</a:t>
            </a:r>
            <a:endParaRPr lang="ru-RU" sz="2000" dirty="0" smtClean="0"/>
          </a:p>
          <a:p>
            <a:pPr marL="0" indent="0" algn="r">
              <a:lnSpc>
                <a:spcPct val="90000"/>
              </a:lnSpc>
              <a:spcBef>
                <a:spcPts val="0"/>
              </a:spcBef>
              <a:buNone/>
            </a:pP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print">
            <a:alphaModFix amt="74000"/>
          </a:blip>
          <a:stretch>
            <a:fillRect/>
          </a:stretch>
        </p:blipFill>
        <p:spPr>
          <a:xfrm>
            <a:off x="323528" y="3645024"/>
            <a:ext cx="3800613" cy="2852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 cstate="print">
            <a:alphaModFix amt="72000"/>
          </a:blip>
          <a:stretch>
            <a:fillRect/>
          </a:stretch>
        </p:blipFill>
        <p:spPr>
          <a:xfrm flipH="1">
            <a:off x="7020272" y="188640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5" cstate="print">
            <a:alphaModFix amt="71000"/>
          </a:blip>
          <a:stretch>
            <a:fillRect/>
          </a:stretch>
        </p:blipFill>
        <p:spPr>
          <a:xfrm flipH="1">
            <a:off x="5580112" y="764704"/>
            <a:ext cx="1584176" cy="1304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6" cstate="print">
            <a:alphaModFix amt="71000"/>
          </a:blip>
          <a:stretch>
            <a:fillRect/>
          </a:stretch>
        </p:blipFill>
        <p:spPr>
          <a:xfrm>
            <a:off x="3851920" y="404664"/>
            <a:ext cx="2072544" cy="1381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7" cstate="print">
            <a:alphaModFix amt="74000"/>
          </a:blip>
          <a:stretch>
            <a:fillRect/>
          </a:stretch>
        </p:blipFill>
        <p:spPr>
          <a:xfrm flipH="1">
            <a:off x="642910" y="857232"/>
            <a:ext cx="2232248" cy="15644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Изображение 9" descr="risunok 1.png"/>
          <p:cNvPicPr>
            <a:picLocks noChangeAspect="1"/>
          </p:cNvPicPr>
          <p:nvPr/>
        </p:nvPicPr>
        <p:blipFill>
          <a:blip r:embed="rId8" cstate="print">
            <a:alphaModFix amt="8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3068960"/>
            <a:ext cx="380371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Изображение 10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20708" y="2924944"/>
            <a:ext cx="1823292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Анализ выполнения норм лечебного питания в соответствии с приказом МЗ РФ  от 05.08.2003 г № 330 «О мерах по совершенствованию лечебного питания в лечебно-профилактических учреждениях  РФ»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Примечание: для расчета графы "Процент выполнения от плана, %" необходимо: </a:t>
            </a:r>
            <a:br>
              <a:rPr lang="ru-RU" dirty="0" smtClean="0"/>
            </a:br>
            <a:r>
              <a:rPr lang="ru-RU" dirty="0" smtClean="0"/>
              <a:t>Шаг 1. Заполнить графу "Количество выполненных койко-дней за отчетный период". </a:t>
            </a:r>
            <a:br>
              <a:rPr lang="ru-RU" dirty="0" smtClean="0"/>
            </a:br>
            <a:r>
              <a:rPr lang="ru-RU" dirty="0" smtClean="0"/>
              <a:t>Шаг 2. Графа "Норма продуктов за отчетный период, кг" заполнится автоматически. (При отсутствии автоматизированного заполнения необходимо графу "Количество выполненных койко-дней за отчетный период" умножить на графу "Норма продуктов на 1-го пациента (брутто, г)" и разделить на 1000). </a:t>
            </a:r>
            <a:br>
              <a:rPr lang="ru-RU" dirty="0" smtClean="0"/>
            </a:br>
            <a:r>
              <a:rPr lang="ru-RU" dirty="0" smtClean="0"/>
              <a:t>Шаг 3.  Заполнить графу "Фактический расход продуктов за отчетный период" (кг). </a:t>
            </a:r>
            <a:br>
              <a:rPr lang="ru-RU" dirty="0" smtClean="0"/>
            </a:br>
            <a:r>
              <a:rPr lang="ru-RU" dirty="0" smtClean="0"/>
              <a:t>Шаг 4. Показатели графы "Процент выполнения от плана, %" заполнятся автоматически. (При отсутствии автоматизированного заполнения необходимо графу "Фактический расход продуктов за отчетный период, кг" разделить на графу "Норма продуктов за отчетный период, кг." и умножить на 100).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Предоставить информацию по исполнению приказов и распоряжений  МЗ Забайкальского края.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1). По приказу  № 354 от 19.07.2017 г «О создании рабочих  групп и внедрению принципов ХААСП в медицинских организациях края».</a:t>
            </a:r>
          </a:p>
          <a:p>
            <a:pPr>
              <a:buNone/>
            </a:pPr>
            <a:r>
              <a:rPr lang="ru-RU" dirty="0" smtClean="0"/>
              <a:t>2). № 1429 от 21.11.2017 г об организации кабинетов  «Школа для больных с алиментарно-зависимыми заболеваниями» в медицинских организациях на территории Забайкальского края.</a:t>
            </a:r>
          </a:p>
          <a:p>
            <a:pPr>
              <a:buNone/>
            </a:pPr>
            <a:r>
              <a:rPr lang="ru-RU" dirty="0" smtClean="0"/>
              <a:t>3). № 1464 от 21.08.2012 г об исполнении Комплекса мер по реализации Основ государственной политики в области здорового питания населения РФ до 2020 года.</a:t>
            </a:r>
          </a:p>
          <a:p>
            <a:pPr>
              <a:buNone/>
            </a:pPr>
            <a:r>
              <a:rPr lang="ru-RU" dirty="0" smtClean="0"/>
              <a:t>4). О результатах  проведенного анкетирования пациентов на удовлетворенность лечебным питанием.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внимание.</a:t>
            </a:r>
            <a:endParaRPr lang="ru-RU" dirty="0"/>
          </a:p>
        </p:txBody>
      </p:sp>
      <p:pic>
        <p:nvPicPr>
          <p:cNvPr id="4" name="Содержимое 3" descr="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Распоряжение  МЗ Забайкальского края</a:t>
            </a:r>
          </a:p>
          <a:p>
            <a:pPr>
              <a:buNone/>
            </a:pPr>
            <a:r>
              <a:rPr lang="ru-RU" dirty="0" smtClean="0"/>
              <a:t>     		   № 1159 от 27.09.2017 года </a:t>
            </a:r>
          </a:p>
          <a:p>
            <a:pPr>
              <a:buNone/>
            </a:pPr>
            <a:r>
              <a:rPr lang="ru-RU" dirty="0" smtClean="0"/>
              <a:t>		«Об организации мониторинга  по оказанию медицинской помощи по профилю «диетология» и выполнению норм лечебного питания в медицинских организациях».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Отчет по организации питания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                                                           1 лист</a:t>
            </a:r>
          </a:p>
          <a:p>
            <a:r>
              <a:rPr lang="ru-RU" sz="1800" dirty="0" smtClean="0"/>
              <a:t>Наименование медицинской организации       </a:t>
            </a:r>
          </a:p>
          <a:p>
            <a:pPr>
              <a:buNone/>
            </a:pPr>
            <a:r>
              <a:rPr lang="ru-RU" sz="1800" dirty="0" smtClean="0"/>
              <a:t>      Количество круглосуточных коек  стационара.</a:t>
            </a:r>
          </a:p>
          <a:p>
            <a:r>
              <a:rPr lang="ru-RU" sz="1800" dirty="0" smtClean="0"/>
              <a:t>Приготовление лечебных блюд осуществляется самостоятельно  да/нет</a:t>
            </a:r>
          </a:p>
          <a:p>
            <a:r>
              <a:rPr lang="ru-RU" sz="1800" dirty="0" smtClean="0"/>
              <a:t>Приготовление лечебных блюд передано сторонней организации  да/нет</a:t>
            </a:r>
          </a:p>
          <a:p>
            <a:r>
              <a:rPr lang="ru-RU" sz="1800" b="1" dirty="0" smtClean="0"/>
              <a:t>                                                  Кадровый состав.</a:t>
            </a:r>
          </a:p>
          <a:p>
            <a:r>
              <a:rPr lang="ru-RU" sz="1800" dirty="0" smtClean="0"/>
              <a:t>1). Медицинские сестры ( указать количество ставок согласно штатного расписания , количество занятых ставок, количество  физических лиц, наличие сертификата, категории) </a:t>
            </a:r>
          </a:p>
          <a:p>
            <a:r>
              <a:rPr lang="ru-RU" sz="1800" dirty="0" smtClean="0"/>
              <a:t> 2).  работники кухни – повара и кухонные работники  ( указать количество ставок согласно штатного расписания, количество занятых ставок, количество физических лиц)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2 лист</a:t>
            </a:r>
            <a:br>
              <a:rPr lang="ru-RU" sz="3100" dirty="0" smtClean="0"/>
            </a:br>
            <a:r>
              <a:rPr lang="ru-RU" sz="2700" b="1" dirty="0" smtClean="0"/>
              <a:t>Наличие нормативно-правовой  базы  Минздрава РФ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>
              <a:buNone/>
            </a:pPr>
            <a:r>
              <a:rPr lang="ru-RU" sz="3200" dirty="0" smtClean="0"/>
              <a:t>Указать  по графам: </a:t>
            </a:r>
          </a:p>
          <a:p>
            <a:r>
              <a:rPr lang="ru-RU" sz="2800" dirty="0" smtClean="0"/>
              <a:t>1) Имеются ли приказы МЗ РФ </a:t>
            </a:r>
          </a:p>
          <a:p>
            <a:r>
              <a:rPr lang="ru-RU" sz="2400" dirty="0" smtClean="0"/>
              <a:t>а). № 330 » от 05.08.2003 г  «О мерах по совершенствованию лечебного питания в лечебно-профилактических учреждениях  РФ» </a:t>
            </a:r>
          </a:p>
          <a:p>
            <a:r>
              <a:rPr lang="ru-RU" sz="2400" dirty="0" smtClean="0"/>
              <a:t>б).  395н от 21.06.2013 г «Нормы лечебного питания». </a:t>
            </a:r>
          </a:p>
          <a:p>
            <a:r>
              <a:rPr lang="ru-RU" sz="2400" dirty="0" smtClean="0"/>
              <a:t>в).  № 333 от 10.03.1986 г «Об улучшении организации лечебного питания в родильных домах (отделениях)и детских больницах (отделениях).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Наличие нормативно-правовой  базы  Минздрава РФ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/>
              <a:t>г). № 920 </a:t>
            </a:r>
            <a:r>
              <a:rPr lang="ru-RU" sz="2800" dirty="0" err="1" smtClean="0"/>
              <a:t>н</a:t>
            </a:r>
            <a:r>
              <a:rPr lang="ru-RU" sz="2800" dirty="0" smtClean="0"/>
              <a:t> от 15.11.2012 г «Об утверждении Порядка оказания помощи по профилю «диетология»».</a:t>
            </a:r>
          </a:p>
          <a:p>
            <a:pPr>
              <a:buNone/>
            </a:pPr>
            <a:r>
              <a:rPr lang="ru-RU" sz="2800" dirty="0" smtClean="0"/>
              <a:t>д). № 279 </a:t>
            </a:r>
            <a:r>
              <a:rPr lang="ru-RU" sz="2800" dirty="0" err="1" smtClean="0"/>
              <a:t>н</a:t>
            </a:r>
            <a:r>
              <a:rPr lang="ru-RU" sz="2800" dirty="0" smtClean="0"/>
              <a:t> от 05.05.2016 г «Об утверждении Порядка организации  санаторно-курортного лечения».</a:t>
            </a:r>
          </a:p>
          <a:p>
            <a:pPr>
              <a:buNone/>
            </a:pPr>
            <a:r>
              <a:rPr lang="ru-RU" sz="2800" dirty="0" smtClean="0"/>
              <a:t>е).№ 122 от 06.05.1995 г «О мерах по улучшению деятельности госпиталей для ветеранов войн».</a:t>
            </a:r>
          </a:p>
          <a:p>
            <a:pPr>
              <a:buNone/>
            </a:pPr>
            <a:r>
              <a:rPr lang="ru-RU" sz="2800" dirty="0" smtClean="0"/>
              <a:t>ж). «Рекомендуемые нормы питания (среднесуточные наборы основных пищевых продуктов) для беременных и кормящих женщин в родильных домах (отделениях ) и детей различных возрастных групп в детских больницах (отделениях ) РФ»   - 2017 год.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Наличие нормативно-правовой  базы  Минздрава РФ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2). Наличие Совета по питанию, картотеки блюд, семидневного меню.</a:t>
            </a:r>
          </a:p>
          <a:p>
            <a:r>
              <a:rPr lang="ru-RU" dirty="0" smtClean="0"/>
              <a:t>3). Перечислить используемые смеси для </a:t>
            </a:r>
            <a:r>
              <a:rPr lang="ru-RU" dirty="0" err="1" smtClean="0"/>
              <a:t>энтерального</a:t>
            </a:r>
            <a:r>
              <a:rPr lang="ru-RU" dirty="0" smtClean="0"/>
              <a:t> питания ( общее количество использованного питания  за год).</a:t>
            </a:r>
          </a:p>
          <a:p>
            <a:r>
              <a:rPr lang="ru-RU" dirty="0" smtClean="0"/>
              <a:t>4). Предоставить информацию о применении  СБКС, ВМК.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3 лист. </a:t>
            </a:r>
            <a:br>
              <a:rPr lang="ru-RU" sz="2400" dirty="0" smtClean="0"/>
            </a:br>
            <a:r>
              <a:rPr lang="ru-RU" sz="2800" dirty="0" smtClean="0"/>
              <a:t>Химический состав и энергетическая ценность применяемых  стандартных диет.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643050"/>
          <a:ext cx="6255094" cy="4229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334"/>
                <a:gridCol w="1645920"/>
                <a:gridCol w="1645920"/>
                <a:gridCol w="1645920"/>
              </a:tblGrid>
              <a:tr h="685792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Основной вариант стандартных диет.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72472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Белки,г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Жиры,г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Углеводы,г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Энергетическая ценность, ккал</a:t>
                      </a:r>
                      <a:endParaRPr lang="ru-RU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4 лист.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285992"/>
          <a:ext cx="8229600" cy="2211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3428"/>
                <a:gridCol w="1285884"/>
                <a:gridCol w="1071570"/>
                <a:gridCol w="1328718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ОВД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ЩД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ВБД</a:t>
                      </a:r>
                      <a:endParaRPr lang="ru-RU" dirty="0"/>
                    </a:p>
                  </a:txBody>
                  <a:tcPr anchor="ctr"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 питания одного койко-дня в рублях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выполненных койко-дней за отчетный период.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4 лист</a:t>
            </a:r>
            <a:br>
              <a:rPr lang="ru-RU" sz="2800" dirty="0" smtClean="0"/>
            </a:br>
            <a:r>
              <a:rPr lang="ru-RU" sz="2200" dirty="0" smtClean="0"/>
              <a:t>Анализ выполнения норм лечебного питания в соответствии с приказом МЗ РФ  от 05.08.2003 г № 330 «О мерах по совершенствованию лечебного питания в лечебно-профилактических учреждениях  РФ»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84"/>
                <a:gridCol w="1463056"/>
                <a:gridCol w="1645920"/>
                <a:gridCol w="1645920"/>
                <a:gridCol w="1645920"/>
              </a:tblGrid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продуктов.</a:t>
                      </a:r>
                      <a:endParaRPr lang="ru-RU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Основной вариант диет (ОВД).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Норма продуктов</a:t>
                      </a:r>
                      <a:r>
                        <a:rPr lang="ru-RU" baseline="0" dirty="0" smtClean="0"/>
                        <a:t> на 1 человека в  (брутто), г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Норма продуктов за отчетный период , кг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Фактический расход продуктов за отчетный период, кг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Процент выполнения плана , %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ржаной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пшеничный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Мука пшеничная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Крахмал картофельный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Крупы всего: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Картофель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711</Words>
  <Application>Microsoft Office PowerPoint</Application>
  <PresentationFormat>Экран (4:3)</PresentationFormat>
  <Paragraphs>84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Отчет по организации лечебного питания в медицинских учреждениях Забайкальского края. </vt:lpstr>
      <vt:lpstr>Слайд 2</vt:lpstr>
      <vt:lpstr>Отчет по организации питания  </vt:lpstr>
      <vt:lpstr>2 лист Наличие нормативно-правовой  базы  Минздрава РФ </vt:lpstr>
      <vt:lpstr>Наличие нормативно-правовой  базы  Минздрава РФ</vt:lpstr>
      <vt:lpstr>Наличие нормативно-правовой  базы  Минздрава РФ </vt:lpstr>
      <vt:lpstr>3 лист.  Химический состав и энергетическая ценность применяемых  стандартных диет.</vt:lpstr>
      <vt:lpstr>4 лист.</vt:lpstr>
      <vt:lpstr>4 лист Анализ выполнения норм лечебного питания в соответствии с приказом МЗ РФ  от 05.08.2003 г № 330 «О мерах по совершенствованию лечебного питания в лечебно-профилактических учреждениях  РФ»</vt:lpstr>
      <vt:lpstr>Анализ выполнения норм лечебного питания в соответствии с приказом МЗ РФ  от 05.08.2003 г № 330 «О мерах по совершенствованию лечебного питания в лечебно-профилактических учреждениях  РФ»</vt:lpstr>
      <vt:lpstr>Предоставить информацию по исполнению приказов и распоряжений  МЗ Забайкальского края. </vt:lpstr>
      <vt:lpstr>Благодарю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по диетологии.</dc:title>
  <dc:creator>Озерская Нина Александровна</dc:creator>
  <cp:lastModifiedBy>OzerskayaNA</cp:lastModifiedBy>
  <cp:revision>70</cp:revision>
  <dcterms:created xsi:type="dcterms:W3CDTF">2017-12-08T02:24:12Z</dcterms:created>
  <dcterms:modified xsi:type="dcterms:W3CDTF">2017-12-13T01:56:22Z</dcterms:modified>
</cp:coreProperties>
</file>