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81" r:id="rId4"/>
    <p:sldId id="259" r:id="rId5"/>
    <p:sldId id="261" r:id="rId6"/>
    <p:sldId id="283" r:id="rId7"/>
    <p:sldId id="258" r:id="rId8"/>
    <p:sldId id="260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5" r:id="rId18"/>
    <p:sldId id="286" r:id="rId19"/>
    <p:sldId id="270" r:id="rId20"/>
    <p:sldId id="271" r:id="rId21"/>
    <p:sldId id="284" r:id="rId22"/>
    <p:sldId id="292" r:id="rId23"/>
    <p:sldId id="293" r:id="rId24"/>
    <p:sldId id="282" r:id="rId25"/>
    <p:sldId id="287" r:id="rId26"/>
    <p:sldId id="289" r:id="rId27"/>
    <p:sldId id="288" r:id="rId28"/>
    <p:sldId id="290" r:id="rId29"/>
    <p:sldId id="291" r:id="rId30"/>
    <p:sldId id="272" r:id="rId31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C0690EB-8607-49F5-B681-BD4982C69187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90EB-8607-49F5-B681-BD4982C69187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C0690EB-8607-49F5-B681-BD4982C69187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90EB-8607-49F5-B681-BD4982C69187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90EB-8607-49F5-B681-BD4982C69187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0690EB-8607-49F5-B681-BD4982C69187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0690EB-8607-49F5-B681-BD4982C69187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90EB-8607-49F5-B681-BD4982C69187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90EB-8607-49F5-B681-BD4982C69187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690EB-8607-49F5-B681-BD4982C69187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C0690EB-8607-49F5-B681-BD4982C69187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C0690EB-8607-49F5-B681-BD4982C69187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2CE3933-3344-4BC4-9539-62CE21F83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428604"/>
            <a:ext cx="7715272" cy="44291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Форма № 30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Штаты 				               медицинской 	        	  организации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Леконцева Ульяна Николаевна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6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0276024"/>
              </p:ext>
            </p:extLst>
          </p:nvPr>
        </p:nvGraphicFramePr>
        <p:xfrm>
          <a:off x="152400" y="533400"/>
          <a:ext cx="8763000" cy="5842953"/>
        </p:xfrm>
        <a:graphic>
          <a:graphicData uri="http://schemas.openxmlformats.org/drawingml/2006/table">
            <a:tbl>
              <a:tblPr/>
              <a:tblGrid>
                <a:gridCol w="1666875"/>
                <a:gridCol w="433388"/>
                <a:gridCol w="655637"/>
                <a:gridCol w="639763"/>
                <a:gridCol w="690562"/>
                <a:gridCol w="623888"/>
                <a:gridCol w="671512"/>
                <a:gridCol w="609600"/>
                <a:gridCol w="866775"/>
                <a:gridCol w="879475"/>
                <a:gridCol w="1025525"/>
              </a:tblGrid>
              <a:tr h="539750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врачей (стр.1):                                                   врачи клинических  специальностей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работают на основной работе в организациях подчинения: Минздрава России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субъектов Российской Федерации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имеют два и более сертификатов специалиста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629"/>
          <p:cNvSpPr>
            <a:spLocks noChangeArrowheads="1"/>
          </p:cNvSpPr>
          <p:nvPr/>
        </p:nvSpPr>
        <p:spPr bwMode="auto">
          <a:xfrm>
            <a:off x="2514600" y="3200400"/>
            <a:ext cx="6248400" cy="13716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latin typeface="Times New Roman" pitchFamily="18" charset="0"/>
              </a:rPr>
              <a:t>123 = 5+6+11-12+14+16+17+19-21+24+31-37+38-41+45+57 +62+66-67+69+71+73+76+79+83+96+102+105+106+109 +112-119 по всем графам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latin typeface="Times New Roman" pitchFamily="18" charset="0"/>
              </a:rPr>
              <a:t>Сведения </a:t>
            </a:r>
            <a:r>
              <a:rPr lang="ru-RU" altLang="ru-RU" sz="1800" b="1" dirty="0">
                <a:latin typeface="Times New Roman" pitchFamily="18" charset="0"/>
              </a:rPr>
              <a:t>в строке 123 не могут превышать значения,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указанные в строке 1</a:t>
            </a:r>
          </a:p>
        </p:txBody>
      </p:sp>
      <p:sp>
        <p:nvSpPr>
          <p:cNvPr id="5" name="AutoShape 627"/>
          <p:cNvSpPr>
            <a:spLocks noChangeArrowheads="1"/>
          </p:cNvSpPr>
          <p:nvPr/>
        </p:nvSpPr>
        <p:spPr bwMode="auto">
          <a:xfrm>
            <a:off x="2285984" y="5643578"/>
            <a:ext cx="6553200" cy="685800"/>
          </a:xfrm>
          <a:prstGeom prst="wedgeRoundRectCallout">
            <a:avLst>
              <a:gd name="adj1" fmla="val 17151"/>
              <a:gd name="adj2" fmla="val 52597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altLang="ru-RU" sz="1800" b="1" dirty="0"/>
              <a:t>Указываются сведения о числе физических лиц врачей, имеющих два и более сертификатов</a:t>
            </a:r>
          </a:p>
        </p:txBody>
      </p:sp>
      <p:sp>
        <p:nvSpPr>
          <p:cNvPr id="6" name="Rectangle 629"/>
          <p:cNvSpPr>
            <a:spLocks noChangeArrowheads="1"/>
          </p:cNvSpPr>
          <p:nvPr/>
        </p:nvSpPr>
        <p:spPr bwMode="auto">
          <a:xfrm>
            <a:off x="2928926" y="5072074"/>
            <a:ext cx="5248268" cy="4429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latin typeface="Times New Roman" pitchFamily="18" charset="0"/>
              </a:rPr>
              <a:t>Строка 125 должна быть равна строке 1</a:t>
            </a:r>
            <a:endParaRPr lang="ru-RU" altLang="ru-RU" sz="1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25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9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2527711"/>
              </p:ext>
            </p:extLst>
          </p:nvPr>
        </p:nvGraphicFramePr>
        <p:xfrm>
          <a:off x="76200" y="457200"/>
          <a:ext cx="8839200" cy="5801678"/>
        </p:xfrm>
        <a:graphic>
          <a:graphicData uri="http://schemas.openxmlformats.org/drawingml/2006/table">
            <a:tbl>
              <a:tblPr/>
              <a:tblGrid>
                <a:gridCol w="2057400"/>
                <a:gridCol w="457200"/>
                <a:gridCol w="609600"/>
                <a:gridCol w="609600"/>
                <a:gridCol w="685800"/>
                <a:gridCol w="533400"/>
                <a:gridCol w="685800"/>
                <a:gridCol w="609600"/>
                <a:gridCol w="838200"/>
                <a:gridCol w="838200"/>
                <a:gridCol w="914400"/>
              </a:tblGrid>
              <a:tr h="436563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Специалисты с высшим немедицинским образованием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всего: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специалисты: биологи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инструкторы-методисты по  лечебной физкультуре 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логопеды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медицинские физики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психологи медицинские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судебные эксперты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химики-эксперты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915"/>
          <p:cNvSpPr>
            <a:spLocks noChangeArrowheads="1"/>
          </p:cNvSpPr>
          <p:nvPr/>
        </p:nvSpPr>
        <p:spPr bwMode="auto">
          <a:xfrm>
            <a:off x="2667000" y="2743200"/>
            <a:ext cx="60960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В строку 127 </a:t>
            </a: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не включаются</a:t>
            </a:r>
            <a:r>
              <a:rPr lang="ru-RU" altLang="ru-RU" sz="1800" b="1" dirty="0">
                <a:latin typeface="Times New Roman" pitchFamily="18" charset="0"/>
              </a:rPr>
              <a:t> сведения о специалистах с высшим немедицинским образованием, занимающих врачебные должности</a:t>
            </a:r>
          </a:p>
        </p:txBody>
      </p:sp>
      <p:sp>
        <p:nvSpPr>
          <p:cNvPr id="4" name="Rectangle 917"/>
          <p:cNvSpPr>
            <a:spLocks noChangeArrowheads="1"/>
          </p:cNvSpPr>
          <p:nvPr/>
        </p:nvSpPr>
        <p:spPr bwMode="auto">
          <a:xfrm>
            <a:off x="2667000" y="3962400"/>
            <a:ext cx="6248400" cy="6810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Строка 127 </a:t>
            </a:r>
            <a:r>
              <a:rPr lang="ru-RU" altLang="ru-RU" sz="1800" b="1" dirty="0" smtClean="0">
                <a:latin typeface="Times New Roman" pitchFamily="18" charset="0"/>
              </a:rPr>
              <a:t>может быть больше суммы </a:t>
            </a:r>
            <a:r>
              <a:rPr lang="ru-RU" altLang="ru-RU" sz="1800" b="1" dirty="0">
                <a:latin typeface="Times New Roman" pitchFamily="18" charset="0"/>
              </a:rPr>
              <a:t>строк </a:t>
            </a:r>
            <a:r>
              <a:rPr lang="ru-RU" altLang="ru-RU" sz="1800" b="1" dirty="0" smtClean="0">
                <a:latin typeface="Times New Roman" pitchFamily="18" charset="0"/>
              </a:rPr>
              <a:t>128-134, т.к. включает педагогов и воспитателей.  </a:t>
            </a:r>
            <a:endParaRPr lang="ru-RU" altLang="ru-RU" sz="1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55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7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8218140"/>
              </p:ext>
            </p:extLst>
          </p:nvPr>
        </p:nvGraphicFramePr>
        <p:xfrm>
          <a:off x="179512" y="404664"/>
          <a:ext cx="8839200" cy="6019800"/>
        </p:xfrm>
        <a:graphic>
          <a:graphicData uri="http://schemas.openxmlformats.org/drawingml/2006/table">
            <a:tbl>
              <a:tblPr/>
              <a:tblGrid>
                <a:gridCol w="1905000"/>
                <a:gridCol w="457200"/>
                <a:gridCol w="609600"/>
                <a:gridCol w="762000"/>
                <a:gridCol w="609600"/>
                <a:gridCol w="533400"/>
                <a:gridCol w="762000"/>
                <a:gridCol w="685800"/>
                <a:gridCol w="762000"/>
                <a:gridCol w="914400"/>
                <a:gridCol w="838200"/>
              </a:tblGrid>
              <a:tr h="493713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7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0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медперсонал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них: в организациях, расположенных в сельской местности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работают на основной работе в организациях подчинения: Минздрава России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субъектов Российской Федерации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организаторы сестринского дела </a:t>
                      </a: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стр. 139)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721"/>
          <p:cNvSpPr>
            <a:spLocks noChangeArrowheads="1"/>
          </p:cNvSpPr>
          <p:nvPr/>
        </p:nvSpPr>
        <p:spPr bwMode="auto">
          <a:xfrm>
            <a:off x="2819400" y="2780928"/>
            <a:ext cx="60198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990033"/>
                </a:solidFill>
                <a:latin typeface="Times New Roman" pitchFamily="18" charset="0"/>
              </a:rPr>
              <a:t>Медицинские сестры с высшим образованием, занимающие должности врачей в строку 139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dirty="0">
                <a:solidFill>
                  <a:srgbClr val="990033"/>
                </a:solidFill>
                <a:latin typeface="Times New Roman" pitchFamily="18" charset="0"/>
              </a:rPr>
              <a:t>не </a:t>
            </a:r>
            <a:r>
              <a:rPr lang="ru-RU" altLang="ru-RU" sz="2000" b="1" dirty="0" smtClean="0">
                <a:solidFill>
                  <a:srgbClr val="990033"/>
                </a:solidFill>
                <a:latin typeface="Times New Roman" pitchFamily="18" charset="0"/>
              </a:rPr>
              <a:t>включаются</a:t>
            </a:r>
            <a:endParaRPr lang="ru-RU" altLang="ru-RU" sz="2000" b="1" dirty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4" name="Rectangle 718"/>
          <p:cNvSpPr>
            <a:spLocks noChangeArrowheads="1"/>
          </p:cNvSpPr>
          <p:nvPr/>
        </p:nvSpPr>
        <p:spPr bwMode="auto">
          <a:xfrm>
            <a:off x="2667000" y="3861048"/>
            <a:ext cx="6248400" cy="7823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Times New Roman" pitchFamily="18" charset="0"/>
              </a:rPr>
              <a:t>Строка 139 равна сумме строк </a:t>
            </a:r>
            <a:r>
              <a:rPr lang="ru-RU" altLang="ru-RU" sz="2000" dirty="0" smtClean="0">
                <a:latin typeface="Times New Roman" pitchFamily="18" charset="0"/>
              </a:rPr>
              <a:t>144-146+148+150-155 +159+163+190-194+198+203+204 </a:t>
            </a:r>
            <a:r>
              <a:rPr lang="ru-RU" altLang="ru-RU" sz="2000" dirty="0">
                <a:latin typeface="Times New Roman" pitchFamily="18" charset="0"/>
              </a:rPr>
              <a:t>по всем </a:t>
            </a:r>
            <a:r>
              <a:rPr lang="ru-RU" altLang="ru-RU" sz="2000" dirty="0" smtClean="0">
                <a:latin typeface="Times New Roman" pitchFamily="18" charset="0"/>
              </a:rPr>
              <a:t>графам</a:t>
            </a:r>
            <a:endParaRPr lang="ru-RU" altLang="ru-RU" sz="2000" dirty="0">
              <a:latin typeface="Times New Roman" pitchFamily="18" charset="0"/>
            </a:endParaRPr>
          </a:p>
        </p:txBody>
      </p:sp>
      <p:sp>
        <p:nvSpPr>
          <p:cNvPr id="5" name="Rectangle 719"/>
          <p:cNvSpPr>
            <a:spLocks noChangeArrowheads="1"/>
          </p:cNvSpPr>
          <p:nvPr/>
        </p:nvSpPr>
        <p:spPr bwMode="auto">
          <a:xfrm>
            <a:off x="2667000" y="5373216"/>
            <a:ext cx="62484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Показываются специалисты с высшим или средним медицинским образованием, имеющие данную специальность, не зависимо от должности, которую они занимают в среднем персонале</a:t>
            </a:r>
          </a:p>
        </p:txBody>
      </p:sp>
      <p:sp>
        <p:nvSpPr>
          <p:cNvPr id="6" name="Line 720"/>
          <p:cNvSpPr>
            <a:spLocks noChangeShapeType="1"/>
          </p:cNvSpPr>
          <p:nvPr/>
        </p:nvSpPr>
        <p:spPr bwMode="auto">
          <a:xfrm>
            <a:off x="1828800" y="5949280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90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87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089857"/>
              </p:ext>
            </p:extLst>
          </p:nvPr>
        </p:nvGraphicFramePr>
        <p:xfrm>
          <a:off x="107504" y="260648"/>
          <a:ext cx="8915400" cy="6269355"/>
        </p:xfrm>
        <a:graphic>
          <a:graphicData uri="http://schemas.openxmlformats.org/drawingml/2006/table">
            <a:tbl>
              <a:tblPr/>
              <a:tblGrid>
                <a:gridCol w="1819275"/>
                <a:gridCol w="431800"/>
                <a:gridCol w="657225"/>
                <a:gridCol w="638175"/>
                <a:gridCol w="836613"/>
                <a:gridCol w="755650"/>
                <a:gridCol w="679450"/>
                <a:gridCol w="604837"/>
                <a:gridCol w="830263"/>
                <a:gridCol w="831850"/>
                <a:gridCol w="830262"/>
              </a:tblGrid>
              <a:tr h="54927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медицинские сестры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сестринское дело с высшим медицинским образованием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бакалавры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сестрин ской деятельностью с высшим медицинс ким образованием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специальности: организация сестринского дела    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сестринское дело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сестринское дело в педиатрии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862"/>
          <p:cNvSpPr>
            <a:spLocks noChangeArrowheads="1"/>
          </p:cNvSpPr>
          <p:nvPr/>
        </p:nvSpPr>
        <p:spPr bwMode="auto">
          <a:xfrm>
            <a:off x="2428860" y="1142984"/>
            <a:ext cx="6527254" cy="5357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6000" indent="0"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1800" b="1" dirty="0">
                <a:latin typeface="Times New Roman" pitchFamily="18" charset="0"/>
                <a:cs typeface="Times New Roman" pitchFamily="18" charset="0"/>
              </a:rPr>
              <a:t>строках 164-169 указываются физические </a:t>
            </a: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лица из строки 163 </a:t>
            </a:r>
            <a:r>
              <a:rPr lang="ru-RU" altLang="ru-RU" sz="1800" b="1" dirty="0">
                <a:latin typeface="Times New Roman" pitchFamily="18" charset="0"/>
                <a:cs typeface="Times New Roman" pitchFamily="18" charset="0"/>
              </a:rPr>
              <a:t>с высшим и средним медицинским образованием независимо от того, какую фактически должность они занимают в категории среднего </a:t>
            </a: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медперсонала:</a:t>
            </a:r>
          </a:p>
          <a:p>
            <a:pPr marL="36000" algn="just">
              <a:buNone/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Строка 164 -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медицинские сестры из строки 163, имеющие диплом о ВСО.</a:t>
            </a:r>
          </a:p>
          <a:p>
            <a:pPr marL="36000"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Строка 165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не заполняется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000"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Строка 166 – медицинские сестры, имеющие диплом о ВСО и сертификат по специальности «управление сестринской деятельностью», в строках 164 и 166 не дублировать людей.</a:t>
            </a:r>
          </a:p>
          <a:p>
            <a:pPr marL="36000"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Строка 167 – медицинские сестры, имеющие сертификат и работающие по специальности «организация сестринского дела».</a:t>
            </a:r>
          </a:p>
          <a:p>
            <a:pPr marL="36000"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Строка 168 – медицинские сестры, имеющие сертификат и работающие по специальности «сестринское дело».</a:t>
            </a:r>
          </a:p>
          <a:p>
            <a:pPr marL="36000"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Строка 169 – медицинские сестры, имеющие сертификат и работающие по специальности «сестринское дело в педиатрии».</a:t>
            </a:r>
          </a:p>
          <a:p>
            <a:pPr marL="36000" indent="0"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000" indent="0"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51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88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5964466"/>
              </p:ext>
            </p:extLst>
          </p:nvPr>
        </p:nvGraphicFramePr>
        <p:xfrm>
          <a:off x="179512" y="332656"/>
          <a:ext cx="8763000" cy="6217920"/>
        </p:xfrm>
        <a:graphic>
          <a:graphicData uri="http://schemas.openxmlformats.org/drawingml/2006/table">
            <a:tbl>
              <a:tblPr/>
              <a:tblGrid>
                <a:gridCol w="1666875"/>
                <a:gridCol w="542925"/>
                <a:gridCol w="546100"/>
                <a:gridCol w="641350"/>
                <a:gridCol w="687388"/>
                <a:gridCol w="625475"/>
                <a:gridCol w="671512"/>
                <a:gridCol w="609600"/>
                <a:gridCol w="736600"/>
                <a:gridCol w="1008063"/>
                <a:gridCol w="1027112"/>
              </a:tblGrid>
              <a:tr h="519113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физичес-ких лиц основных работ-ников на занятых должно-стях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1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амбула-торных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стацио-нарных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медицинские сестры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строки 163: анестезисты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врачей общей практики  (семейных врачей)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диетические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медико-социальной помощи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…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 функциональ ной диагностике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885"/>
          <p:cNvSpPr>
            <a:spLocks noChangeArrowheads="1"/>
          </p:cNvSpPr>
          <p:nvPr/>
        </p:nvSpPr>
        <p:spPr bwMode="auto">
          <a:xfrm>
            <a:off x="2714612" y="3071810"/>
            <a:ext cx="6072230" cy="29289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6000" indent="0" algn="just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Далее из строки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163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все медицинские сестры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должны быть разнесены по строкам 170-189 в соответствии с фактической занимаемой должностью, при этом медицинские сестры, не разнесенные по данным строкам, должны быть включены в 163 строку.</a:t>
            </a:r>
          </a:p>
          <a:p>
            <a:pPr marL="36000" indent="0" algn="just" eaLnBrk="1" hangingPunct="1">
              <a:spcBef>
                <a:spcPct val="0"/>
              </a:spcBef>
              <a:buClrTx/>
              <a:buSzTx/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000" indent="0" algn="just" eaLnBrk="1" hangingPunct="1">
              <a:spcBef>
                <a:spcPct val="0"/>
              </a:spcBef>
              <a:buClrTx/>
              <a:buSz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Значение строки 163 может быть больше суммы строк 170-189.</a:t>
            </a:r>
          </a:p>
          <a:p>
            <a:pPr marL="3600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79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5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2933883"/>
              </p:ext>
            </p:extLst>
          </p:nvPr>
        </p:nvGraphicFramePr>
        <p:xfrm>
          <a:off x="152400" y="457200"/>
          <a:ext cx="8839200" cy="4032250"/>
        </p:xfrm>
        <a:graphic>
          <a:graphicData uri="http://schemas.openxmlformats.org/drawingml/2006/table">
            <a:tbl>
              <a:tblPr/>
              <a:tblGrid>
                <a:gridCol w="1681163"/>
                <a:gridCol w="438150"/>
                <a:gridCol w="658812"/>
                <a:gridCol w="647700"/>
                <a:gridCol w="695325"/>
                <a:gridCol w="628650"/>
                <a:gridCol w="677863"/>
                <a:gridCol w="614362"/>
                <a:gridCol w="744538"/>
                <a:gridCol w="1017587"/>
                <a:gridCol w="1035050"/>
              </a:tblGrid>
              <a:tr h="71437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8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9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Младший медперсонал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младшие медицинские сестры по уходу за больным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санитары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550"/>
          <p:cNvSpPr>
            <a:spLocks noChangeArrowheads="1"/>
          </p:cNvSpPr>
          <p:nvPr/>
        </p:nvSpPr>
        <p:spPr bwMode="auto">
          <a:xfrm>
            <a:off x="2362200" y="2667000"/>
            <a:ext cx="6019800" cy="6905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Times New Roman" pitchFamily="18" charset="0"/>
              </a:rPr>
              <a:t>Строка 214 </a:t>
            </a:r>
            <a:r>
              <a:rPr lang="ru-RU" altLang="ru-RU" sz="1800" b="1" dirty="0" smtClean="0">
                <a:latin typeface="Times New Roman" pitchFamily="18" charset="0"/>
              </a:rPr>
              <a:t>может быть больше (215+216), т.к. в 214 включаются сестры-хозяйки.</a:t>
            </a:r>
            <a:endParaRPr lang="ru-RU" altLang="ru-RU" sz="1800" b="1" dirty="0">
              <a:latin typeface="Times New Roman" pitchFamily="18" charset="0"/>
            </a:endParaRPr>
          </a:p>
        </p:txBody>
      </p:sp>
      <p:sp>
        <p:nvSpPr>
          <p:cNvPr id="5" name="Rectangle 558"/>
          <p:cNvSpPr>
            <a:spLocks noChangeArrowheads="1"/>
          </p:cNvSpPr>
          <p:nvPr/>
        </p:nvSpPr>
        <p:spPr bwMode="auto">
          <a:xfrm>
            <a:off x="2397606" y="3497580"/>
            <a:ext cx="60198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Times New Roman" pitchFamily="18" charset="0"/>
              </a:rPr>
              <a:t>Персонал </a:t>
            </a:r>
            <a:r>
              <a:rPr lang="ru-RU" altLang="ru-RU" sz="1800" b="1" dirty="0" smtClean="0">
                <a:latin typeface="Times New Roman" pitchFamily="18" charset="0"/>
              </a:rPr>
              <a:t>стационара !</a:t>
            </a:r>
            <a:endParaRPr lang="ru-RU" altLang="ru-RU" sz="1800" b="1" dirty="0">
              <a:latin typeface="Times New Roman" pitchFamily="18" charset="0"/>
            </a:endParaRPr>
          </a:p>
        </p:txBody>
      </p:sp>
      <p:sp>
        <p:nvSpPr>
          <p:cNvPr id="6" name="Rectangle 560"/>
          <p:cNvSpPr>
            <a:spLocks noChangeArrowheads="1"/>
          </p:cNvSpPr>
          <p:nvPr/>
        </p:nvSpPr>
        <p:spPr bwMode="auto">
          <a:xfrm>
            <a:off x="2364472" y="4138786"/>
            <a:ext cx="6019800" cy="720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Times New Roman" pitchFamily="18" charset="0"/>
              </a:rPr>
              <a:t>Персонал поликлиники, дневного стационара,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Times New Roman" pitchFamily="18" charset="0"/>
              </a:rPr>
              <a:t>вспомогательных </a:t>
            </a:r>
            <a:r>
              <a:rPr lang="ru-RU" altLang="ru-RU" sz="1800" b="1" dirty="0" smtClean="0">
                <a:latin typeface="Times New Roman" pitchFamily="18" charset="0"/>
              </a:rPr>
              <a:t>кабинетов и </a:t>
            </a:r>
            <a:r>
              <a:rPr lang="ru-RU" altLang="ru-RU" sz="1800" b="1" dirty="0">
                <a:latin typeface="Times New Roman" pitchFamily="18" charset="0"/>
              </a:rPr>
              <a:t>т.д.</a:t>
            </a:r>
          </a:p>
        </p:txBody>
      </p:sp>
      <p:sp>
        <p:nvSpPr>
          <p:cNvPr id="7" name="Rectangle 552"/>
          <p:cNvSpPr>
            <a:spLocks noChangeArrowheads="1"/>
          </p:cNvSpPr>
          <p:nvPr/>
        </p:nvSpPr>
        <p:spPr bwMode="auto">
          <a:xfrm>
            <a:off x="152400" y="5013176"/>
            <a:ext cx="8839200" cy="13681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На должность младшей медицинской сестры по  уходу  за  больными назначается лицо, имеющее: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среднее (полное) общее образование и дополнительную подготовку на курсах младших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latin typeface="Times New Roman" pitchFamily="18" charset="0"/>
              </a:rPr>
              <a:t>       медицинских  сестер по уходу за больными без предъявления требований к стажу работы;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среднее (полное) общее образование, дополнительную подготовку на курсах младших медицинских сестер по уходу за больными и стаж  работы  по профилю не менее 2 лет</a:t>
            </a:r>
          </a:p>
        </p:txBody>
      </p:sp>
    </p:spTree>
    <p:extLst>
      <p:ext uri="{BB962C8B-B14F-4D97-AF65-F5344CB8AC3E}">
        <p14:creationId xmlns:p14="http://schemas.microsoft.com/office/powerpoint/2010/main" val="156587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6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9668008"/>
              </p:ext>
            </p:extLst>
          </p:nvPr>
        </p:nvGraphicFramePr>
        <p:xfrm>
          <a:off x="152400" y="685800"/>
          <a:ext cx="8763000" cy="4552633"/>
        </p:xfrm>
        <a:graphic>
          <a:graphicData uri="http://schemas.openxmlformats.org/drawingml/2006/table">
            <a:tbl>
              <a:tblPr/>
              <a:tblGrid>
                <a:gridCol w="1666875"/>
                <a:gridCol w="433388"/>
                <a:gridCol w="655637"/>
                <a:gridCol w="639763"/>
                <a:gridCol w="690562"/>
                <a:gridCol w="623888"/>
                <a:gridCol w="671512"/>
                <a:gridCol w="609600"/>
                <a:gridCol w="736600"/>
                <a:gridCol w="1009650"/>
                <a:gridCol w="1025525"/>
              </a:tblGrid>
              <a:tr h="671513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9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Прочий персонал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социальные работники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водители скорой медицинской помощи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ИТ-специалисты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601"/>
          <p:cNvSpPr>
            <a:spLocks noChangeArrowheads="1"/>
          </p:cNvSpPr>
          <p:nvPr/>
        </p:nvSpPr>
        <p:spPr bwMode="auto">
          <a:xfrm>
            <a:off x="2514600" y="3200400"/>
            <a:ext cx="6400800" cy="1676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Times New Roman" pitchFamily="18" charset="0"/>
              </a:rPr>
              <a:t>В строку 217 включаются: экономисты, программисты, инженеры, юристы, операторы, бухгалтеры, завхозы, работники кухонь, истопники, шоферы и другие категории работников, не относящиеся к медицинскому </a:t>
            </a:r>
            <a:r>
              <a:rPr lang="ru-RU" altLang="ru-RU" sz="2000" dirty="0" smtClean="0">
                <a:latin typeface="Times New Roman" pitchFamily="18" charset="0"/>
              </a:rPr>
              <a:t>и фармацевтическому персоналу</a:t>
            </a:r>
            <a:endParaRPr lang="ru-RU" altLang="ru-RU" sz="2000" dirty="0">
              <a:latin typeface="Times New Roman" pitchFamily="18" charset="0"/>
            </a:endParaRPr>
          </a:p>
        </p:txBody>
      </p:sp>
      <p:sp>
        <p:nvSpPr>
          <p:cNvPr id="5" name="AutoShape 602"/>
          <p:cNvSpPr>
            <a:spLocks noChangeArrowheads="1"/>
          </p:cNvSpPr>
          <p:nvPr/>
        </p:nvSpPr>
        <p:spPr bwMode="auto">
          <a:xfrm>
            <a:off x="457200" y="5486400"/>
            <a:ext cx="7543800" cy="914400"/>
          </a:xfrm>
          <a:prstGeom prst="wedgeRoundRectCallout">
            <a:avLst>
              <a:gd name="adj1" fmla="val -33861"/>
              <a:gd name="adj2" fmla="val -85764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строку 220 включаются: программисты, операторы ЭВМ, администраторы компьютерных сетей и т.д.</a:t>
            </a:r>
          </a:p>
        </p:txBody>
      </p:sp>
    </p:spTree>
    <p:extLst>
      <p:ext uri="{BB962C8B-B14F-4D97-AF65-F5344CB8AC3E}">
        <p14:creationId xmlns:p14="http://schemas.microsoft.com/office/powerpoint/2010/main" val="18812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6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9668008"/>
              </p:ext>
            </p:extLst>
          </p:nvPr>
        </p:nvGraphicFramePr>
        <p:xfrm>
          <a:off x="152400" y="685800"/>
          <a:ext cx="8763000" cy="3959226"/>
        </p:xfrm>
        <a:graphic>
          <a:graphicData uri="http://schemas.openxmlformats.org/drawingml/2006/table">
            <a:tbl>
              <a:tblPr/>
              <a:tblGrid>
                <a:gridCol w="1666875"/>
                <a:gridCol w="433388"/>
                <a:gridCol w="655637"/>
                <a:gridCol w="639763"/>
                <a:gridCol w="690562"/>
                <a:gridCol w="623888"/>
                <a:gridCol w="671512"/>
                <a:gridCol w="609600"/>
                <a:gridCol w="736600"/>
                <a:gridCol w="1009650"/>
                <a:gridCol w="1025525"/>
              </a:tblGrid>
              <a:tr h="671513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9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должностей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550"/>
          <p:cNvSpPr>
            <a:spLocks noChangeArrowheads="1"/>
          </p:cNvSpPr>
          <p:nvPr/>
        </p:nvSpPr>
        <p:spPr bwMode="auto">
          <a:xfrm>
            <a:off x="2428860" y="3143248"/>
            <a:ext cx="5072098" cy="10715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Times New Roman" pitchFamily="18" charset="0"/>
              </a:rPr>
              <a:t>Строка </a:t>
            </a:r>
            <a:r>
              <a:rPr lang="ru-RU" altLang="ru-RU" sz="1800" b="1" dirty="0" smtClean="0">
                <a:latin typeface="Times New Roman" pitchFamily="18" charset="0"/>
              </a:rPr>
              <a:t>221 должно быть равно сумме строк 1+127+135+139+209+214+217,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 smtClean="0">
                <a:latin typeface="Times New Roman" pitchFamily="18" charset="0"/>
              </a:rPr>
              <a:t>	по всем графам</a:t>
            </a:r>
            <a:endParaRPr lang="ru-RU" altLang="ru-RU" sz="18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2060848"/>
            <a:ext cx="8153400" cy="4495800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медицинских работниках по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 30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должны полностью соответствовать сведениям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регистра   медицинских   работников! 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71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1109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Group 10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066557"/>
              </p:ext>
            </p:extLst>
          </p:nvPr>
        </p:nvGraphicFramePr>
        <p:xfrm>
          <a:off x="107504" y="1412776"/>
          <a:ext cx="8763000" cy="5151120"/>
        </p:xfrm>
        <a:graphic>
          <a:graphicData uri="http://schemas.openxmlformats.org/drawingml/2006/table">
            <a:tbl>
              <a:tblPr/>
              <a:tblGrid>
                <a:gridCol w="2262188"/>
                <a:gridCol w="519112"/>
                <a:gridCol w="352425"/>
                <a:gridCol w="803275"/>
                <a:gridCol w="804863"/>
                <a:gridCol w="820737"/>
                <a:gridCol w="788988"/>
                <a:gridCol w="801687"/>
                <a:gridCol w="804863"/>
                <a:gridCol w="804862"/>
              </a:tblGrid>
              <a:tr h="27048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Медицинские и фармацевтические работники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полных лет по состоянию на конец отчетного года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4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8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36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36-45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46-50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51-55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56-60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 и более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48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53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5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53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по организации здравоохранения (на должностях руководителей и их заместителей)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9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53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Провизоры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5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53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Средние медицинские работники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5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53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Фармацевты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5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53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специалисты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5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1040"/>
          <p:cNvSpPr>
            <a:spLocks noChangeArrowheads="1"/>
          </p:cNvSpPr>
          <p:nvPr/>
        </p:nvSpPr>
        <p:spPr bwMode="auto">
          <a:xfrm>
            <a:off x="3352800" y="5949280"/>
            <a:ext cx="55626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Сумма строк 11 и 12 по графе 4 должна быть равна строке 127 по графе 9 таблицы 1100</a:t>
            </a:r>
          </a:p>
        </p:txBody>
      </p:sp>
      <p:sp>
        <p:nvSpPr>
          <p:cNvPr id="6" name="Rectangle 1038"/>
          <p:cNvSpPr>
            <a:spLocks noChangeArrowheads="1"/>
          </p:cNvSpPr>
          <p:nvPr/>
        </p:nvSpPr>
        <p:spPr bwMode="auto">
          <a:xfrm>
            <a:off x="3429000" y="2852936"/>
            <a:ext cx="5410200" cy="213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800" b="1" dirty="0" smtClean="0">
                <a:latin typeface="Times New Roman" pitchFamily="18" charset="0"/>
              </a:rPr>
              <a:t>Суммы </a:t>
            </a:r>
            <a:r>
              <a:rPr lang="ru-RU" altLang="ru-RU" sz="1800" b="1" dirty="0">
                <a:latin typeface="Times New Roman" pitchFamily="18" charset="0"/>
              </a:rPr>
              <a:t>строк по полу по должностям в таблице </a:t>
            </a:r>
            <a:r>
              <a:rPr lang="ru-RU" altLang="ru-RU" sz="1800" b="1" dirty="0" smtClean="0">
                <a:latin typeface="Times New Roman" pitchFamily="18" charset="0"/>
              </a:rPr>
              <a:t>должны </a:t>
            </a:r>
            <a:r>
              <a:rPr lang="ru-RU" altLang="ru-RU" sz="1800" b="1" dirty="0">
                <a:latin typeface="Times New Roman" pitchFamily="18" charset="0"/>
              </a:rPr>
              <a:t>быть равны  соответствующим данным таблицы 1100</a:t>
            </a:r>
          </a:p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Например, сумма строк 1+2 по графе 4 должна быть равна строке 1 по графе 9 таблицы 1100</a:t>
            </a:r>
          </a:p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Times New Roman" pitchFamily="18" charset="0"/>
              </a:rPr>
              <a:t>Возраст работников берется по состоянию на </a:t>
            </a:r>
            <a:r>
              <a:rPr lang="ru-RU" altLang="ru-RU" sz="1800" b="1" dirty="0" smtClean="0">
                <a:latin typeface="Times New Roman" pitchFamily="18" charset="0"/>
              </a:rPr>
              <a:t>01.01.2018 </a:t>
            </a:r>
            <a:r>
              <a:rPr lang="ru-RU" altLang="ru-RU" sz="1800" b="1" dirty="0" smtClean="0">
                <a:latin typeface="Times New Roman" pitchFamily="18" charset="0"/>
              </a:rPr>
              <a:t>года (полных </a:t>
            </a:r>
            <a:r>
              <a:rPr lang="ru-RU" altLang="ru-RU" sz="1800" b="1" dirty="0">
                <a:latin typeface="Times New Roman" pitchFamily="18" charset="0"/>
              </a:rPr>
              <a:t>лет)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1100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857364"/>
            <a:ext cx="8480328" cy="423863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1100 включает сведения о должностях врачей, специалистов с высшим немедицинским образованием, провизоров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среднего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 персонала, фармацевтов, младшего персонала (в соответствии с Номенклатурой должностей медицинских и фармацевтических работников, утвержденной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Минздрава России от 20.12.2012 № 1183н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а также прочего персонала медицинской организации по соответствующим строкам должностей.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53400" cy="9906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1110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4714884"/>
            <a:ext cx="8928992" cy="1882468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1 заполняется из всех должностей медицинской организации, т.е. указывать число всех работников организации, находящихся в декретном отпуске и в отпуске по уходу за ребенком до 1,5 и 3 лет.</a:t>
            </a:r>
          </a:p>
          <a:p>
            <a:pPr algn="just"/>
            <a:r>
              <a:rPr lang="ru-RU" altLang="ru-RU" sz="2200" dirty="0">
                <a:latin typeface="Times New Roman" pitchFamily="18" charset="0"/>
                <a:cs typeface="Times New Roman" panose="02020603050405020304" pitchFamily="18" charset="0"/>
              </a:rPr>
              <a:t>сведения о физических лицах не должны превышать данные таблицы 1100 по соответствующим </a:t>
            </a:r>
            <a:r>
              <a:rPr lang="ru-RU" altLang="ru-RU" sz="2200" dirty="0" smtClean="0">
                <a:latin typeface="Times New Roman" pitchFamily="18" charset="0"/>
                <a:cs typeface="Times New Roman" panose="02020603050405020304" pitchFamily="18" charset="0"/>
              </a:rPr>
              <a:t>строкам</a:t>
            </a:r>
            <a:endParaRPr lang="ru-RU" altLang="ru-RU" sz="2200" dirty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Group 5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392946"/>
              </p:ext>
            </p:extLst>
          </p:nvPr>
        </p:nvGraphicFramePr>
        <p:xfrm>
          <a:off x="179512" y="928673"/>
          <a:ext cx="8839200" cy="3643334"/>
        </p:xfrm>
        <a:graphic>
          <a:graphicData uri="http://schemas.openxmlformats.org/drawingml/2006/table">
            <a:tbl>
              <a:tblPr/>
              <a:tblGrid>
                <a:gridCol w="1052513"/>
                <a:gridCol w="700087"/>
                <a:gridCol w="754063"/>
                <a:gridCol w="769937"/>
                <a:gridCol w="533400"/>
                <a:gridCol w="762000"/>
                <a:gridCol w="930275"/>
                <a:gridCol w="920750"/>
                <a:gridCol w="533400"/>
                <a:gridCol w="815975"/>
                <a:gridCol w="1066800"/>
              </a:tblGrid>
              <a:tr h="311396"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физ. лиц основных работников, находящихся в декретном и долгосрочном отпуске, всего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10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3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Врачи,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медперсонал, всего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работающие: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медперсонал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3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Терапевты участковые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Педиатры участковые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терапевтами участковыми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педиатрами участковыми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ВОП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3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53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600"/>
            <a:ext cx="8337452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ПРИЛОЖЕНИЯ  К ГОДОВОМУ ОТЧЕТУ ПО КАДРАМ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600200"/>
            <a:ext cx="8496944" cy="51411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– Список врачей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2 – Список средних медицинских работников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списки медицинских работников заполнять строго по строкам формы 30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ЦРБ заполняют список медицинских работников отдельно по каждому структурному подразделению, как и 30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600"/>
            <a:ext cx="8337452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ПРИЛОЖЕНИЯ  К ГОДОВОМУ ОТЧЕТУ ПО КАДРАМ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600200"/>
            <a:ext cx="8496944" cy="4421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3 – Распределение медицинского персонала по стажу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– Движение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медицинских кадров (врачей и средних медицинских работников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5 – Список врачей, имеющих диплом, сертификат и квалификационную категорию по дополнительной специальности</a:t>
            </a:r>
          </a:p>
        </p:txBody>
      </p:sp>
    </p:spTree>
    <p:extLst>
      <p:ext uri="{BB962C8B-B14F-4D97-AF65-F5344CB8AC3E}">
        <p14:creationId xmlns:p14="http://schemas.microsoft.com/office/powerpoint/2010/main" val="41220753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600"/>
            <a:ext cx="8337452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ПРИЛОЖЕНИЯ  К ГОДОВОМУ ОТЧЕТУ ПО КАДРАМ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600200"/>
            <a:ext cx="8496944" cy="51411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№ 6 – Список врачей и среднего медицинского персонала, не имеющих сертификат специалиста с указанием причин и объяснительной руководителя организации</a:t>
            </a:r>
          </a:p>
          <a:p>
            <a:pPr marL="0" indent="0"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приложения должны быть подписаны руководителем 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заверены печатью организации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6290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7504" y="2743200"/>
            <a:ext cx="8928992" cy="397194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распоряжением Министерства здравоохранения Забайкальского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30.10.2014 года № 1639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мониторинге реализации мероприятий подпрограммы «Кадровое обеспечение системы здравоохранения Забайкальского края»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медицинские организации ежеквартально сдают отчет. </a:t>
            </a:r>
          </a:p>
          <a:p>
            <a:pPr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29 декабря 2017 года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сдать мониторинг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 все графы </a:t>
            </a:r>
            <a:r>
              <a:rPr lang="ru-RU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поквартально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1 по 4 и добавить еще одну графу:  </a:t>
            </a:r>
            <a:r>
              <a:rPr lang="ru-RU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накопительный итог за </a:t>
            </a:r>
            <a:r>
              <a:rPr lang="ru-RU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весь </a:t>
            </a:r>
            <a:r>
              <a:rPr lang="ru-RU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год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заполнить совместно с бухгалтериями таблицы по финансированию мероприятий.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1628800"/>
            <a:ext cx="7620000" cy="864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мероприятий кадровой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12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638128"/>
          </a:xfrm>
        </p:spPr>
        <p:txBody>
          <a:bodyPr/>
          <a:lstStyle/>
          <a:p>
            <a:pPr algn="just"/>
            <a:r>
              <a:rPr lang="ru-RU" dirty="0" smtClean="0"/>
              <a:t>Информацию о высвобождении работников медицинских организаций в связи с ликвидацией (реорганизацией), либо сокращением численности или штата работников </a:t>
            </a:r>
            <a:r>
              <a:rPr lang="ru-RU" b="1" dirty="0"/>
              <a:t>накопительным итогом за 2017 год</a:t>
            </a:r>
            <a:r>
              <a:rPr lang="ru-RU" dirty="0"/>
              <a:t> </a:t>
            </a:r>
            <a:r>
              <a:rPr lang="ru-RU" dirty="0" smtClean="0"/>
              <a:t>по установленной форме сдать</a:t>
            </a:r>
          </a:p>
          <a:p>
            <a:pPr algn="just"/>
            <a:r>
              <a:rPr lang="ru-RU" sz="3600" b="1" dirty="0" smtClean="0"/>
              <a:t>до 25 декабря 2017 года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Мониторинг по сокращению медицинских работников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402148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620000" cy="3854152"/>
          </a:xfrm>
        </p:spPr>
        <p:txBody>
          <a:bodyPr/>
          <a:lstStyle/>
          <a:p>
            <a:pPr algn="just"/>
            <a:r>
              <a:rPr lang="ru-RU" dirty="0" smtClean="0"/>
              <a:t>Информацию о количестве женщин, находящихся в отпуске по уходу за ребенком до достижения им возраста 1,5 и 3-х лет, и прошедших обучение на циклах профессиональной переподготовки и/или повышения квалификации за 4 квартал 2017 года сдать</a:t>
            </a:r>
          </a:p>
          <a:p>
            <a:r>
              <a:rPr lang="ru-RU" sz="3600" b="1" dirty="0" smtClean="0"/>
              <a:t>до 22 декабря 2017 года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Мониторинг  мер по реализации демографической политики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8021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85415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Информацию о работающих инвалидах в медицинской организации за декабрь 2017 года сдать</a:t>
            </a:r>
          </a:p>
          <a:p>
            <a:pPr algn="just"/>
            <a:r>
              <a:rPr lang="ru-RU" sz="3600" b="1" dirty="0" smtClean="0"/>
              <a:t>до 18 декабря 2017 года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Мониторинг о работающих инвалидах в организациях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6371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512" y="2743200"/>
            <a:ext cx="8812088" cy="4214192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dirty="0" smtClean="0"/>
              <a:t>В соответствии с распоряжением Министерства здравоохранения Забайкальского края от 28.07.2017 № 379 и информационными письмами, молодые специалисты, прибывшие в 2017 году (после аккредитации, интернатуры и ординатуры) и женщины, после выхода из отпуска по уходу за ребенком, должны зарегистрироваться на Портале непрерывного медицинского образования и пройти курс обучения «</a:t>
            </a:r>
            <a:r>
              <a:rPr lang="ru-RU" sz="2400" dirty="0" err="1" smtClean="0"/>
              <a:t>Онконастороженность</a:t>
            </a:r>
            <a:r>
              <a:rPr lang="ru-RU" sz="2400" dirty="0" smtClean="0"/>
              <a:t> и ранняя диагностика онкологических заболеваний в практике врача первичного звена».</a:t>
            </a:r>
          </a:p>
          <a:p>
            <a:pPr algn="just"/>
            <a:r>
              <a:rPr lang="ru-RU" sz="2400" dirty="0" smtClean="0"/>
              <a:t>Копии именных образовательных сертификатов на специалистов, прошедших обучение представить в отдел кадровой политики в срок</a:t>
            </a:r>
          </a:p>
          <a:p>
            <a:pPr algn="just"/>
            <a:r>
              <a:rPr lang="ru-RU" sz="3000" b="1" dirty="0" smtClean="0"/>
              <a:t>до 22 декабря 2017 года</a:t>
            </a:r>
            <a:endParaRPr lang="ru-RU" sz="3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1700808"/>
            <a:ext cx="76200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Портал НМО</a:t>
            </a:r>
            <a:br>
              <a:rPr lang="ru-RU" dirty="0" smtClean="0"/>
            </a:br>
            <a:r>
              <a:rPr lang="ru-RU" dirty="0" smtClean="0"/>
              <a:t>курс «</a:t>
            </a:r>
            <a:r>
              <a:rPr lang="ru-RU" dirty="0" err="1" smtClean="0"/>
              <a:t>Онконастороженность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5413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7504" y="2743200"/>
            <a:ext cx="8884096" cy="399816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Врачи общей практики и врачи-терапевты участковые на Портале непрерывного медицинского образования должны пройти курс обучения «Амбулаторное ведение больных ишемической болезнью сердца после </a:t>
            </a:r>
            <a:r>
              <a:rPr lang="ru-RU" dirty="0" err="1" smtClean="0"/>
              <a:t>чрескожного</a:t>
            </a:r>
            <a:r>
              <a:rPr lang="ru-RU" dirty="0" smtClean="0"/>
              <a:t> коронарного вмешательства: </a:t>
            </a:r>
            <a:r>
              <a:rPr lang="ru-RU" dirty="0" err="1" smtClean="0"/>
              <a:t>стентирования</a:t>
            </a:r>
            <a:r>
              <a:rPr lang="ru-RU" dirty="0" smtClean="0"/>
              <a:t> коронарных артерий».</a:t>
            </a:r>
          </a:p>
          <a:p>
            <a:pPr algn="just"/>
            <a:r>
              <a:rPr lang="ru-RU" dirty="0"/>
              <a:t>Копии именных образовательных сертификатов на специалистов, прошедших </a:t>
            </a:r>
            <a:r>
              <a:rPr lang="ru-RU" dirty="0" smtClean="0"/>
              <a:t>обучение, </a:t>
            </a:r>
            <a:r>
              <a:rPr lang="ru-RU" dirty="0"/>
              <a:t>представить </a:t>
            </a:r>
            <a:r>
              <a:rPr lang="ru-RU" b="1" dirty="0" err="1" smtClean="0"/>
              <a:t>Кобыляченко</a:t>
            </a:r>
            <a:r>
              <a:rPr lang="ru-RU" b="1" dirty="0" smtClean="0"/>
              <a:t> Елене Анатольевне </a:t>
            </a:r>
            <a:r>
              <a:rPr lang="ru-RU" dirty="0" smtClean="0"/>
              <a:t>в </a:t>
            </a:r>
            <a:r>
              <a:rPr lang="ru-RU" dirty="0"/>
              <a:t>срок</a:t>
            </a:r>
          </a:p>
          <a:p>
            <a:pPr algn="just"/>
            <a:r>
              <a:rPr lang="ru-RU" sz="3600" b="1" dirty="0"/>
              <a:t>до </a:t>
            </a:r>
            <a:r>
              <a:rPr lang="ru-RU" sz="3600" b="1" dirty="0" smtClean="0"/>
              <a:t>19 </a:t>
            </a:r>
            <a:r>
              <a:rPr lang="ru-RU" sz="3600" b="1" dirty="0"/>
              <a:t>декабря 2017 года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Портал НМО</a:t>
            </a:r>
            <a:br>
              <a:rPr lang="ru-RU" dirty="0" smtClean="0"/>
            </a:br>
            <a:r>
              <a:rPr lang="ru-RU" dirty="0" smtClean="0"/>
              <a:t>курс «ИБС»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907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0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6497670"/>
              </p:ext>
            </p:extLst>
          </p:nvPr>
        </p:nvGraphicFramePr>
        <p:xfrm>
          <a:off x="152400" y="548680"/>
          <a:ext cx="8763000" cy="5259983"/>
        </p:xfrm>
        <a:graphic>
          <a:graphicData uri="http://schemas.openxmlformats.org/drawingml/2006/table">
            <a:tbl>
              <a:tblPr/>
              <a:tblGrid>
                <a:gridCol w="1371600"/>
                <a:gridCol w="304800"/>
                <a:gridCol w="838200"/>
                <a:gridCol w="762000"/>
                <a:gridCol w="766763"/>
                <a:gridCol w="631825"/>
                <a:gridCol w="677862"/>
                <a:gridCol w="614363"/>
                <a:gridCol w="966787"/>
                <a:gridCol w="914400"/>
                <a:gridCol w="914400"/>
              </a:tblGrid>
              <a:tr h="1453847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физ. лиц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основных работников на занятых должностях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5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71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1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81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 -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7477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женщин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5214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организациях, расположенных в  сельской местности (из стр.1)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286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внимание!</a:t>
            </a:r>
            <a:endParaRPr lang="ru-RU" sz="3600" b="1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772816"/>
            <a:ext cx="8623204" cy="465178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Штатные и занятые должности медицинской организации (графы 3-8) 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 экономические службы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физические лица (графы 9-15)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 кадровые службы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Штатные должности заполняются в соответствии со штатным расписанием, утвержденным руководителем медицинской организации;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должностях в форме могут показываться как целыми, так и дробными числами в соответствии с правилами округления (0,75, 0,50 и 0,25 должности).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571612"/>
            <a:ext cx="8286808" cy="4972072"/>
          </a:xfrm>
        </p:spPr>
        <p:txBody>
          <a:bodyPr>
            <a:noAutofit/>
          </a:bodyPr>
          <a:lstStyle/>
          <a:p>
            <a:pPr algn="just"/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графах 5 и 6 показывается штатная численность подразделений, оказывающих медицинскую помощь в амбулаторных условиях, включая вспомогательные отделения и кабинеты;</a:t>
            </a:r>
          </a:p>
          <a:p>
            <a:pPr algn="just"/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графах 7 и 8 – штатная численность подразделений, оказывающих медицинскую помощь в стационарных условиях, включая вспомогательные отделения и кабинеты;</a:t>
            </a:r>
          </a:p>
          <a:p>
            <a:pPr algn="just"/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в целом по организации должно быть равно сумме должностей в амбулаторном и стационаре звене по всем строкам.</a:t>
            </a:r>
          </a:p>
          <a:p>
            <a:pPr algn="just"/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1600200"/>
            <a:ext cx="8535322" cy="4972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20040" marR="0" lvl="0" indent="-320040" algn="just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Разницу</a:t>
            </a: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составляют штатные</a:t>
            </a: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должности организаций особого типа: ЗКПАБ, 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ЗКБСМЭ, КСПК, МИАЦ, 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станции и отделения скорой медицинской помощи, дома ребенка, санаторно-курортные организации и др., которые не</a:t>
            </a: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подразделяются на поликлинику и стационар.</a:t>
            </a:r>
          </a:p>
          <a:p>
            <a:pPr marL="320040" lvl="0" indent="-320040" algn="just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заполняются графы по занятым должностям и физическим лицам.</a:t>
            </a: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20040" marR="0" lvl="0" indent="-320040" algn="just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Главный врач, заместители руководителя и </a:t>
            </a: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общебольничный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персонал показываются из граф «всего» по графам 7, 8, 11, </a:t>
            </a:r>
            <a:r>
              <a:rPr kumimoji="0" lang="ru-RU" sz="27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т.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 </a:t>
            </a:r>
            <a:r>
              <a:rPr lang="ru-RU" sz="27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kumimoji="0" lang="ru-RU" sz="27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стационаре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480328" cy="490063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лица основных работников показываются один раз по основной должности (графы 9, 10, 11);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включаются лица, находящиеся в декретном и долгосрочном отпуске;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работник трудоустроен на неполную ставку, но место работы является основным (трудовая книжка находится в вашей организации), то его показывают как основного работника – 1 физическое лицо;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лица внешних совместителей не показываются;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Внутренние совместители показываются только один раз по основной занимаемой должности.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551766" cy="4925144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должности врачей 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противотуберкулезных диспансерах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должностей вспомогательных отделений  - рентгеновского, физиотерапевтического, лабораторий и т.д. и специалистов-консультантов не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фтизиатров,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туберкулезных отделениях (кабинетах) больниц и поликлиник относятся к должностям фтизиатров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должности врачей 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онкологическом диспансере, кроме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должностей радиологов и других должностей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консультантов-специалистов,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онкологических отделениях и кабинетах других больниц и поликлиник относятся к должностям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врачей-онкологов.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Должности врачей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заведующих отделениями (кабинетами) показывают как специалистов в соответствующих строках (терапевтическими отделениями – как терапевтов и т.д.).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5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4830734"/>
              </p:ext>
            </p:extLst>
          </p:nvPr>
        </p:nvGraphicFramePr>
        <p:xfrm>
          <a:off x="228600" y="548680"/>
          <a:ext cx="8686800" cy="3032760"/>
        </p:xfrm>
        <a:graphic>
          <a:graphicData uri="http://schemas.openxmlformats.org/drawingml/2006/table">
            <a:tbl>
              <a:tblPr/>
              <a:tblGrid>
                <a:gridCol w="3619500"/>
                <a:gridCol w="706438"/>
                <a:gridCol w="990600"/>
                <a:gridCol w="958850"/>
                <a:gridCol w="1057275"/>
                <a:gridCol w="1354137"/>
              </a:tblGrid>
              <a:tr h="77470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Имеют квалификационную категорию (из гр.9)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Имеют сертификат специалиста (из гр.9)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  <a:tr h="673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высшую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первую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вторую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 -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женщин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организациях, расположенных в  сельской местности (из стр. 1)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538"/>
          <p:cNvSpPr>
            <a:spLocks noChangeArrowheads="1"/>
          </p:cNvSpPr>
          <p:nvPr/>
        </p:nvSpPr>
        <p:spPr bwMode="auto">
          <a:xfrm>
            <a:off x="251520" y="3861048"/>
            <a:ext cx="8663880" cy="2844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>
              <a:lnSpc>
                <a:spcPct val="80000"/>
              </a:lnSpc>
              <a:buClr>
                <a:schemeClr val="accent1">
                  <a:lumMod val="75000"/>
                </a:schemeClr>
              </a:buClr>
            </a:pPr>
            <a:r>
              <a:rPr lang="ru-RU" altLang="ru-RU" sz="2000" dirty="0">
                <a:latin typeface="Times New Roman" pitchFamily="18" charset="0"/>
              </a:rPr>
              <a:t>графы 12-14 заполняются на основании </a:t>
            </a:r>
            <a:r>
              <a:rPr lang="ru-RU" altLang="ru-RU" sz="2000" dirty="0" smtClean="0">
                <a:latin typeface="Times New Roman" pitchFamily="18" charset="0"/>
              </a:rPr>
              <a:t>удостоверения и выписки из приказа о </a:t>
            </a:r>
            <a:r>
              <a:rPr lang="ru-RU" altLang="ru-RU" sz="2000" dirty="0">
                <a:latin typeface="Times New Roman" pitchFamily="18" charset="0"/>
              </a:rPr>
              <a:t>присвоении квалификационной </a:t>
            </a:r>
            <a:r>
              <a:rPr lang="ru-RU" altLang="ru-RU" sz="2000" dirty="0" smtClean="0">
                <a:latin typeface="Times New Roman" pitchFamily="18" charset="0"/>
              </a:rPr>
              <a:t>категории, категория действительная в течении 5 лет</a:t>
            </a:r>
            <a:endParaRPr lang="ru-RU" altLang="ru-RU" sz="2000" dirty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Clr>
                <a:schemeClr val="accent1">
                  <a:lumMod val="75000"/>
                </a:schemeClr>
              </a:buClr>
            </a:pPr>
            <a:r>
              <a:rPr lang="ru-RU" altLang="ru-RU" sz="2000" dirty="0">
                <a:latin typeface="Times New Roman" pitchFamily="18" charset="0"/>
              </a:rPr>
              <a:t>медицинские и фармацевтические работники, имеющие категории по нескольким специальностям, показываются в отчете 1 раз – по основной должности</a:t>
            </a:r>
          </a:p>
          <a:p>
            <a:pPr algn="just">
              <a:lnSpc>
                <a:spcPct val="80000"/>
              </a:lnSpc>
              <a:buClr>
                <a:schemeClr val="accent1">
                  <a:lumMod val="75000"/>
                </a:schemeClr>
              </a:buClr>
            </a:pPr>
            <a:r>
              <a:rPr lang="ru-RU" altLang="ru-RU" sz="2000" dirty="0">
                <a:latin typeface="Times New Roman" pitchFamily="18" charset="0"/>
              </a:rPr>
              <a:t>графа 15 заполняется на основании сертификатов специалиста</a:t>
            </a:r>
          </a:p>
          <a:p>
            <a:pPr algn="just">
              <a:lnSpc>
                <a:spcPct val="80000"/>
              </a:lnSpc>
              <a:buClr>
                <a:schemeClr val="accent1">
                  <a:lumMod val="75000"/>
                </a:schemeClr>
              </a:buClr>
            </a:pPr>
            <a:r>
              <a:rPr lang="ru-RU" altLang="ru-RU" sz="2000" dirty="0">
                <a:latin typeface="Times New Roman" pitchFamily="18" charset="0"/>
              </a:rPr>
              <a:t>медицинские и фармацевтические работники, имеющие сертификаты по нескольким специальностям, показываются в отчете 1 раз – по основной должности</a:t>
            </a:r>
          </a:p>
        </p:txBody>
      </p:sp>
    </p:spTree>
    <p:extLst>
      <p:ext uri="{BB962C8B-B14F-4D97-AF65-F5344CB8AC3E}">
        <p14:creationId xmlns:p14="http://schemas.microsoft.com/office/powerpoint/2010/main" val="216067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387</TotalTime>
  <Words>2617</Words>
  <Application>Microsoft Office PowerPoint</Application>
  <PresentationFormat>Экран (4:3)</PresentationFormat>
  <Paragraphs>1031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Calibri</vt:lpstr>
      <vt:lpstr>Times New Roman</vt:lpstr>
      <vt:lpstr>Tw Cen MT</vt:lpstr>
      <vt:lpstr>Wingdings</vt:lpstr>
      <vt:lpstr>Wingdings 2</vt:lpstr>
      <vt:lpstr>Обычная</vt:lpstr>
      <vt:lpstr>Форма № 30  Раздел II.  Штаты                    медицинской             организации</vt:lpstr>
      <vt:lpstr>Таблица 1100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1109</vt:lpstr>
      <vt:lpstr>Таблица 1110</vt:lpstr>
      <vt:lpstr>ПРИЛОЖЕНИЯ  К ГОДОВОМУ ОТЧЕТУ ПО КАДРАМ</vt:lpstr>
      <vt:lpstr>ПРИЛОЖЕНИЯ  К ГОДОВОМУ ОТЧЕТУ ПО КАДРАМ</vt:lpstr>
      <vt:lpstr>ПРИЛОЖЕНИЯ  К ГОДОВОМУ ОТЧЕТУ ПО КАДРАМ</vt:lpstr>
      <vt:lpstr>Мониторинг мероприятий кадровой программы</vt:lpstr>
      <vt:lpstr>Мониторинг по сокращению медицинских работников</vt:lpstr>
      <vt:lpstr>Мониторинг  мер по реализации демографической политики</vt:lpstr>
      <vt:lpstr>Мониторинг о работающих инвалидах в организациях</vt:lpstr>
      <vt:lpstr>Портал НМО курс «Онконастороженность»</vt:lpstr>
      <vt:lpstr>Портал НМО курс «ИБС»</vt:lpstr>
      <vt:lpstr>Благодарю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 № 30  Раздел II.  Штаты                    медицинской            организации</dc:title>
  <dc:creator>User</dc:creator>
  <cp:lastModifiedBy>Пользователь</cp:lastModifiedBy>
  <cp:revision>45</cp:revision>
  <cp:lastPrinted>2017-12-12T17:07:58Z</cp:lastPrinted>
  <dcterms:created xsi:type="dcterms:W3CDTF">2015-12-13T13:29:59Z</dcterms:created>
  <dcterms:modified xsi:type="dcterms:W3CDTF">2017-12-12T17:11:25Z</dcterms:modified>
</cp:coreProperties>
</file>