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90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Отчет о деятельности лаборатории: </a:t>
            </a:r>
            <a:br>
              <a:rPr lang="ru-RU" sz="5400" dirty="0" smtClean="0"/>
            </a:br>
            <a:r>
              <a:rPr lang="ru-RU" sz="5400" dirty="0" smtClean="0"/>
              <a:t>форма №30, таблицы </a:t>
            </a:r>
            <a:br>
              <a:rPr lang="ru-RU" sz="5400" dirty="0" smtClean="0"/>
            </a:br>
            <a:r>
              <a:rPr lang="ru-RU" sz="5400" dirty="0" smtClean="0"/>
              <a:t>№№ 5300-5301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085184"/>
            <a:ext cx="7772400" cy="625624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/>
              <a:t>Главный внештатный специалист по КЛД МЗ ЗК </a:t>
            </a:r>
          </a:p>
          <a:p>
            <a:pPr algn="r"/>
            <a:r>
              <a:rPr lang="ru-RU" sz="2400" dirty="0" err="1" smtClean="0"/>
              <a:t>Гергесова</a:t>
            </a:r>
            <a:r>
              <a:rPr lang="ru-RU" sz="2400" dirty="0" smtClean="0"/>
              <a:t> Екатерина Евгеньевна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476672"/>
          <a:ext cx="8208912" cy="5630347"/>
        </p:xfrm>
        <a:graphic>
          <a:graphicData uri="http://schemas.openxmlformats.org/drawingml/2006/table">
            <a:tbl>
              <a:tblPr/>
              <a:tblGrid>
                <a:gridCol w="5208350"/>
                <a:gridCol w="600474"/>
                <a:gridCol w="1199742"/>
                <a:gridCol w="1200346"/>
              </a:tblGrid>
              <a:tr h="13372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48499" marR="484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№ строки</a:t>
                      </a:r>
                    </a:p>
                  </a:txBody>
                  <a:tcPr marL="48499" marR="484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Число исследований</a:t>
                      </a:r>
                    </a:p>
                  </a:txBody>
                  <a:tcPr marL="48499" marR="484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 с положительными результатами</a:t>
                      </a:r>
                    </a:p>
                  </a:txBody>
                  <a:tcPr marL="48499" marR="48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1</a:t>
                      </a:r>
                    </a:p>
                  </a:txBody>
                  <a:tcPr marL="48499" marR="48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48499" marR="48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48499" marR="484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числа анализов (табл. 5300, гр. 3) 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исследования:  на  </a:t>
                      </a:r>
                      <a:r>
                        <a:rPr lang="ru-RU" sz="14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фенилкетонурию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(из стр. 1.4)</a:t>
                      </a:r>
                    </a:p>
                  </a:txBody>
                  <a:tcPr marL="48499" marR="484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            врожденный гипотиреоз (из стр. 1.4)</a:t>
                      </a:r>
                    </a:p>
                  </a:txBody>
                  <a:tcPr marL="48499" marR="484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            ВИЧ-инфекцию (из стр. 1.7)</a:t>
                      </a:r>
                    </a:p>
                  </a:txBody>
                  <a:tcPr marL="48499" marR="484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            вирусные гепатиты (из стр. 1.7)</a:t>
                      </a:r>
                    </a:p>
                  </a:txBody>
                  <a:tcPr marL="48499" marR="484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            наличие наркотических и психотропных веществ (из стр. 1.10)</a:t>
                      </a:r>
                    </a:p>
                  </a:txBody>
                  <a:tcPr marL="48499" marR="484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     неспецифические тесты на сифилис (из стр. 1.7)</a:t>
                      </a:r>
                    </a:p>
                  </a:txBody>
                  <a:tcPr marL="48499" marR="484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    специфические тесты на сифилис (из стр. 1.7)</a:t>
                      </a:r>
                    </a:p>
                  </a:txBody>
                  <a:tcPr marL="48499" marR="484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    молекулярно-биологические исследования (из стр. 1.7)</a:t>
                      </a:r>
                    </a:p>
                  </a:txBody>
                  <a:tcPr marL="48499" marR="484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    бактериоскопия на кислотоустойчивые микроорганизмы (КУМ) (из стр. 1.8)</a:t>
                      </a:r>
                    </a:p>
                  </a:txBody>
                  <a:tcPr marL="48499" marR="484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</a:t>
                      </a: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    посевы на туберкулез (из стр. 1.8.1)</a:t>
                      </a:r>
                    </a:p>
                  </a:txBody>
                  <a:tcPr marL="48499" marR="4849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499" marR="4849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3" y="836714"/>
          <a:ext cx="8208914" cy="4752525"/>
        </p:xfrm>
        <a:graphic>
          <a:graphicData uri="http://schemas.openxmlformats.org/drawingml/2006/table">
            <a:tbl>
              <a:tblPr/>
              <a:tblGrid>
                <a:gridCol w="4079255"/>
                <a:gridCol w="631411"/>
                <a:gridCol w="1178083"/>
                <a:gridCol w="1178083"/>
                <a:gridCol w="1142082"/>
              </a:tblGrid>
              <a:tr h="53456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№ строки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Число аппаратов и оборудования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общего числа  аппаратов и оборудо-вания - со сроком </a:t>
                      </a:r>
                      <a:b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эксплуатации </a:t>
                      </a:r>
                      <a:b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свыше 7 лет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2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 действующих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72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4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Микроскопы монокулярные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4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Микроскопы бинокулярные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4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Микроскопы люминесцентные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4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Микроскопы стереоскопические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4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Микроскопы инвертированные</a:t>
                      </a:r>
                    </a:p>
                  </a:txBody>
                  <a:tcPr marL="44424" marR="444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424" marR="4442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Благодарю за внимание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dirty="0" smtClean="0"/>
              <a:t>Успешной сдачи годового отчета!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85717"/>
          <a:ext cx="8568950" cy="6675651"/>
        </p:xfrm>
        <a:graphic>
          <a:graphicData uri="http://schemas.openxmlformats.org/drawingml/2006/table">
            <a:tbl>
              <a:tblPr/>
              <a:tblGrid>
                <a:gridCol w="4536504"/>
                <a:gridCol w="720080"/>
                <a:gridCol w="792088"/>
                <a:gridCol w="1645025"/>
                <a:gridCol w="875253"/>
              </a:tblGrid>
              <a:tr h="8963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№</a:t>
                      </a:r>
                      <a:b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</a:b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строки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Число </a:t>
                      </a:r>
                      <a:r>
                        <a:rPr lang="ru-RU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исследо</a:t>
                      </a: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ваний</a:t>
                      </a: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26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подразделениях, оказывающих медицинскую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помощь в амбулаторных условиях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условиях дневного стационара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</a:p>
                  </a:txBody>
                  <a:tcPr marL="43115" marR="431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Лабораторные  исследования, всего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 химико-микроскопические исследования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гематологические исследования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цитологические исследования 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1.3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биохимические исследования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1.4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</a:t>
                      </a:r>
                      <a:r>
                        <a:rPr lang="ru-RU" sz="14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коагулогические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исследования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1.5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иммунологические исследования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1.6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2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инфекционная иммунология (исследования наличия антигенов и антител к ПБА)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1.7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микробиологические исследования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1.8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4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из них: бактериологические исследования на туберкулез (культивирование, идентификация,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        чувствительность)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1.8.1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6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 определение лекарственной чувствительности микобактерий туберкулеза на питательных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средах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1.8.2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2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молекулярно-генетические исследования с целью выявления ДНК туберкулеза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1.9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6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 определение лекарственной чувствительности микобактерий туберкулеза по генетическим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маркерам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1.9.1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9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химико-токсикологические исследования</a:t>
                      </a:r>
                    </a:p>
                  </a:txBody>
                  <a:tcPr marL="43115" marR="431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1.10</a:t>
                      </a: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3115" marR="4311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r>
              <a:rPr lang="ru-RU" dirty="0" smtClean="0"/>
              <a:t>Номенклатура клинических лабораторных исследований (приказ МЗ РФ от 21 февраля 2000 года № 64)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140968"/>
            <a:ext cx="8229600" cy="301379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Химико-микроскопические (моча, кал, мокрота, ликвор, экссудаты/транссудаты, </a:t>
            </a:r>
            <a:r>
              <a:rPr lang="ru-RU" dirty="0" err="1" smtClean="0"/>
              <a:t>эякулят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Гематологические (ОАК, </a:t>
            </a:r>
            <a:r>
              <a:rPr lang="en-US" dirty="0" smtClean="0"/>
              <a:t>HbA1c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r>
              <a:rPr lang="ru-RU" dirty="0" smtClean="0"/>
              <a:t>Номенклатура клинических лабораторных исследований (приказ МЗ РФ от 21 февраля 2000 года № 64)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140968"/>
            <a:ext cx="8229600" cy="3013795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dirty="0" smtClean="0"/>
              <a:t>Цитологические (АК, </a:t>
            </a:r>
            <a:r>
              <a:rPr lang="ru-RU" dirty="0" err="1" smtClean="0"/>
              <a:t>пунктаты</a:t>
            </a:r>
            <a:r>
              <a:rPr lang="ru-RU" dirty="0" smtClean="0"/>
              <a:t>, мазки, отпечатки, проточная </a:t>
            </a:r>
            <a:r>
              <a:rPr lang="ru-RU" dirty="0" err="1" smtClean="0"/>
              <a:t>цитофлуометрия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Биохимические (вся биохимия, </a:t>
            </a:r>
            <a:r>
              <a:rPr lang="ru-RU" dirty="0" smtClean="0"/>
              <a:t>КЩС, </a:t>
            </a:r>
            <a:r>
              <a:rPr lang="ru-RU" dirty="0" smtClean="0"/>
              <a:t>гормоны, пептиды, металлы, </a:t>
            </a:r>
            <a:r>
              <a:rPr lang="ru-RU" dirty="0" smtClean="0"/>
              <a:t>витамины, лекарственный мониторинг – кроме </a:t>
            </a:r>
            <a:r>
              <a:rPr lang="ru-RU" dirty="0" err="1" smtClean="0"/>
              <a:t>антикоагулянтной</a:t>
            </a:r>
            <a:r>
              <a:rPr lang="ru-RU" dirty="0" smtClean="0"/>
              <a:t> терапии)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r>
              <a:rPr lang="ru-RU" dirty="0" smtClean="0"/>
              <a:t>Номенклатура клинических лабораторных исследований (приказ МЗ РФ от 21 февраля 2000 года № 64)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140968"/>
            <a:ext cx="8229600" cy="3013795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sz="3400" dirty="0" err="1" smtClean="0"/>
              <a:t>Коагулологические</a:t>
            </a:r>
            <a:r>
              <a:rPr lang="ru-RU" sz="3400" dirty="0" smtClean="0"/>
              <a:t> (гемостаз, мониторинг </a:t>
            </a:r>
            <a:r>
              <a:rPr lang="ru-RU" sz="3400" dirty="0" err="1" smtClean="0"/>
              <a:t>антикоагулянтной</a:t>
            </a:r>
            <a:r>
              <a:rPr lang="ru-RU" sz="3400" dirty="0" smtClean="0"/>
              <a:t> терапии, </a:t>
            </a:r>
            <a:r>
              <a:rPr lang="ru-RU" sz="3400" dirty="0" err="1" smtClean="0"/>
              <a:t>Д-димер</a:t>
            </a:r>
            <a:r>
              <a:rPr lang="ru-RU" sz="3400" dirty="0" smtClean="0"/>
              <a:t>)</a:t>
            </a:r>
          </a:p>
          <a:p>
            <a:pPr>
              <a:buNone/>
            </a:pPr>
            <a:endParaRPr lang="ru-RU" sz="3400" dirty="0" smtClean="0"/>
          </a:p>
          <a:p>
            <a:r>
              <a:rPr lang="ru-RU" sz="3400" dirty="0" smtClean="0"/>
              <a:t>Иммунологические (антитела к антигенам растительного и животного происхождения, </a:t>
            </a:r>
            <a:r>
              <a:rPr lang="ru-RU" sz="3400" dirty="0" err="1" smtClean="0"/>
              <a:t>изосерология</a:t>
            </a:r>
            <a:r>
              <a:rPr lang="ru-RU" sz="3400" dirty="0" smtClean="0"/>
              <a:t>, ОНКОМАРКЕРЫ), </a:t>
            </a:r>
            <a:r>
              <a:rPr lang="ru-RU" sz="3400" b="1" dirty="0" smtClean="0"/>
              <a:t>в том числе</a:t>
            </a:r>
            <a:r>
              <a:rPr lang="ru-RU" sz="3400" dirty="0" smtClean="0"/>
              <a:t> инфекционная иммунология (антитела к ПБА, антигены ПБА) </a:t>
            </a:r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r>
              <a:rPr lang="ru-RU" dirty="0" smtClean="0"/>
              <a:t>Номенклатура клинических лабораторных исследований (приказ МЗ РФ от 21 февраля 2000 года № 64)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140968"/>
            <a:ext cx="8229600" cy="301379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Химико-токсикологические (яды, алкоголь, наркотические вещества)</a:t>
            </a:r>
          </a:p>
          <a:p>
            <a:endParaRPr lang="ru-RU" dirty="0" smtClean="0"/>
          </a:p>
          <a:p>
            <a:r>
              <a:rPr lang="ru-RU" dirty="0" smtClean="0"/>
              <a:t>Микробиологические (я/г, ИППП, КУМ, бактериология, ПЦР)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Рекомендации для подсчета числа исследований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ОАК на анализаторе: </a:t>
            </a:r>
            <a:r>
              <a:rPr lang="en-US" dirty="0" err="1" smtClean="0"/>
              <a:t>Hb</a:t>
            </a:r>
            <a:r>
              <a:rPr lang="en-US" dirty="0" smtClean="0"/>
              <a:t>, Ht, WBC, RBC, PLT</a:t>
            </a:r>
            <a:r>
              <a:rPr lang="ru-RU" dirty="0" smtClean="0"/>
              <a:t>, </a:t>
            </a:r>
            <a:r>
              <a:rPr lang="ru-RU" dirty="0" err="1" smtClean="0"/>
              <a:t>лейкоформула</a:t>
            </a:r>
            <a:r>
              <a:rPr lang="ru-RU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субпопуляции</a:t>
            </a:r>
            <a:r>
              <a:rPr lang="ru-RU" dirty="0" smtClean="0"/>
              <a:t> лейкоцитов) – по 1 исследованию. Дополнительно – СОЭ и </a:t>
            </a:r>
            <a:r>
              <a:rPr lang="ru-RU" i="1" dirty="0" smtClean="0"/>
              <a:t>тромбоциты, </a:t>
            </a:r>
            <a:r>
              <a:rPr lang="ru-RU" i="1" dirty="0" err="1" smtClean="0"/>
              <a:t>ретикулоциты</a:t>
            </a:r>
            <a:r>
              <a:rPr lang="ru-RU" i="1" dirty="0" smtClean="0"/>
              <a:t>, </a:t>
            </a:r>
            <a:r>
              <a:rPr lang="ru-RU" i="1" dirty="0" err="1" smtClean="0"/>
              <a:t>лейкоформула</a:t>
            </a:r>
            <a:r>
              <a:rPr lang="ru-RU" i="1" dirty="0" smtClean="0"/>
              <a:t> </a:t>
            </a:r>
            <a:r>
              <a:rPr lang="ru-RU" b="1" dirty="0" smtClean="0"/>
              <a:t>при ручном подсчете</a:t>
            </a:r>
          </a:p>
          <a:p>
            <a:endParaRPr lang="ru-RU" b="1" dirty="0" smtClean="0"/>
          </a:p>
          <a:p>
            <a:r>
              <a:rPr lang="ru-RU" dirty="0" smtClean="0"/>
              <a:t>ОАК в ручном режиме: гемоглобин, лейкоциты, эритроциты, тромбоциты, СОЭ, </a:t>
            </a:r>
            <a:r>
              <a:rPr lang="ru-RU" dirty="0" err="1" smtClean="0"/>
              <a:t>лейкоформула</a:t>
            </a:r>
            <a:r>
              <a:rPr lang="ru-RU" dirty="0" smtClean="0"/>
              <a:t> – по 1 исследованию</a:t>
            </a:r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Рекомендации для подсчета числа исследований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Биохимия, </a:t>
            </a:r>
            <a:r>
              <a:rPr lang="ru-RU" dirty="0" err="1" smtClean="0"/>
              <a:t>коагулология</a:t>
            </a:r>
            <a:r>
              <a:rPr lang="ru-RU" dirty="0" smtClean="0"/>
              <a:t>, КЩС – только измеряемые параметры (</a:t>
            </a:r>
            <a:r>
              <a:rPr lang="ru-RU" b="1" dirty="0" smtClean="0"/>
              <a:t>НЕ считать </a:t>
            </a:r>
            <a:r>
              <a:rPr lang="ru-RU" dirty="0" smtClean="0"/>
              <a:t>ЛПОНП, индекс </a:t>
            </a:r>
            <a:r>
              <a:rPr lang="ru-RU" dirty="0" err="1" smtClean="0"/>
              <a:t>атерогенности</a:t>
            </a:r>
            <a:r>
              <a:rPr lang="ru-RU" dirty="0" smtClean="0"/>
              <a:t>, МНО, ПТИ и т.п.)</a:t>
            </a:r>
          </a:p>
          <a:p>
            <a:endParaRPr lang="ru-RU" dirty="0" smtClean="0"/>
          </a:p>
          <a:p>
            <a:r>
              <a:rPr lang="ru-RU" dirty="0" smtClean="0"/>
              <a:t>Микроскопия: одно стекло = один анализ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Рекомендации для подсчета числа исследований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ОАМ: число измеренных параметров</a:t>
            </a:r>
          </a:p>
          <a:p>
            <a:endParaRPr lang="ru-RU" dirty="0" smtClean="0"/>
          </a:p>
          <a:p>
            <a:r>
              <a:rPr lang="ru-RU" dirty="0" smtClean="0"/>
              <a:t>Проба Нечипоренко </a:t>
            </a:r>
            <a:r>
              <a:rPr lang="ru-RU" dirty="0" smtClean="0"/>
              <a:t>– один анализ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Проба </a:t>
            </a:r>
            <a:r>
              <a:rPr lang="ru-RU" dirty="0" err="1" smtClean="0"/>
              <a:t>Зимницкого</a:t>
            </a:r>
            <a:r>
              <a:rPr lang="ru-RU" dirty="0" smtClean="0"/>
              <a:t> – 8 анализов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107</TotalTime>
  <Words>612</Words>
  <Application>Microsoft Office PowerPoint</Application>
  <PresentationFormat>Экран (4:3)</PresentationFormat>
  <Paragraphs>143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Отчет о деятельности лаборатории:  форма №30, таблицы  №№ 5300-5301</vt:lpstr>
      <vt:lpstr>Слайд 2</vt:lpstr>
      <vt:lpstr>Номенклатура клинических лабораторных исследований (приказ МЗ РФ от 21 февраля 2000 года № 64)</vt:lpstr>
      <vt:lpstr>Номенклатура клинических лабораторных исследований (приказ МЗ РФ от 21 февраля 2000 года № 64)</vt:lpstr>
      <vt:lpstr>Номенклатура клинических лабораторных исследований (приказ МЗ РФ от 21 февраля 2000 года № 64)</vt:lpstr>
      <vt:lpstr>Номенклатура клинических лабораторных исследований (приказ МЗ РФ от 21 февраля 2000 года № 64)</vt:lpstr>
      <vt:lpstr> Рекомендации для подсчета числа исследований</vt:lpstr>
      <vt:lpstr> Рекомендации для подсчета числа исследований</vt:lpstr>
      <vt:lpstr>  Рекомендации для подсчета числа исследований</vt:lpstr>
      <vt:lpstr>Слайд 10</vt:lpstr>
      <vt:lpstr>Слайд 11</vt:lpstr>
      <vt:lpstr>   Благодарю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деятельности лаборатории:  форма №30, таблицы  №№ 5300-5301</dc:title>
  <cp:lastModifiedBy>panina</cp:lastModifiedBy>
  <cp:revision>18</cp:revision>
  <dcterms:modified xsi:type="dcterms:W3CDTF">2017-12-12T00:06:22Z</dcterms:modified>
</cp:coreProperties>
</file>