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79" r:id="rId2"/>
    <p:sldId id="285" r:id="rId3"/>
    <p:sldId id="284" r:id="rId4"/>
    <p:sldId id="283" r:id="rId5"/>
    <p:sldId id="302" r:id="rId6"/>
    <p:sldId id="288" r:id="rId7"/>
    <p:sldId id="303" r:id="rId8"/>
    <p:sldId id="294" r:id="rId9"/>
    <p:sldId id="301" r:id="rId10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CC00FF"/>
    <a:srgbClr val="FF0000"/>
    <a:srgbClr val="FF33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3" autoAdjust="0"/>
    <p:restoredTop sz="94660"/>
  </p:normalViewPr>
  <p:slideViewPr>
    <p:cSldViewPr>
      <p:cViewPr>
        <p:scale>
          <a:sx n="75" d="100"/>
          <a:sy n="75" d="100"/>
        </p:scale>
        <p:origin x="-266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E3602-1E4F-4BC8-BA6B-FE45530EC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AF327-6778-4520-97A4-F23DE2470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EE168-0BE7-4DC9-A829-01D7C092E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1CB04-50E4-4B4F-98DA-8E497DBE2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45DA3-D2C0-4B29-A6CD-DEF140691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490D8-221D-4611-A24F-53B4A2C14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AE497-8AB4-4C03-B2FB-C752EEF64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C64B2-F16E-403D-A355-1D83EC8AC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6B4F3-E728-4F7D-8F59-F51B0D55B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8F3A2-C12B-481A-8E5E-6175E9AF6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E6E36-4DDD-4CAC-804A-F56188D04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F28E0B9-0D72-48BA-A745-3564E731E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73" r:id="rId2"/>
    <p:sldLayoutId id="2147484082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83" r:id="rId9"/>
    <p:sldLayoutId id="2147484079" r:id="rId10"/>
    <p:sldLayoutId id="214748408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/>
          <p:cNvSpPr txBox="1">
            <a:spLocks noChangeArrowheads="1"/>
          </p:cNvSpPr>
          <p:nvPr/>
        </p:nvSpPr>
        <p:spPr bwMode="auto">
          <a:xfrm>
            <a:off x="2871788" y="1143000"/>
            <a:ext cx="32242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ФОРМА № 55</a:t>
            </a:r>
            <a:endParaRPr lang="ru-RU" sz="2400">
              <a:solidFill>
                <a:srgbClr val="FF0000"/>
              </a:solidFill>
            </a:endParaRPr>
          </a:p>
        </p:txBody>
      </p:sp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0" y="2057400"/>
            <a:ext cx="9067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600" b="1"/>
              <a:t>СВЕДЕНИЯ О ДЕЯТЕЛЬНОСТИ  СЛУЖБЫ МЕДИЦИНЫ КАТАСТРОФ</a:t>
            </a:r>
          </a:p>
          <a:p>
            <a:pPr algn="ctr" eaLnBrk="0" hangingPunct="0"/>
            <a:r>
              <a:rPr lang="ru-RU" sz="3600" b="1"/>
              <a:t>ЗАБАЙКАЛЬСКОГО КРАЯ</a:t>
            </a:r>
          </a:p>
          <a:p>
            <a:pPr algn="ctr" eaLnBrk="0" hangingPunct="0"/>
            <a:r>
              <a:rPr lang="ru-RU" sz="3600" b="1"/>
              <a:t>за 2017 год</a:t>
            </a:r>
            <a:endParaRPr lang="ru-RU" sz="3200" b="1"/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1828800" y="5105400"/>
            <a:ext cx="6934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ru-RU" sz="3200"/>
              <a:t>Зав. ОМО ГКУЗ «ЗТЦМК»</a:t>
            </a:r>
          </a:p>
          <a:p>
            <a:pPr algn="r" eaLnBrk="0" hangingPunct="0"/>
            <a:r>
              <a:rPr lang="ru-RU" sz="3200"/>
              <a:t>Пудов М.В.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685800" y="685800"/>
            <a:ext cx="792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cs typeface="Times New Roman" pitchFamily="18" charset="0"/>
              </a:rPr>
              <a:t>Формирования службы медицины катастроф.</a:t>
            </a: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193675" y="1328738"/>
            <a:ext cx="6794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3 000</a:t>
            </a:r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8600" y="1752600"/>
          <a:ext cx="8686798" cy="1706880"/>
        </p:xfrm>
        <a:graphic>
          <a:graphicData uri="http://schemas.openxmlformats.org/drawingml/2006/table">
            <a:tbl>
              <a:tblPr/>
              <a:tblGrid>
                <a:gridCol w="2209800"/>
                <a:gridCol w="457200"/>
                <a:gridCol w="1219200"/>
                <a:gridCol w="1295400"/>
                <a:gridCol w="1676400"/>
                <a:gridCol w="1828798"/>
              </a:tblGrid>
              <a:tr h="29492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Наименование формирований</a:t>
                      </a:r>
                    </a:p>
                  </a:txBody>
                  <a:tcPr marL="66358" marR="66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№ строки</a:t>
                      </a:r>
                    </a:p>
                  </a:txBody>
                  <a:tcPr marL="66358" marR="6635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Число формирований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(на конец отчетного года) </a:t>
                      </a:r>
                    </a:p>
                  </a:txBody>
                  <a:tcPr marL="66358" marR="66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Кол-во выездов на ликвидацию  медико-санитарных  последствий ЧС</a:t>
                      </a:r>
                    </a:p>
                  </a:txBody>
                  <a:tcPr marL="66358" marR="6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9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6358" marR="66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из них: штатных</a:t>
                      </a:r>
                    </a:p>
                  </a:txBody>
                  <a:tcPr marL="66358" marR="66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всеми формированиями</a:t>
                      </a:r>
                    </a:p>
                  </a:txBody>
                  <a:tcPr marL="66358" marR="6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из них штатными формированиями</a:t>
                      </a:r>
                    </a:p>
                  </a:txBody>
                  <a:tcPr marL="66358" marR="6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6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358" marR="6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358" marR="6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6358" marR="66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533400" y="3790950"/>
            <a:ext cx="7848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cs typeface="Times New Roman" pitchFamily="18" charset="0"/>
              </a:rPr>
              <a:t>В графах 3 и 4 указываем число формирований задействованных в СМК (на конец отчетного года).</a:t>
            </a:r>
            <a:endParaRPr lang="ru-RU">
              <a:cs typeface="Times New Roman" pitchFamily="18" charset="0"/>
            </a:endParaRPr>
          </a:p>
        </p:txBody>
      </p:sp>
      <p:sp>
        <p:nvSpPr>
          <p:cNvPr id="6150" name="Прямоугольник 4"/>
          <p:cNvSpPr>
            <a:spLocks noChangeArrowheads="1"/>
          </p:cNvSpPr>
          <p:nvPr/>
        </p:nvSpPr>
        <p:spPr bwMode="auto">
          <a:xfrm>
            <a:off x="538163" y="4800600"/>
            <a:ext cx="7848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cs typeface="Times New Roman" pitchFamily="18" charset="0"/>
              </a:rPr>
              <a:t>В графах 5 и 6 указываем количество выездов  формирований СМК  на ликвидацию медико-санитарных последствий ЧС</a:t>
            </a:r>
            <a:endParaRPr lang="ru-RU"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381000" y="4572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ru-RU" b="1">
                <a:cs typeface="Times New Roman" pitchFamily="18" charset="0"/>
              </a:rPr>
              <a:t>Сведения о чрезвычайных ситуациях (ЧС), числе пострадавших, видам оказанной помощи и степени тяжести</a:t>
            </a:r>
            <a:endParaRPr lang="ru-RU" sz="1100">
              <a:cs typeface="Times New Roman" pitchFamily="18" charset="0"/>
            </a:endParaRP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381000" y="1103313"/>
            <a:ext cx="677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4 000</a:t>
            </a:r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1447800"/>
          <a:ext cx="8229600" cy="3503425"/>
        </p:xfrm>
        <a:graphic>
          <a:graphicData uri="http://schemas.openxmlformats.org/drawingml/2006/table">
            <a:tbl>
              <a:tblPr/>
              <a:tblGrid>
                <a:gridCol w="1681511"/>
                <a:gridCol w="368538"/>
                <a:gridCol w="423206"/>
                <a:gridCol w="423206"/>
                <a:gridCol w="380139"/>
                <a:gridCol w="364477"/>
                <a:gridCol w="390216"/>
                <a:gridCol w="390216"/>
                <a:gridCol w="425090"/>
                <a:gridCol w="425090"/>
                <a:gridCol w="423206"/>
                <a:gridCol w="423206"/>
                <a:gridCol w="423206"/>
                <a:gridCol w="423206"/>
                <a:gridCol w="423206"/>
                <a:gridCol w="460881"/>
                <a:gridCol w="381000"/>
              </a:tblGrid>
              <a:tr h="51238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Наименование чрезвычайных ситуаций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№  строки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Число ЧС , абс.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Число пострадавших 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Степень тяжести поражения пострадавших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7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пораженных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погибших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крайне тяжеллая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тяжелая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средней тяжести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легкая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00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5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533400" y="5029200"/>
            <a:ext cx="792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Число пострадавших = число пораженных + погибших</a:t>
            </a:r>
            <a:endParaRPr lang="ru-RU"/>
          </a:p>
        </p:txBody>
      </p:sp>
      <p:sp>
        <p:nvSpPr>
          <p:cNvPr id="7174" name="Прямоугольник 5"/>
          <p:cNvSpPr>
            <a:spLocks noChangeArrowheads="1"/>
          </p:cNvSpPr>
          <p:nvPr/>
        </p:nvSpPr>
        <p:spPr bwMode="auto">
          <a:xfrm>
            <a:off x="228600" y="5386388"/>
            <a:ext cx="8458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0000"/>
                </a:solidFill>
              </a:rPr>
              <a:t>Погибшими (графа 8 и 9)</a:t>
            </a:r>
            <a:r>
              <a:rPr lang="ru-RU" b="1" i="1"/>
              <a:t> считаются люди, которые умерли на месте ЧС, до прибытия бригад СМП </a:t>
            </a:r>
            <a:endParaRPr lang="ru-RU" i="1"/>
          </a:p>
        </p:txBody>
      </p:sp>
      <p:sp>
        <p:nvSpPr>
          <p:cNvPr id="7175" name="Прямоугольник 6"/>
          <p:cNvSpPr>
            <a:spLocks noChangeArrowheads="1"/>
          </p:cNvSpPr>
          <p:nvPr/>
        </p:nvSpPr>
        <p:spPr bwMode="auto">
          <a:xfrm>
            <a:off x="609600" y="6032500"/>
            <a:ext cx="64770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Число пораженных = числу крайне тяжелых + тяжелых +                   		       + средней тяжести + легких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6497638" y="185738"/>
            <a:ext cx="2362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4 000   продолжение</a:t>
            </a:r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554334"/>
          <a:ext cx="8229604" cy="4122115"/>
        </p:xfrm>
        <a:graphic>
          <a:graphicData uri="http://schemas.openxmlformats.org/drawingml/2006/table">
            <a:tbl>
              <a:tblPr/>
              <a:tblGrid>
                <a:gridCol w="1513413"/>
                <a:gridCol w="380898"/>
                <a:gridCol w="380898"/>
                <a:gridCol w="380898"/>
                <a:gridCol w="380898"/>
                <a:gridCol w="380898"/>
                <a:gridCol w="380898"/>
                <a:gridCol w="380898"/>
                <a:gridCol w="380898"/>
                <a:gridCol w="380898"/>
                <a:gridCol w="380898"/>
                <a:gridCol w="382595"/>
                <a:gridCol w="382595"/>
                <a:gridCol w="336785"/>
                <a:gridCol w="336785"/>
                <a:gridCol w="336785"/>
                <a:gridCol w="380898"/>
                <a:gridCol w="380898"/>
                <a:gridCol w="369870"/>
              </a:tblGrid>
              <a:tr h="43626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Наименование чрезвычайных ситуаций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Число пораженных, которым оказана первая помощь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Виды оказанной медицинской помощи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 Число пораженных: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56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первичная медико-санитарная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специализированная,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 в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</a:rPr>
                        <a:t>т.ч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. высокотехнологичная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скорая, в т.ч.                                                          скорая  специализированная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эвакуированных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госпитализированных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умерших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70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до начала эвакуации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в ходе эвакуации 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 медицинской организации 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95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из них детей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6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8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152400" y="4876800"/>
            <a:ext cx="88011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Число </a:t>
            </a:r>
            <a:r>
              <a:rPr lang="ru-RU" b="1">
                <a:solidFill>
                  <a:srgbClr val="000000"/>
                </a:solidFill>
              </a:rPr>
              <a:t>пораженных ≤ число пораженных, которым оказана первая помощь ≤</a:t>
            </a:r>
            <a:r>
              <a:rPr lang="ru-RU" b="1"/>
              <a:t> первичная медико-санитарная + специализированная, в т.ч. высокотехнологичная + скорая, в т.ч. скорая специализированная мед. помощь </a:t>
            </a:r>
          </a:p>
          <a:p>
            <a:r>
              <a:rPr lang="ru-RU" b="1">
                <a:solidFill>
                  <a:srgbClr val="000000"/>
                </a:solidFill>
              </a:rPr>
              <a:t>(графа 6/7 ≤ 18/19 + 20/21 + 22/23 + 24/25) </a:t>
            </a:r>
          </a:p>
          <a:p>
            <a:r>
              <a:rPr lang="ru-RU" b="1" i="1">
                <a:solidFill>
                  <a:srgbClr val="FF0000"/>
                </a:solidFill>
              </a:rPr>
              <a:t>Одному пострадавшему при ЧС может быть оказано несколько видов медицинской помощи</a:t>
            </a:r>
            <a:endParaRPr lang="ru-RU" i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381000" y="185738"/>
            <a:ext cx="84788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Использование коечного фонда медицинских организаций в чрезвычайных ситуациях</a:t>
            </a:r>
          </a:p>
          <a:p>
            <a:r>
              <a:rPr lang="ru-RU" b="1"/>
              <a:t>5 000</a:t>
            </a:r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0" y="1066800"/>
          <a:ext cx="8686800" cy="3975100"/>
        </p:xfrm>
        <a:graphic>
          <a:graphicData uri="http://schemas.openxmlformats.org/drawingml/2006/table">
            <a:tbl>
              <a:tblPr/>
              <a:tblGrid>
                <a:gridCol w="1498600"/>
                <a:gridCol w="452438"/>
                <a:gridCol w="944562"/>
                <a:gridCol w="739775"/>
                <a:gridCol w="936625"/>
                <a:gridCol w="746125"/>
                <a:gridCol w="1006475"/>
                <a:gridCol w="677863"/>
                <a:gridCol w="922337"/>
                <a:gridCol w="762000"/>
              </a:tblGrid>
              <a:tr h="1651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средне-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годовых коек, развернутых в ЧС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 пораженных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пораженных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пораженными койко-дней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0-17 лет включительно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0-17 лет включительно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0-17 лет включительно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   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хирургические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торакальной хирургии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сосудистой хирургии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травматологические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нейрохирургические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ожоговые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токсикологические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нефрологические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инфекционные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терапевтические 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  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   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гинекологические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психиатрические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 </a:t>
                      </a:r>
                    </a:p>
                  </a:txBody>
                  <a:tcPr marL="43002" marR="4300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1841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  </a:t>
                      </a:r>
                    </a:p>
                  </a:txBody>
                  <a:tcPr marL="43002" marR="4300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002" marR="4300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445" name="Прямоугольник 4"/>
          <p:cNvSpPr>
            <a:spLocks noChangeArrowheads="1"/>
          </p:cNvSpPr>
          <p:nvPr/>
        </p:nvSpPr>
        <p:spPr bwMode="auto">
          <a:xfrm>
            <a:off x="152400" y="5181600"/>
            <a:ext cx="88011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Число поступивших пораженных </a:t>
            </a:r>
            <a:r>
              <a:rPr lang="ru-RU" b="1">
                <a:solidFill>
                  <a:srgbClr val="FF0000"/>
                </a:solidFill>
              </a:rPr>
              <a:t>(таб. 5000 стр. 1 гр. 4/5)</a:t>
            </a:r>
            <a:r>
              <a:rPr lang="ru-RU" b="1"/>
              <a:t> = число госпитализированных </a:t>
            </a:r>
            <a:r>
              <a:rPr lang="ru-RU" b="1">
                <a:solidFill>
                  <a:srgbClr val="FF0000"/>
                </a:solidFill>
              </a:rPr>
              <a:t>(таб. 4000 стр. 1 гр. 28/29)</a:t>
            </a:r>
          </a:p>
          <a:p>
            <a:endParaRPr lang="ru-RU" b="1" i="1">
              <a:solidFill>
                <a:srgbClr val="FF0000"/>
              </a:solidFill>
            </a:endParaRPr>
          </a:p>
          <a:p>
            <a:r>
              <a:rPr lang="ru-RU" b="1"/>
              <a:t>Число умерших </a:t>
            </a:r>
            <a:r>
              <a:rPr lang="ru-RU" b="1">
                <a:solidFill>
                  <a:srgbClr val="FF0000"/>
                </a:solidFill>
              </a:rPr>
              <a:t>(таб. 5000 стр. 1 гр. 8/9) </a:t>
            </a:r>
            <a:r>
              <a:rPr lang="ru-RU" b="1"/>
              <a:t>= число умерших в медицинской организации </a:t>
            </a:r>
            <a:r>
              <a:rPr lang="ru-RU" b="1">
                <a:solidFill>
                  <a:srgbClr val="FF0000"/>
                </a:solidFill>
              </a:rPr>
              <a:t>(таб. 4000 стр. 1 гр. 34/35)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457200" y="990600"/>
            <a:ext cx="77597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cs typeface="Calibri" pitchFamily="34" charset="0"/>
              </a:rPr>
              <a:t>Расчет среднегодовых коек, развернутых в ЧС</a:t>
            </a:r>
          </a:p>
          <a:p>
            <a:r>
              <a:rPr lang="ru-RU" sz="2400" b="1">
                <a:cs typeface="Calibri" pitchFamily="34" charset="0"/>
              </a:rPr>
              <a:t>(таб. 5 000 гр. 3)</a:t>
            </a: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381000" y="2057400"/>
            <a:ext cx="8143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163"/>
            <a:r>
              <a:rPr lang="ru-RU" sz="2400" b="1"/>
              <a:t>Количество койко-дней проведенных пострадавшими в стационаре по профилю коек необходимо разделить на количество дней в году</a:t>
            </a:r>
            <a:r>
              <a:rPr lang="ru-RU"/>
              <a:t>.</a:t>
            </a:r>
            <a:endParaRPr lang="ru-RU" sz="2000"/>
          </a:p>
        </p:txBody>
      </p:sp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381000" y="3505200"/>
            <a:ext cx="8143875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163"/>
            <a:r>
              <a:rPr lang="ru-RU" sz="2400" b="1"/>
              <a:t>Январь – 15 к/д                     Сентябрь – 10 к/д         </a:t>
            </a:r>
          </a:p>
          <a:p>
            <a:pPr indent="30163"/>
            <a:r>
              <a:rPr lang="ru-RU" sz="2400" b="1"/>
              <a:t>Март – 25 к/д                         Ноябрь – 30 к/д</a:t>
            </a:r>
          </a:p>
          <a:p>
            <a:pPr indent="30163"/>
            <a:r>
              <a:rPr lang="ru-RU" sz="2400" b="1"/>
              <a:t>Август – 8 к/д</a:t>
            </a:r>
          </a:p>
          <a:p>
            <a:pPr indent="30163"/>
            <a:endParaRPr lang="ru-RU" sz="2400" b="1"/>
          </a:p>
          <a:p>
            <a:pPr indent="30163"/>
            <a:r>
              <a:rPr lang="ru-RU" sz="2400" b="1"/>
              <a:t>15+25+8+10+30 = 88/365 = 0,24 среднегодовых к/д</a:t>
            </a:r>
          </a:p>
          <a:p>
            <a:pPr indent="30163"/>
            <a:endParaRPr lang="ru-RU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143000"/>
            <a:ext cx="8483600" cy="4078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b="1" u="sng" dirty="0">
                <a:solidFill>
                  <a:srgbClr val="FF0000"/>
                </a:solidFill>
                <a:cs typeface="Calibri" pitchFamily="34" charset="0"/>
              </a:rPr>
              <a:t>К форме № 55 приложить:</a:t>
            </a:r>
          </a:p>
          <a:p>
            <a:pPr>
              <a:defRPr/>
            </a:pPr>
            <a:endParaRPr lang="ru-RU" sz="2200" b="1" dirty="0">
              <a:cs typeface="Calibri" pitchFamily="34" charset="0"/>
            </a:endParaRPr>
          </a:p>
          <a:p>
            <a:pPr marL="457200" indent="-457200" algn="just">
              <a:spcAft>
                <a:spcPts val="600"/>
              </a:spcAft>
              <a:buFontTx/>
              <a:buAutoNum type="arabicPeriod"/>
              <a:defRPr/>
            </a:pPr>
            <a:r>
              <a:rPr lang="ru-RU" sz="2200" b="1" dirty="0">
                <a:cs typeface="Calibri" pitchFamily="34" charset="0"/>
              </a:rPr>
              <a:t>Заполненные формы 4/МК, 5/МК.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ru-RU" sz="2200" b="1" dirty="0">
                <a:cs typeface="Calibri" pitchFamily="34" charset="0"/>
              </a:rPr>
              <a:t>Сведения о формированиях Службы медицины катастроф (бригады СМП, врачебно-сестринские бригады, бригады специализированной медицинской помощи): приказ о создании формирований (для ВСБ, БСМП), списочный состав медицинских работников входящих в состав формирований СМК.</a:t>
            </a:r>
          </a:p>
          <a:p>
            <a:pPr marL="457200" indent="-457200" algn="just">
              <a:spcBef>
                <a:spcPts val="0"/>
              </a:spcBef>
              <a:spcAft>
                <a:spcPts val="600"/>
              </a:spcAft>
              <a:buFontTx/>
              <a:buAutoNum type="arabicPeriod"/>
              <a:defRPr/>
            </a:pPr>
            <a:r>
              <a:rPr lang="ru-RU" sz="2200" b="1" dirty="0">
                <a:cs typeface="Calibri" pitchFamily="34" charset="0"/>
              </a:rPr>
              <a:t>Копию отчета по автотранспорту.</a:t>
            </a:r>
          </a:p>
          <a:p>
            <a:pPr marL="457200" indent="-457200" algn="just">
              <a:buFontTx/>
              <a:buAutoNum type="arabicPeriod"/>
              <a:defRPr/>
            </a:pPr>
            <a:r>
              <a:rPr lang="ru-RU" sz="2200" b="1" dirty="0"/>
              <a:t>Телефонный справочник района.</a:t>
            </a:r>
            <a:endParaRPr lang="ru-RU" sz="2200" b="1" dirty="0">
              <a:cs typeface="Calibri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5"/>
          <p:cNvSpPr txBox="1">
            <a:spLocks noChangeArrowheads="1"/>
          </p:cNvSpPr>
          <p:nvPr/>
        </p:nvSpPr>
        <p:spPr bwMode="auto">
          <a:xfrm>
            <a:off x="609600" y="1066800"/>
            <a:ext cx="8105775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3200">
                <a:cs typeface="Times New Roman" pitchFamily="18" charset="0"/>
              </a:rPr>
              <a:t>Скачать форму 55, 4/МК, 5/МК, телефонный справочник можно на главной странице сайта ГКУЗ «ЗТЦМК»</a:t>
            </a:r>
          </a:p>
          <a:p>
            <a:pPr algn="ctr"/>
            <a:r>
              <a:rPr lang="en-US" sz="4000" b="1">
                <a:cs typeface="Times New Roman" pitchFamily="18" charset="0"/>
              </a:rPr>
              <a:t>www.ztcmk.ru</a:t>
            </a:r>
            <a:endParaRPr lang="ru-RU" sz="4400" b="1">
              <a:cs typeface="Times New Roman" pitchFamily="18" charset="0"/>
            </a:endParaRPr>
          </a:p>
        </p:txBody>
      </p:sp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609600" y="3494088"/>
            <a:ext cx="81057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cs typeface="Times New Roman" pitchFamily="18" charset="0"/>
              </a:rPr>
              <a:t>8-914-467-60-85</a:t>
            </a:r>
          </a:p>
          <a:p>
            <a:pPr algn="ctr"/>
            <a:r>
              <a:rPr lang="ru-RU" sz="3200" b="1">
                <a:cs typeface="Times New Roman" pitchFamily="18" charset="0"/>
              </a:rPr>
              <a:t>Пудов Михаил Владимирович</a:t>
            </a:r>
          </a:p>
        </p:txBody>
      </p:sp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609600" y="4789488"/>
            <a:ext cx="81057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cs typeface="Times New Roman" pitchFamily="18" charset="0"/>
              </a:rPr>
              <a:t>Электронный адрес</a:t>
            </a:r>
          </a:p>
          <a:p>
            <a:pPr algn="ctr"/>
            <a:r>
              <a:rPr lang="en-US" sz="3200" b="1">
                <a:cs typeface="Times New Roman" pitchFamily="18" charset="0"/>
              </a:rPr>
              <a:t>omo_ztcmk@mail.ru</a:t>
            </a:r>
            <a:endParaRPr lang="ru-RU" sz="3200" b="1"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E:\Downloads\1420661610_zimnee-utro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0" y="0"/>
            <a:ext cx="130048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685800" y="76200"/>
            <a:ext cx="7851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Times New Roman" pitchFamily="18" charset="0"/>
              </a:rPr>
              <a:t>СПАСИБО ЗА ВНИМАНИЕ!</a:t>
            </a:r>
            <a:endParaRPr lang="ru-RU" sz="4400">
              <a:latin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1810</TotalTime>
  <Words>694</Words>
  <Application>Microsoft Office PowerPoint</Application>
  <PresentationFormat>Экран (4:3)</PresentationFormat>
  <Paragraphs>292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Garamond</vt:lpstr>
      <vt:lpstr>Arial</vt:lpstr>
      <vt:lpstr>Calibri</vt:lpstr>
      <vt:lpstr>Constantia</vt:lpstr>
      <vt:lpstr>Wingdings 2</vt:lpstr>
      <vt:lpstr>Times New Roman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попов</dc:creator>
  <cp:lastModifiedBy>Пользователь Windows</cp:lastModifiedBy>
  <cp:revision>339</cp:revision>
  <cp:lastPrinted>2015-12-08T06:58:47Z</cp:lastPrinted>
  <dcterms:created xsi:type="dcterms:W3CDTF">1601-01-01T00:00:00Z</dcterms:created>
  <dcterms:modified xsi:type="dcterms:W3CDTF">2017-12-13T00:20:50Z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