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94" r:id="rId2"/>
  </p:sldMasterIdLst>
  <p:notesMasterIdLst>
    <p:notesMasterId r:id="rId76"/>
  </p:notesMasterIdLst>
  <p:sldIdLst>
    <p:sldId id="256" r:id="rId3"/>
    <p:sldId id="273" r:id="rId4"/>
    <p:sldId id="274" r:id="rId5"/>
    <p:sldId id="426" r:id="rId6"/>
    <p:sldId id="271" r:id="rId7"/>
    <p:sldId id="282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  <p:sldId id="289" r:id="rId17"/>
    <p:sldId id="290" r:id="rId18"/>
    <p:sldId id="291" r:id="rId19"/>
    <p:sldId id="379" r:id="rId20"/>
    <p:sldId id="380" r:id="rId21"/>
    <p:sldId id="384" r:id="rId22"/>
    <p:sldId id="385" r:id="rId23"/>
    <p:sldId id="386" r:id="rId24"/>
    <p:sldId id="418" r:id="rId25"/>
    <p:sldId id="387" r:id="rId26"/>
    <p:sldId id="388" r:id="rId27"/>
    <p:sldId id="389" r:id="rId28"/>
    <p:sldId id="390" r:id="rId29"/>
    <p:sldId id="391" r:id="rId30"/>
    <p:sldId id="392" r:id="rId31"/>
    <p:sldId id="395" r:id="rId32"/>
    <p:sldId id="396" r:id="rId33"/>
    <p:sldId id="397" r:id="rId34"/>
    <p:sldId id="398" r:id="rId35"/>
    <p:sldId id="399" r:id="rId36"/>
    <p:sldId id="400" r:id="rId37"/>
    <p:sldId id="401" r:id="rId38"/>
    <p:sldId id="402" r:id="rId39"/>
    <p:sldId id="403" r:id="rId40"/>
    <p:sldId id="404" r:id="rId41"/>
    <p:sldId id="405" r:id="rId42"/>
    <p:sldId id="406" r:id="rId43"/>
    <p:sldId id="407" r:id="rId44"/>
    <p:sldId id="408" r:id="rId45"/>
    <p:sldId id="409" r:id="rId46"/>
    <p:sldId id="410" r:id="rId47"/>
    <p:sldId id="411" r:id="rId48"/>
    <p:sldId id="412" r:id="rId49"/>
    <p:sldId id="413" r:id="rId50"/>
    <p:sldId id="414" r:id="rId51"/>
    <p:sldId id="312" r:id="rId52"/>
    <p:sldId id="313" r:id="rId53"/>
    <p:sldId id="317" r:id="rId54"/>
    <p:sldId id="433" r:id="rId55"/>
    <p:sldId id="319" r:id="rId56"/>
    <p:sldId id="419" r:id="rId57"/>
    <p:sldId id="323" r:id="rId58"/>
    <p:sldId id="434" r:id="rId59"/>
    <p:sldId id="360" r:id="rId60"/>
    <p:sldId id="361" r:id="rId61"/>
    <p:sldId id="362" r:id="rId62"/>
    <p:sldId id="420" r:id="rId63"/>
    <p:sldId id="428" r:id="rId64"/>
    <p:sldId id="421" r:id="rId65"/>
    <p:sldId id="422" r:id="rId66"/>
    <p:sldId id="423" r:id="rId67"/>
    <p:sldId id="424" r:id="rId68"/>
    <p:sldId id="425" r:id="rId69"/>
    <p:sldId id="429" r:id="rId70"/>
    <p:sldId id="430" r:id="rId71"/>
    <p:sldId id="432" r:id="rId72"/>
    <p:sldId id="431" r:id="rId73"/>
    <p:sldId id="427" r:id="rId74"/>
    <p:sldId id="265" r:id="rId75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8" d="100"/>
          <a:sy n="108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714" y="-90"/>
      </p:cViewPr>
      <p:guideLst>
        <p:guide orient="horz" pos="3108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CEC081D2-24AE-4D59-AEAD-BB9B482DB010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Место для вопросов и обсуждений.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1DFEB84C-7B50-49F6-BE4B-CC63DF10C602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73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A6F899-3DE5-4E6C-BE58-2FCDB94D99C4}" type="datetime8">
              <a:rPr lang="en-US" smtClean="0"/>
              <a:pPr>
                <a:defRPr/>
              </a:pPr>
              <a:t>12/12/2017 9:09 AM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05800" y="6385966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785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3B7E6-27CA-4CFA-84A1-EB64B8CCBEB3}" type="datetime8">
              <a:rPr lang="en-US" smtClean="0"/>
              <a:pPr>
                <a:defRPr/>
              </a:pPr>
              <a:t>12/12/2017 9:09 AM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02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77DC-94E8-4545-A729-9DAC395B7F18}" type="datetime8">
              <a:rPr lang="en-US" smtClean="0"/>
              <a:pPr>
                <a:defRPr/>
              </a:pPr>
              <a:t>12/12/2017 9:09 AM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593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F3304-92ED-4D17-A24C-069C1280C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6882B-7C3B-424E-BC3A-6A835BDB10DB}" type="datetime8">
              <a:rPr lang="en-US" smtClean="0"/>
              <a:pPr>
                <a:defRPr/>
              </a:pPr>
              <a:t>12/12/2017 9:09 AM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080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526F3-1784-4AD7-B783-E636F9E21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4B077-618A-4BE6-AEF2-FA56E21FB0C7}" type="datetime8">
              <a:rPr lang="en-US" smtClean="0"/>
              <a:pPr>
                <a:defRPr/>
              </a:pPr>
              <a:t>12/12/2017 9:09 AM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578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4B12C-D734-4C2D-A519-4260882D0FC8}" type="datetime8">
              <a:rPr lang="en-US" smtClean="0"/>
              <a:pPr>
                <a:defRPr/>
              </a:pPr>
              <a:t>12/12/2017 9:09 AM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6680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862BE-B890-42AF-A5A4-F79ABC041EF4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077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59853BC-A084-484D-80C6-373A0E19C9AC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2354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94219D9-A03D-4631-88F4-A802339C53FD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1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0CDF1-D472-4CFF-BC43-23A36A0D0138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9844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A528B-01A4-4651-9AE5-E45B3EE2589E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6928" y="6456125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2255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5A2E9-0207-41FD-8FD2-CC84521ED877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824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CD3421-F503-4283-8249-CDAAA8000B3A}" type="datetime8">
              <a:rPr lang="en-US" smtClean="0"/>
              <a:pPr>
                <a:defRPr/>
              </a:pPr>
              <a:t>12/12/2017 9:09 AM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197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71ED39-B9DB-48AB-9E8C-E2A9E24561C6}" type="datetime8">
              <a:rPr lang="en-US" smtClean="0"/>
              <a:pPr>
                <a:defRPr/>
              </a:pPr>
              <a:t>12/12/2017 9:09 AM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  <p:sldLayoutId id="2147483727" r:id="rId12"/>
    <p:sldLayoutId id="2147483728" r:id="rId13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39552" y="1196753"/>
            <a:ext cx="7992888" cy="324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ru-RU" sz="3200" cap="none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ПРАВИЛА, ПОРЯДОК И ТРЕБОВАНИЯ К ЗАПОЛНЕНИЮ  ФОРМЫ ФЕДЕРАЛЬНОГО СТАТИСТИЧЕСКОГО НАБЛЮДЕНИЯ </a:t>
            </a:r>
            <a:endParaRPr lang="en-US" sz="3200" cap="none" dirty="0" smtClean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3200" cap="none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№30 «СВЕДЕНИЯ О МЕДИЦИНСКОЙ ОРГАНИЗАЦИИ»  ЗА 201</a:t>
            </a:r>
            <a:r>
              <a:rPr lang="ru-RU" sz="3200" cap="none" dirty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7</a:t>
            </a:r>
            <a:r>
              <a:rPr lang="ru-RU" sz="3200" cap="none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 Г.</a:t>
            </a:r>
            <a:endParaRPr lang="ru-RU" sz="3200" cap="none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ru-RU" altLang="ru-RU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ЛАВРИНАЙТИС  ЕЛИЗАВЕТА  ГЕОРГИЕВНА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altLang="ru-RU" sz="1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начальник 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отдела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медицинской статистики  ГУЗ </a:t>
            </a:r>
            <a:r>
              <a:rPr lang="ru-RU" altLang="ru-RU" sz="14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МИАЦ</a:t>
            </a:r>
            <a:endParaRPr lang="ru-RU" altLang="ru-RU" sz="1400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399C3-E61C-4EAA-82EE-7C69303473F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03"/>
          <p:cNvSpPr>
            <a:spLocks noChangeArrowheads="1"/>
          </p:cNvSpPr>
          <p:nvPr/>
        </p:nvSpPr>
        <p:spPr bwMode="auto">
          <a:xfrm>
            <a:off x="0" y="0"/>
            <a:ext cx="8991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Например, 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в А**-ой районной больнице организованы: стационар, поликлиника для взрослых,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поликлиника для детей, 1 амбулатория, 1 участковая больница, 2 </a:t>
            </a:r>
            <a:r>
              <a:rPr lang="ru-RU" altLang="ru-RU" sz="1400" b="1" dirty="0" err="1">
                <a:latin typeface="+mn-lt"/>
              </a:rPr>
              <a:t>ФАПа</a:t>
            </a:r>
            <a:r>
              <a:rPr lang="ru-RU" altLang="ru-RU" sz="1400" b="1" dirty="0">
                <a:latin typeface="+mn-lt"/>
              </a:rPr>
              <a:t> и 2 передвижных ФП,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дневной стационар для взрослых на дому, дневной стационар для взрослых при поликлинике, 5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прививочных кабинетов (2 кабинета в пол. для взрос. №1 и 3 кабинета в пол. для детей №2)</a:t>
            </a:r>
          </a:p>
        </p:txBody>
      </p:sp>
      <p:graphicFrame>
        <p:nvGraphicFramePr>
          <p:cNvPr id="8335" name="Group 14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707356439"/>
              </p:ext>
            </p:extLst>
          </p:nvPr>
        </p:nvGraphicFramePr>
        <p:xfrm>
          <a:off x="76200" y="1828800"/>
          <a:ext cx="8915400" cy="4800602"/>
        </p:xfrm>
        <a:graphic>
          <a:graphicData uri="http://schemas.openxmlformats.org/drawingml/2006/table">
            <a:tbl>
              <a:tblPr/>
              <a:tblGrid>
                <a:gridCol w="3505200"/>
                <a:gridCol w="558552"/>
                <a:gridCol w="1944216"/>
                <a:gridCol w="1459632"/>
                <a:gridCol w="1447800"/>
              </a:tblGrid>
              <a:tr h="119221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Аптеки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Детские поликлиники (отделения)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Дневные стационары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Прививочные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Участковые больницы в составе медицинской организации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Фельдшерско-акушерские пункты (включая передвижные)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Фельдшерские пункты (включая передвижные)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8331" name="Group 1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2932380"/>
              </p:ext>
            </p:extLst>
          </p:nvPr>
        </p:nvGraphicFramePr>
        <p:xfrm>
          <a:off x="1752600" y="3860800"/>
          <a:ext cx="3886200" cy="2760665"/>
        </p:xfrm>
        <a:graphic>
          <a:graphicData uri="http://schemas.openxmlformats.org/drawingml/2006/table">
            <a:tbl>
              <a:tblPr/>
              <a:tblGrid>
                <a:gridCol w="2676525"/>
                <a:gridCol w="1209675"/>
              </a:tblGrid>
              <a:tr h="338177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Штатное расписание Учреждения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60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Количество должностей (утверждено)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177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Врачебная амбулатория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Заведующий врач. амбулаторий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1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 участковый терапевт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1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Медицинская сестра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2,00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817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Медсестра процедурной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1,00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384" name="AutoShape 140"/>
          <p:cNvSpPr>
            <a:spLocks noChangeArrowheads="1"/>
          </p:cNvSpPr>
          <p:nvPr/>
        </p:nvSpPr>
        <p:spPr bwMode="auto">
          <a:xfrm rot="-7543312">
            <a:off x="5899943" y="3472657"/>
            <a:ext cx="239713" cy="914400"/>
          </a:xfrm>
          <a:prstGeom prst="downArrow">
            <a:avLst>
              <a:gd name="adj1" fmla="val 50000"/>
              <a:gd name="adj2" fmla="val 9536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385" name="Text Box 144"/>
          <p:cNvSpPr txBox="1">
            <a:spLocks noChangeArrowheads="1"/>
          </p:cNvSpPr>
          <p:nvPr/>
        </p:nvSpPr>
        <p:spPr bwMode="auto">
          <a:xfrm>
            <a:off x="7162800" y="3581400"/>
            <a:ext cx="1752600" cy="11652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dirty="0" err="1">
                <a:latin typeface="+mn-lt"/>
              </a:rPr>
              <a:t>Пол-ка</a:t>
            </a:r>
            <a:r>
              <a:rPr lang="ru-RU" altLang="ru-RU" sz="1400" dirty="0">
                <a:latin typeface="+mn-lt"/>
              </a:rPr>
              <a:t> для детей,</a:t>
            </a:r>
          </a:p>
          <a:p>
            <a:pPr eaLnBrk="1" hangingPunct="1"/>
            <a:r>
              <a:rPr lang="ru-RU" altLang="ru-RU" sz="1400" dirty="0">
                <a:latin typeface="+mn-lt"/>
              </a:rPr>
              <a:t>дет </a:t>
            </a:r>
            <a:r>
              <a:rPr lang="ru-RU" altLang="ru-RU" sz="1400" dirty="0" err="1">
                <a:latin typeface="+mn-lt"/>
              </a:rPr>
              <a:t>пол-ка</a:t>
            </a:r>
            <a:r>
              <a:rPr lang="ru-RU" altLang="ru-RU" sz="1400" dirty="0">
                <a:latin typeface="+mn-lt"/>
              </a:rPr>
              <a:t> при амбулатории, </a:t>
            </a:r>
          </a:p>
          <a:p>
            <a:pPr eaLnBrk="1" hangingPunct="1"/>
            <a:r>
              <a:rPr lang="ru-RU" altLang="ru-RU" sz="1400" dirty="0">
                <a:latin typeface="+mn-lt"/>
              </a:rPr>
              <a:t>дет. </a:t>
            </a:r>
            <a:r>
              <a:rPr lang="ru-RU" altLang="ru-RU" sz="1400" dirty="0" err="1">
                <a:latin typeface="+mn-lt"/>
              </a:rPr>
              <a:t>пол-ка</a:t>
            </a:r>
            <a:r>
              <a:rPr lang="ru-RU" altLang="ru-RU" sz="1400" dirty="0">
                <a:latin typeface="+mn-lt"/>
              </a:rPr>
              <a:t> при участковой б-</a:t>
            </a:r>
            <a:r>
              <a:rPr lang="ru-RU" altLang="ru-RU" sz="1400" dirty="0" err="1">
                <a:latin typeface="+mn-lt"/>
              </a:rPr>
              <a:t>це</a:t>
            </a:r>
            <a:endParaRPr lang="ru-RU" altLang="ru-RU" sz="1400" dirty="0">
              <a:latin typeface="+mn-lt"/>
            </a:endParaRPr>
          </a:p>
        </p:txBody>
      </p:sp>
      <p:sp>
        <p:nvSpPr>
          <p:cNvPr id="12386" name="Line 145"/>
          <p:cNvSpPr>
            <a:spLocks noChangeShapeType="1"/>
          </p:cNvSpPr>
          <p:nvPr/>
        </p:nvSpPr>
        <p:spPr bwMode="auto">
          <a:xfrm flipV="1">
            <a:off x="6934200" y="4114800"/>
            <a:ext cx="228600" cy="152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27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03"/>
          <p:cNvSpPr>
            <a:spLocks noChangeArrowheads="1"/>
          </p:cNvSpPr>
          <p:nvPr/>
        </p:nvSpPr>
        <p:spPr bwMode="auto">
          <a:xfrm>
            <a:off x="152400" y="404664"/>
            <a:ext cx="883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Например, </a:t>
            </a:r>
          </a:p>
          <a:p>
            <a:pPr eaLnBrk="1" hangingPunct="1"/>
            <a:r>
              <a:rPr lang="ru-RU" altLang="ru-RU" sz="1600" b="1" dirty="0">
                <a:latin typeface="+mn-lt"/>
              </a:rPr>
              <a:t>в городской больнице организованы: стационар, поликлиника для взрослых,</a:t>
            </a:r>
          </a:p>
          <a:p>
            <a:pPr eaLnBrk="1" hangingPunct="1"/>
            <a:r>
              <a:rPr lang="ru-RU" altLang="ru-RU" sz="1600" b="1" dirty="0">
                <a:latin typeface="+mn-lt"/>
              </a:rPr>
              <a:t>поликлиника для детей, аптека, отделение УЗИ, урологический кабинет, детский</a:t>
            </a:r>
          </a:p>
          <a:p>
            <a:pPr eaLnBrk="1" hangingPunct="1"/>
            <a:r>
              <a:rPr lang="ru-RU" altLang="ru-RU" sz="1600" b="1" dirty="0">
                <a:latin typeface="+mn-lt"/>
              </a:rPr>
              <a:t>эндокринологический кабинет, центр здоровья для взрослых, клинико-</a:t>
            </a:r>
          </a:p>
          <a:p>
            <a:pPr eaLnBrk="1" hangingPunct="1"/>
            <a:r>
              <a:rPr lang="ru-RU" altLang="ru-RU" sz="1600" b="1" dirty="0">
                <a:latin typeface="+mn-lt"/>
              </a:rPr>
              <a:t>диагностическая лаборатория и др.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52344" name="Group 120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xmlns="" val="1696129124"/>
              </p:ext>
            </p:extLst>
          </p:nvPr>
        </p:nvGraphicFramePr>
        <p:xfrm>
          <a:off x="0" y="1981200"/>
          <a:ext cx="8839200" cy="4392613"/>
        </p:xfrm>
        <a:graphic>
          <a:graphicData uri="http://schemas.openxmlformats.org/drawingml/2006/table">
            <a:tbl>
              <a:tblPr/>
              <a:tblGrid>
                <a:gridCol w="3200400"/>
                <a:gridCol w="762000"/>
                <a:gridCol w="2057400"/>
                <a:gridCol w="1371600"/>
                <a:gridCol w="1447800"/>
              </a:tblGrid>
              <a:tr h="119238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783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612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Аптеки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61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Детские поликлиники (отделения)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823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Поликлиники (поликлинические отделения)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461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Клинико-диагностическая лаборатория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не заполнять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278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Ультразвуковой диагностики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84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Урологический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32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Центр здоровья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788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Эндокринологический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27" marB="4572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87437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91" name="Group 17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864447979"/>
              </p:ext>
            </p:extLst>
          </p:nvPr>
        </p:nvGraphicFramePr>
        <p:xfrm>
          <a:off x="228600" y="1630700"/>
          <a:ext cx="8610600" cy="3505672"/>
        </p:xfrm>
        <a:graphic>
          <a:graphicData uri="http://schemas.openxmlformats.org/drawingml/2006/table">
            <a:tbl>
              <a:tblPr/>
              <a:tblGrid>
                <a:gridCol w="2971800"/>
                <a:gridCol w="838200"/>
                <a:gridCol w="2057400"/>
                <a:gridCol w="1371600"/>
                <a:gridCol w="1371600"/>
              </a:tblGrid>
              <a:tr h="945062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5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4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335345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Аптеки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518260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 из них: изготавливающие лекарственные препараты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33534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Детские поликлиники (отделения)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51826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Дистанционно-диагностические кабинеты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0" y="1268760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9485" name="Group 2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80315215"/>
              </p:ext>
            </p:extLst>
          </p:nvPr>
        </p:nvGraphicFramePr>
        <p:xfrm>
          <a:off x="251520" y="5157192"/>
          <a:ext cx="8610600" cy="1402021"/>
        </p:xfrm>
        <a:graphic>
          <a:graphicData uri="http://schemas.openxmlformats.org/drawingml/2006/table">
            <a:tbl>
              <a:tblPr/>
              <a:tblGrid>
                <a:gridCol w="2971800"/>
                <a:gridCol w="838200"/>
                <a:gridCol w="2057400"/>
                <a:gridCol w="1371600"/>
                <a:gridCol w="1371600"/>
              </a:tblGrid>
              <a:tr h="33526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Дневные стационары для взрослых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33520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Дневные стационары для детей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  <a:tr h="73135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Домовые хозяйства, на которые возложены функции по оказанию первой помощи (ДХПП)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0" marB="4571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414" name="Text Box 5"/>
          <p:cNvSpPr txBox="1">
            <a:spLocks noChangeArrowheads="1"/>
          </p:cNvSpPr>
          <p:nvPr/>
        </p:nvSpPr>
        <p:spPr bwMode="auto">
          <a:xfrm>
            <a:off x="4038600" y="381000"/>
            <a:ext cx="4990469" cy="46166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Обратить внимание!  НЕ заполнять!</a:t>
            </a:r>
          </a:p>
        </p:txBody>
      </p:sp>
    </p:spTree>
    <p:extLst>
      <p:ext uri="{BB962C8B-B14F-4D97-AF65-F5344CB8AC3E}">
        <p14:creationId xmlns:p14="http://schemas.microsoft.com/office/powerpoint/2010/main" xmlns="" val="130134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67" name="Group 22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605791554"/>
              </p:ext>
            </p:extLst>
          </p:nvPr>
        </p:nvGraphicFramePr>
        <p:xfrm>
          <a:off x="228600" y="1498928"/>
          <a:ext cx="8763000" cy="3596592"/>
        </p:xfrm>
        <a:graphic>
          <a:graphicData uri="http://schemas.openxmlformats.org/drawingml/2006/table">
            <a:tbl>
              <a:tblPr/>
              <a:tblGrid>
                <a:gridCol w="2895600"/>
                <a:gridCol w="838200"/>
                <a:gridCol w="2133600"/>
                <a:gridCol w="1371600"/>
                <a:gridCol w="1524000"/>
              </a:tblGrid>
              <a:tr h="944791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479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Женские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выделяют только входящие в другие лечебно-профилактические организации, т.е. если они не являются юридическими лицами и имеющих в штате не менее 4-х ставок врачей акушеров гинекологов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524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Здравпункты врачебные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524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Здравпункты фельдшерские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811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Информационно-аналитические отделы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0" y="1268760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10468" name="Group 2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490473"/>
              </p:ext>
            </p:extLst>
          </p:nvPr>
        </p:nvGraphicFramePr>
        <p:xfrm>
          <a:off x="228600" y="4851728"/>
          <a:ext cx="8763000" cy="1889640"/>
        </p:xfrm>
        <a:graphic>
          <a:graphicData uri="http://schemas.openxmlformats.org/drawingml/2006/table">
            <a:tbl>
              <a:tblPr/>
              <a:tblGrid>
                <a:gridCol w="2895600"/>
                <a:gridCol w="838200"/>
                <a:gridCol w="2133600"/>
                <a:gridCol w="1371600"/>
                <a:gridCol w="1524000"/>
              </a:tblGrid>
              <a:tr h="33516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Клинико-диагностические центры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28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798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Консультативно-диагностические центры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798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Консультативно-диагностические центры для детей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1798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Консультативно-оздоровительные отделы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292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18" name="Group 15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618628838"/>
              </p:ext>
            </p:extLst>
          </p:nvPr>
        </p:nvGraphicFramePr>
        <p:xfrm>
          <a:off x="1" y="908720"/>
          <a:ext cx="9122312" cy="3672409"/>
        </p:xfrm>
        <a:graphic>
          <a:graphicData uri="http://schemas.openxmlformats.org/drawingml/2006/table">
            <a:tbl>
              <a:tblPr/>
              <a:tblGrid>
                <a:gridCol w="2988344"/>
                <a:gridCol w="903983"/>
                <a:gridCol w="2080802"/>
                <a:gridCol w="1497730"/>
                <a:gridCol w="1651453"/>
              </a:tblGrid>
              <a:tr h="116279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 отделов,  отделений, кабинетов                                                               (нет – 0, есть - 1)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подразделений, отделов, отделений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605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665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Лаборатории, всего – из них: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665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биохимические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665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зуботехнические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028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иммунологические (серологические)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665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клинико-диагностические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665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централизованные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34.4.1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 заполнять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75925" y="692696"/>
            <a:ext cx="533400" cy="2444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6442" name="Rectangle 2"/>
          <p:cNvSpPr>
            <a:spLocks noChangeArrowheads="1"/>
          </p:cNvSpPr>
          <p:nvPr/>
        </p:nvSpPr>
        <p:spPr bwMode="auto">
          <a:xfrm>
            <a:off x="107504" y="4797152"/>
            <a:ext cx="8839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+mn-lt"/>
              </a:rPr>
              <a:t>  к клинико-диагностическим лабораториям нужно относить лаборатории, производящие разные виды исследований (общеклинические, гематологические, цитологические, биохимические, </a:t>
            </a:r>
            <a:r>
              <a:rPr lang="ru-RU" altLang="ru-RU" sz="1800" dirty="0" err="1">
                <a:latin typeface="+mn-lt"/>
              </a:rPr>
              <a:t>коагулологические</a:t>
            </a:r>
            <a:r>
              <a:rPr lang="ru-RU" altLang="ru-RU" sz="1800" dirty="0">
                <a:latin typeface="+mn-lt"/>
              </a:rPr>
              <a:t>, иммунологические, микробиологические) или только некоторые из этих видов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SzPct val="75000"/>
              <a:buFont typeface="Wingdings" pitchFamily="2" charset="2"/>
              <a:buChar char="n"/>
            </a:pPr>
            <a:r>
              <a:rPr lang="ru-RU" altLang="ru-RU" sz="1800" dirty="0">
                <a:latin typeface="+mn-lt"/>
              </a:rPr>
              <a:t> централизованные лаборатории указывают в том случае, если они созданы приказом вышестоящего органа исполнительной власти в сфере  здравоохранения в качестве централизованных для выполнения определенных видов исследований для нескольких организаций</a:t>
            </a:r>
          </a:p>
        </p:txBody>
      </p:sp>
      <p:sp>
        <p:nvSpPr>
          <p:cNvPr id="16443" name="Rectangle 214"/>
          <p:cNvSpPr>
            <a:spLocks noChangeArrowheads="1"/>
          </p:cNvSpPr>
          <p:nvPr/>
        </p:nvSpPr>
        <p:spPr bwMode="auto">
          <a:xfrm>
            <a:off x="3962400" y="2553072"/>
            <a:ext cx="3276600" cy="152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 dirty="0">
                <a:latin typeface="+mn-lt"/>
              </a:rPr>
              <a:t>В строках с 34 по 34.12.1 графе 3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указывается число медицинских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организаций, имеющих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соответствующие лаборатории,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поэтому строка 34 не равна сумме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строк с 34.1, 34.2, 34.3, 34.4 по 34.12</a:t>
            </a:r>
          </a:p>
        </p:txBody>
      </p:sp>
    </p:spTree>
    <p:extLst>
      <p:ext uri="{BB962C8B-B14F-4D97-AF65-F5344CB8AC3E}">
        <p14:creationId xmlns:p14="http://schemas.microsoft.com/office/powerpoint/2010/main" xmlns="" val="19571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8" t="8053" r="9307" b="4901"/>
          <a:stretch/>
        </p:blipFill>
        <p:spPr>
          <a:xfrm>
            <a:off x="4437" y="404664"/>
            <a:ext cx="9087548" cy="581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553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66" t="3050" r="10495" b="3571"/>
          <a:stretch/>
        </p:blipFill>
        <p:spPr>
          <a:xfrm>
            <a:off x="-2" y="116632"/>
            <a:ext cx="9133401" cy="657941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627784" y="980728"/>
            <a:ext cx="2304256" cy="1368152"/>
          </a:xfrm>
          <a:prstGeom prst="wedgeRoundRectCallout">
            <a:avLst>
              <a:gd name="adj1" fmla="val -120304"/>
              <a:gd name="adj2" fmla="val -53001"/>
              <a:gd name="adj3" fmla="val 16667"/>
            </a:avLst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ru-RU" dirty="0" smtClean="0"/>
              <a:t>Таблица заполняется согласно технико-экономическому паспорту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160442" y="4653136"/>
            <a:ext cx="2707702" cy="1368152"/>
          </a:xfrm>
          <a:prstGeom prst="wedgeRoundRectCallout">
            <a:avLst>
              <a:gd name="adj1" fmla="val -120304"/>
              <a:gd name="adj2" fmla="val -53001"/>
              <a:gd name="adj3" fmla="val 16667"/>
            </a:avLst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ru-RU" dirty="0" smtClean="0"/>
              <a:t>Таблица заполняется по данным органа государственной статистики по Забайкальскому краю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1520" y="692696"/>
            <a:ext cx="864096" cy="43204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3528" y="4221088"/>
            <a:ext cx="864096" cy="504056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682258" y="2710200"/>
            <a:ext cx="2880320" cy="1368152"/>
          </a:xfrm>
          <a:prstGeom prst="wedgeRoundRectCallout">
            <a:avLst>
              <a:gd name="adj1" fmla="val -120612"/>
              <a:gd name="adj2" fmla="val -117240"/>
              <a:gd name="adj3" fmla="val 16667"/>
            </a:avLst>
          </a:prstGeom>
          <a:ln w="381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ru-RU" dirty="0" smtClean="0"/>
              <a:t>Мощность меняется только после капитального ремонта с увеличением или уменьшением площадей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65318" y="1556792"/>
            <a:ext cx="1440160" cy="43204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38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5" r="2673" b="3419"/>
          <a:stretch/>
        </p:blipFill>
        <p:spPr>
          <a:xfrm>
            <a:off x="-1" y="174366"/>
            <a:ext cx="9144001" cy="6683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7715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548680"/>
            <a:ext cx="8077200" cy="2590800"/>
          </a:xfrm>
        </p:spPr>
        <p:txBody>
          <a:bodyPr/>
          <a:lstStyle/>
          <a:p>
            <a:pPr algn="ctr" eaLnBrk="1" hangingPunct="1"/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Форма №</a:t>
            </a:r>
            <a:r>
              <a:rPr lang="en-US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30</a:t>
            </a:r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«Сведения о медицинской организации</a:t>
            </a:r>
            <a:r>
              <a:rPr lang="ru-RU" altLang="ru-RU" sz="4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67544" y="3789040"/>
            <a:ext cx="8305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4400">
                <a:solidFill>
                  <a:schemeClr val="tx1"/>
                </a:solidFill>
                <a:latin typeface="Arial" pitchFamily="34" charset="0"/>
              </a:defRPr>
            </a:lvl1pPr>
            <a:lvl2pPr eaLnBrk="0" hangingPunct="0"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eaLnBrk="0" hangingPunct="0"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eaLnBrk="0" hangingPunct="0"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eaLnBrk="0" hangingPunct="0"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РАЗДЕЛ II.  </a:t>
            </a:r>
            <a:endParaRPr lang="ru-RU" altLang="ru-RU" sz="32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ШТАТЫ МЕДИЦИНСКОЙ ОРГАНИЗАЦИИ</a:t>
            </a:r>
            <a:endParaRPr lang="ru-RU" altLang="ru-RU" sz="32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399C3-E61C-4EAA-82EE-7C69303473F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2561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29707" y="1556792"/>
            <a:ext cx="8839200" cy="5486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1800" dirty="0" smtClean="0"/>
              <a:t>таблицы из данного раздела включают сведения о должностях врачей, специалистов с высшим немедицинским образованием и среднего медицинского персонала, провизоров, фармацевтов, а также младшего (в соответствии с приказом Минздрава России от 20.12.2012 г. № 1183н) и прочего персонала, а также о физических лицах всех работников медицинской организации</a:t>
            </a:r>
            <a:endParaRPr lang="en-US" altLang="ru-RU" sz="1800" dirty="0" smtClean="0"/>
          </a:p>
          <a:p>
            <a:pPr>
              <a:lnSpc>
                <a:spcPct val="80000"/>
              </a:lnSpc>
            </a:pPr>
            <a:r>
              <a:rPr lang="ru-RU" altLang="ru-RU" sz="1800" dirty="0" smtClean="0"/>
              <a:t>физические лица основных работников показываются один раз по основной должности, физические лица внешних совместителей не показываются</a:t>
            </a:r>
          </a:p>
          <a:p>
            <a:pPr>
              <a:lnSpc>
                <a:spcPct val="80000"/>
              </a:lnSpc>
            </a:pPr>
            <a:r>
              <a:rPr lang="ru-RU" altLang="ru-RU" sz="1800" dirty="0" smtClean="0"/>
              <a:t>внутренних совместителей показывают как физические лица только один раз по основной занимаемой должности (занятые должности без указания физического лица)</a:t>
            </a:r>
          </a:p>
          <a:p>
            <a:pPr>
              <a:lnSpc>
                <a:spcPct val="80000"/>
              </a:lnSpc>
            </a:pPr>
            <a:r>
              <a:rPr lang="ru-RU" altLang="ru-RU" sz="1800" dirty="0" smtClean="0"/>
              <a:t>если работник работает на неполную ставку и его трудовая книжка находится в медицинской организации, то его показывают как основного работника. </a:t>
            </a:r>
          </a:p>
          <a:p>
            <a:pPr>
              <a:lnSpc>
                <a:spcPct val="80000"/>
              </a:lnSpc>
            </a:pPr>
            <a:r>
              <a:rPr lang="ru-RU" altLang="ru-RU" sz="1800" dirty="0" smtClean="0"/>
              <a:t>если работник, помимо основной должности, занимает по совместительству часть штатной должности в одном из структурных подразделений организации, то занятая им должность по совместительству показывается по соответствующей строке, без указания физического лица</a:t>
            </a:r>
          </a:p>
          <a:p>
            <a:pPr>
              <a:lnSpc>
                <a:spcPct val="80000"/>
              </a:lnSpc>
            </a:pPr>
            <a:r>
              <a:rPr lang="ru-RU" altLang="ru-RU" sz="1800" b="1" dirty="0" smtClean="0">
                <a:solidFill>
                  <a:srgbClr val="990033"/>
                </a:solidFill>
              </a:rPr>
              <a:t>все медицинские организации заполняют таблицы раздела в соответствии со штатным расписанием, утвержденным руководителем медицинской организации в установленном порядке</a:t>
            </a: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273227" y="332656"/>
            <a:ext cx="8686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    </a:t>
            </a:r>
            <a:r>
              <a:rPr lang="ru-RU" altLang="ru-RU" sz="2400" b="1" dirty="0" smtClean="0">
                <a:solidFill>
                  <a:srgbClr val="C00000"/>
                </a:solidFill>
                <a:latin typeface="+mj-lt"/>
              </a:rPr>
              <a:t>При </a:t>
            </a:r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заполнении таблиц раздела </a:t>
            </a:r>
            <a:r>
              <a:rPr lang="en-US" altLang="ru-RU" sz="2400" b="1" dirty="0">
                <a:solidFill>
                  <a:srgbClr val="C00000"/>
                </a:solidFill>
                <a:latin typeface="+mj-lt"/>
              </a:rPr>
              <a:t>II </a:t>
            </a:r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«Штаты медицинской организации» следует иметь в виду</a:t>
            </a:r>
            <a:r>
              <a:rPr lang="ru-RU" altLang="ru-RU" sz="2400" dirty="0">
                <a:solidFill>
                  <a:srgbClr val="C00000"/>
                </a:solidFill>
                <a:latin typeface="+mj-lt"/>
              </a:rPr>
              <a:t>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7634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9552" y="2852936"/>
            <a:ext cx="8137525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dirty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</a:rPr>
              <a:t>Руководитель, специалист, менеджер не владеющий информацией и не умеющий ее анализировать – подобен слепому»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</a:rPr>
              <a:t>                                            В.И. Фигурнов</a:t>
            </a:r>
          </a:p>
        </p:txBody>
      </p:sp>
      <p:pic>
        <p:nvPicPr>
          <p:cNvPr id="4100" name="Picture 4" descr="1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02432"/>
            <a:ext cx="2164091" cy="1439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50DC4B-AFC8-4C8B-B50E-63C74BE0AB0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092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774" y="332656"/>
            <a:ext cx="91440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000" dirty="0" smtClean="0">
                <a:latin typeface="+mj-lt"/>
              </a:rPr>
              <a:t>сведения о должностях в форме могут показываться как целыми, так и дробными числами в соответствии с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правилами округления</a:t>
            </a:r>
            <a:r>
              <a:rPr lang="ru-RU" altLang="ru-RU" sz="20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altLang="ru-RU" sz="2000" dirty="0" smtClean="0">
                <a:latin typeface="+mj-lt"/>
              </a:rPr>
              <a:t>-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0,75, 0,5, 0,25 </a:t>
            </a:r>
            <a:r>
              <a:rPr lang="ru-RU" altLang="ru-RU" sz="2000" dirty="0" smtClean="0">
                <a:latin typeface="+mj-lt"/>
              </a:rPr>
              <a:t>должности</a:t>
            </a:r>
          </a:p>
        </p:txBody>
      </p:sp>
      <p:graphicFrame>
        <p:nvGraphicFramePr>
          <p:cNvPr id="229504" name="Group 12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60831579"/>
              </p:ext>
            </p:extLst>
          </p:nvPr>
        </p:nvGraphicFramePr>
        <p:xfrm>
          <a:off x="381000" y="3810000"/>
          <a:ext cx="8382000" cy="21640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27088"/>
                <a:gridCol w="3963987"/>
                <a:gridCol w="3590925"/>
              </a:tblGrid>
              <a:tr h="279400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 п/п 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Расчетное число должностей 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Правила округления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6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Менее 0,13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Отбрасываются (0)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6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0,13-0,37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Округляются до 0,25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6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0,38-0,62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Округляются до 0,5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6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0,63-0,87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Округляются до 0,75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6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 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Свыше 0,87 </a:t>
                      </a:r>
                      <a:endParaRPr kumimoji="0" lang="ru-RU" alt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Округляются до 1,0 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9380" name="Rectangle 4"/>
          <p:cNvSpPr>
            <a:spLocks noChangeArrowheads="1"/>
          </p:cNvSpPr>
          <p:nvPr/>
        </p:nvSpPr>
        <p:spPr bwMode="auto">
          <a:xfrm>
            <a:off x="0" y="12192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Правила округления при расчете штатной численности работников</a:t>
            </a:r>
            <a:r>
              <a:rPr lang="ru-RU" altLang="ru-RU" sz="2400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229381" name="Rectangle 5"/>
          <p:cNvSpPr>
            <a:spLocks noChangeArrowheads="1"/>
          </p:cNvSpPr>
          <p:nvPr/>
        </p:nvSpPr>
        <p:spPr bwMode="auto">
          <a:xfrm>
            <a:off x="228600" y="1676400"/>
            <a:ext cx="8610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В штатные расписания могут вводиться штатные должности: целая единица штатной должности, 0,25 единицы штатной должности, 0,5 единицы штатной должности или 0,75 единицы штатной должности </a:t>
            </a:r>
          </a:p>
        </p:txBody>
      </p:sp>
      <p:sp>
        <p:nvSpPr>
          <p:cNvPr id="229382" name="Rectangle 6"/>
          <p:cNvSpPr>
            <a:spLocks noChangeArrowheads="1"/>
          </p:cNvSpPr>
          <p:nvPr/>
        </p:nvSpPr>
        <p:spPr bwMode="auto">
          <a:xfrm>
            <a:off x="304800" y="2362200"/>
            <a:ext cx="8610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>
                <a:latin typeface="+mn-lt"/>
              </a:rPr>
              <a:t>Округление по одноименным должностям может производиться как по отдельным структурным подразделениям, так и по нескольким структурным подразделениям или на учреждение здравоохранения в целом в следующем порядке: итоговые числа менее 0,13 отбрасываются, числа 0,13-0,37 округляются до 0,25; числа 0,38-0,62 округляются до числа 0,5; числа 0,63-0,87 округляются до 0,75, а свыше 0,87 - до единицы в соответствии с таблицей </a:t>
            </a:r>
          </a:p>
        </p:txBody>
      </p:sp>
      <p:sp>
        <p:nvSpPr>
          <p:cNvPr id="229501" name="Rectangle 125"/>
          <p:cNvSpPr>
            <a:spLocks noChangeArrowheads="1"/>
          </p:cNvSpPr>
          <p:nvPr/>
        </p:nvSpPr>
        <p:spPr bwMode="auto">
          <a:xfrm>
            <a:off x="117876" y="6013882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В таком же порядке допускается округление по категориям персонала (врачи, средний медицинский персонал, младший медицинский персонал) в целом по учреждению здравоохранения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7010400" y="6400800"/>
            <a:ext cx="2133600" cy="457200"/>
          </a:xfrm>
        </p:spPr>
        <p:txBody>
          <a:bodyPr/>
          <a:lstStyle/>
          <a:p>
            <a:pPr algn="r">
              <a:defRPr/>
            </a:pPr>
            <a:fld id="{6B2526F3-1784-4AD7-B783-E636F9E21BF8}" type="slidenum">
              <a:rPr lang="ru-RU" smtClean="0"/>
              <a:pPr algn="r">
                <a:defRPr/>
              </a:pPr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09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31304"/>
            <a:ext cx="7848872" cy="533400"/>
          </a:xfrm>
        </p:spPr>
        <p:txBody>
          <a:bodyPr/>
          <a:lstStyle/>
          <a:p>
            <a:pPr marL="838200" indent="-838200" algn="ctr"/>
            <a:r>
              <a:rPr lang="ru-RU" altLang="ru-RU" sz="2000" b="1" dirty="0" smtClean="0">
                <a:solidFill>
                  <a:srgbClr val="C00000"/>
                </a:solidFill>
                <a:latin typeface="+mn-lt"/>
              </a:rPr>
              <a:t>Должности и физические лица медицинской организации </a:t>
            </a:r>
            <a:br>
              <a:rPr lang="ru-RU" altLang="ru-RU" sz="2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altLang="ru-RU" sz="2000" b="1" dirty="0" smtClean="0">
                <a:solidFill>
                  <a:srgbClr val="C00000"/>
                </a:solidFill>
                <a:latin typeface="+mn-lt"/>
              </a:rPr>
              <a:t>(таблица 1100)</a:t>
            </a:r>
            <a:r>
              <a:rPr lang="ru-RU" altLang="ru-RU" sz="1800" dirty="0" smtClean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graphicFrame>
        <p:nvGraphicFramePr>
          <p:cNvPr id="206953" name="Group 1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914973670"/>
              </p:ext>
            </p:extLst>
          </p:nvPr>
        </p:nvGraphicFramePr>
        <p:xfrm>
          <a:off x="140550" y="1601549"/>
          <a:ext cx="8763000" cy="4741863"/>
        </p:xfrm>
        <a:graphic>
          <a:graphicData uri="http://schemas.openxmlformats.org/drawingml/2006/table">
            <a:tbl>
              <a:tblPr/>
              <a:tblGrid>
                <a:gridCol w="1371600"/>
                <a:gridCol w="304800"/>
                <a:gridCol w="838200"/>
                <a:gridCol w="762000"/>
                <a:gridCol w="766763"/>
                <a:gridCol w="631825"/>
                <a:gridCol w="677862"/>
                <a:gridCol w="614363"/>
                <a:gridCol w="966787"/>
                <a:gridCol w="914400"/>
                <a:gridCol w="914400"/>
              </a:tblGrid>
              <a:tr h="114300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основных работников на занятых должностях</a:t>
                      </a: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03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женщин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45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организациях, расположенных в  сельской местности (из стр.1)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685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944" name="Rectangle 96"/>
          <p:cNvSpPr>
            <a:spLocks noChangeArrowheads="1"/>
          </p:cNvSpPr>
          <p:nvPr/>
        </p:nvSpPr>
        <p:spPr bwMode="auto">
          <a:xfrm>
            <a:off x="1965734" y="4221088"/>
            <a:ext cx="7010400" cy="228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altLang="ru-RU" sz="1600" b="1" dirty="0" smtClean="0">
                <a:latin typeface="+mn-lt"/>
              </a:rPr>
              <a:t>1) штатные  и занятые должности заполняют  графы 3, 4 и 9 организации  </a:t>
            </a:r>
            <a:r>
              <a:rPr lang="ru-RU" altLang="ru-RU" sz="1600" b="1" dirty="0">
                <a:latin typeface="+mn-lt"/>
              </a:rPr>
              <a:t>особого </a:t>
            </a:r>
            <a:r>
              <a:rPr lang="ru-RU" altLang="ru-RU" sz="1600" b="1" dirty="0" smtClean="0">
                <a:latin typeface="+mn-lt"/>
              </a:rPr>
              <a:t>типа т.к. они не занимаются медицинской деятельностью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600" b="1" dirty="0" smtClean="0">
                <a:latin typeface="+mn-lt"/>
              </a:rPr>
              <a:t>2</a:t>
            </a:r>
            <a:r>
              <a:rPr lang="ru-RU" altLang="ru-RU" sz="1600" b="1" dirty="0">
                <a:latin typeface="+mn-lt"/>
              </a:rPr>
              <a:t>) </a:t>
            </a:r>
            <a:r>
              <a:rPr lang="ru-RU" altLang="ru-RU" sz="1600" b="1" dirty="0" smtClean="0">
                <a:latin typeface="+mn-lt"/>
              </a:rPr>
              <a:t>Кроме того, штатные и занятые должности и физические лица заполняют центры, станций отделений скорой медицинской </a:t>
            </a:r>
            <a:r>
              <a:rPr lang="ru-RU" altLang="ru-RU" sz="1600" b="1" dirty="0">
                <a:latin typeface="+mn-lt"/>
              </a:rPr>
              <a:t>помощи и переливания крови, санаторно-курортные </a:t>
            </a:r>
            <a:r>
              <a:rPr lang="ru-RU" altLang="ru-RU" sz="1600" b="1" dirty="0" smtClean="0">
                <a:latin typeface="+mn-lt"/>
              </a:rPr>
              <a:t>организации</a:t>
            </a:r>
            <a:r>
              <a:rPr lang="ru-RU" altLang="ru-RU" sz="1600" b="1" dirty="0">
                <a:latin typeface="+mn-lt"/>
              </a:rPr>
              <a:t>, дома </a:t>
            </a:r>
            <a:r>
              <a:rPr lang="ru-RU" altLang="ru-RU" sz="1600" b="1" dirty="0" smtClean="0">
                <a:latin typeface="+mn-lt"/>
              </a:rPr>
              <a:t>ребенка.</a:t>
            </a:r>
            <a:endParaRPr lang="ru-RU" altLang="ru-RU" sz="1600" b="1" dirty="0">
              <a:latin typeface="+mn-lt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600" b="1" dirty="0" smtClean="0">
              <a:latin typeface="+mn-lt"/>
            </a:endParaRPr>
          </a:p>
        </p:txBody>
      </p:sp>
      <p:sp>
        <p:nvSpPr>
          <p:cNvPr id="206945" name="Text Box 97"/>
          <p:cNvSpPr txBox="1">
            <a:spLocks noChangeArrowheads="1"/>
          </p:cNvSpPr>
          <p:nvPr/>
        </p:nvSpPr>
        <p:spPr bwMode="auto">
          <a:xfrm>
            <a:off x="7275901" y="764704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12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90500"/>
            <a:ext cx="7162800" cy="533400"/>
          </a:xfrm>
        </p:spPr>
        <p:txBody>
          <a:bodyPr/>
          <a:lstStyle/>
          <a:p>
            <a:pPr marL="838200" indent="-838200" algn="ctr"/>
            <a:r>
              <a:rPr lang="ru-RU" altLang="ru-RU" sz="2000" b="1" dirty="0" smtClean="0">
                <a:solidFill>
                  <a:srgbClr val="C00000"/>
                </a:solidFill>
              </a:rPr>
              <a:t>Должности и физические лица медицинской организации </a:t>
            </a:r>
            <a:br>
              <a:rPr lang="ru-RU" altLang="ru-RU" sz="2000" b="1" dirty="0" smtClean="0">
                <a:solidFill>
                  <a:srgbClr val="C00000"/>
                </a:solidFill>
              </a:rPr>
            </a:br>
            <a:r>
              <a:rPr lang="ru-RU" altLang="ru-RU" sz="2000" b="1" dirty="0" smtClean="0">
                <a:solidFill>
                  <a:srgbClr val="C00000"/>
                </a:solidFill>
              </a:rPr>
              <a:t>(таблица 1100)</a:t>
            </a:r>
            <a:r>
              <a:rPr lang="ru-RU" altLang="ru-RU" sz="1800" dirty="0" smtClean="0">
                <a:solidFill>
                  <a:srgbClr val="C00000"/>
                </a:solidFill>
              </a:rPr>
              <a:t> </a:t>
            </a:r>
          </a:p>
        </p:txBody>
      </p:sp>
      <p:graphicFrame>
        <p:nvGraphicFramePr>
          <p:cNvPr id="244330" name="Group 61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184044849"/>
              </p:ext>
            </p:extLst>
          </p:nvPr>
        </p:nvGraphicFramePr>
        <p:xfrm>
          <a:off x="0" y="990600"/>
          <a:ext cx="9144000" cy="5301933"/>
        </p:xfrm>
        <a:graphic>
          <a:graphicData uri="http://schemas.openxmlformats.org/drawingml/2006/table">
            <a:tbl>
              <a:tblPr/>
              <a:tblGrid>
                <a:gridCol w="1555203"/>
                <a:gridCol w="420414"/>
                <a:gridCol w="862177"/>
                <a:gridCol w="778423"/>
                <a:gridCol w="778423"/>
                <a:gridCol w="776780"/>
                <a:gridCol w="798129"/>
                <a:gridCol w="776779"/>
                <a:gridCol w="821120"/>
                <a:gridCol w="709448"/>
                <a:gridCol w="867104"/>
              </a:tblGrid>
              <a:tr h="9763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6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81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0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2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женщин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82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организациях, расположенных в  сельской местности (из стр.1)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763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(из стр.1): руководители организаций и их заместители (организаторы здравоохранения)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437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3800" name="Text Box 88"/>
          <p:cNvSpPr txBox="1">
            <a:spLocks noChangeArrowheads="1"/>
          </p:cNvSpPr>
          <p:nvPr/>
        </p:nvSpPr>
        <p:spPr bwMode="auto">
          <a:xfrm>
            <a:off x="7539038" y="457200"/>
            <a:ext cx="1604962" cy="3968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44323" name="Rectangle 611"/>
          <p:cNvSpPr>
            <a:spLocks noChangeArrowheads="1"/>
          </p:cNvSpPr>
          <p:nvPr/>
        </p:nvSpPr>
        <p:spPr bwMode="auto">
          <a:xfrm>
            <a:off x="2123728" y="4114800"/>
            <a:ext cx="6791672" cy="9703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ru-RU" altLang="ru-RU" sz="1600" b="1" dirty="0">
                <a:latin typeface="+mn-lt"/>
              </a:rPr>
              <a:t>Аналогично для граф по </a:t>
            </a:r>
            <a:r>
              <a:rPr lang="ru-RU" altLang="ru-RU" sz="1600" b="1" dirty="0" smtClean="0">
                <a:latin typeface="+mn-lt"/>
              </a:rPr>
              <a:t>штатным, занятым </a:t>
            </a:r>
            <a:r>
              <a:rPr lang="ru-RU" altLang="ru-RU" sz="1600" b="1" dirty="0">
                <a:latin typeface="+mn-lt"/>
              </a:rPr>
              <a:t>должностям и физическим </a:t>
            </a:r>
            <a:r>
              <a:rPr lang="ru-RU" altLang="ru-RU" sz="1600" b="1" dirty="0" smtClean="0">
                <a:latin typeface="+mn-lt"/>
              </a:rPr>
              <a:t>лицам</a:t>
            </a:r>
            <a:r>
              <a:rPr lang="ru-RU" altLang="ru-RU" sz="1600" b="1" dirty="0">
                <a:latin typeface="+mn-lt"/>
              </a:rPr>
              <a:t> </a:t>
            </a:r>
            <a:r>
              <a:rPr lang="ru-RU" altLang="ru-RU" sz="1800" b="1" dirty="0" smtClean="0">
                <a:latin typeface="+mn-lt"/>
              </a:rPr>
              <a:t>включаются </a:t>
            </a:r>
            <a:r>
              <a:rPr lang="ru-RU" altLang="ru-RU" sz="1800" b="1" dirty="0">
                <a:latin typeface="+mn-lt"/>
              </a:rPr>
              <a:t>сведения по медицинским организациям, </a:t>
            </a:r>
            <a:r>
              <a:rPr lang="ru-RU" altLang="ru-RU" sz="1800" b="1" dirty="0" smtClean="0">
                <a:latin typeface="+mn-lt"/>
              </a:rPr>
              <a:t>их структурным подразделениям, </a:t>
            </a:r>
            <a:r>
              <a:rPr lang="ru-RU" altLang="ru-RU" sz="1800" b="1" dirty="0">
                <a:latin typeface="+mn-lt"/>
              </a:rPr>
              <a:t>расположенным в сельских </a:t>
            </a:r>
            <a:r>
              <a:rPr lang="ru-RU" altLang="ru-RU" sz="1800" b="1" dirty="0" smtClean="0">
                <a:latin typeface="+mn-lt"/>
              </a:rPr>
              <a:t>поселениях, </a:t>
            </a:r>
            <a:r>
              <a:rPr lang="ru-RU" altLang="ru-RU" sz="1800" b="1" dirty="0">
                <a:latin typeface="+mn-lt"/>
              </a:rPr>
              <a:t>сельских </a:t>
            </a:r>
            <a:r>
              <a:rPr lang="ru-RU" altLang="ru-RU" sz="1800" b="1" dirty="0" smtClean="0">
                <a:latin typeface="+mn-lt"/>
              </a:rPr>
              <a:t>муниципальных образований</a:t>
            </a:r>
            <a:r>
              <a:rPr lang="ru-RU" altLang="ru-RU" sz="1800" b="1" dirty="0">
                <a:latin typeface="+mn-lt"/>
              </a:rPr>
              <a:t>.</a:t>
            </a:r>
            <a:r>
              <a:rPr lang="ru-RU" altLang="ru-RU" sz="1800" b="1" dirty="0" smtClean="0">
                <a:latin typeface="+mn-lt"/>
              </a:rPr>
              <a:t> </a:t>
            </a:r>
            <a:endParaRPr lang="ru-RU" altLang="ru-RU" sz="1800" b="1" dirty="0">
              <a:latin typeface="+mn-lt"/>
            </a:endParaRPr>
          </a:p>
        </p:txBody>
      </p:sp>
      <p:sp>
        <p:nvSpPr>
          <p:cNvPr id="244325" name="Rectangle 613"/>
          <p:cNvSpPr>
            <a:spLocks noChangeArrowheads="1"/>
          </p:cNvSpPr>
          <p:nvPr/>
        </p:nvSpPr>
        <p:spPr bwMode="auto">
          <a:xfrm>
            <a:off x="2286000" y="5229200"/>
            <a:ext cx="6553200" cy="1247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>
                <a:latin typeface="+mn-lt"/>
              </a:rPr>
              <a:t>главный врач, заместитель главного врача больничной организации и общебольничный персонал показываются из граф 3, 4, 9 по графам 7, 8, 11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8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56942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n-lt"/>
              </a:rPr>
              <a:t>Сведения о должностях (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таблицы 1100) </a:t>
            </a:r>
            <a:r>
              <a:rPr lang="ru-RU" sz="2400" dirty="0" smtClean="0">
                <a:latin typeface="+mn-lt"/>
              </a:rPr>
              <a:t>могут показываться целыми числами и дробными только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0,25; 0,5; 0,75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517" y="2852936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+mn-lt"/>
              </a:rPr>
              <a:t>Физические лица основных работников показываются один раз по основной должности,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физические лица совместители вообще не показываются !!! 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b="1" u="sng" dirty="0" smtClean="0">
                <a:latin typeface="+mn-lt"/>
              </a:rPr>
              <a:t>В число физических лиц следует включить работников находящихся в декретном  отпуске</a:t>
            </a:r>
            <a:r>
              <a:rPr lang="ru-RU" sz="2000" dirty="0" smtClean="0">
                <a:latin typeface="+mn-lt"/>
              </a:rPr>
              <a:t>.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+mn-lt"/>
              </a:rPr>
              <a:t>Участковые терапевты, работающие в амбулаториях показываются по строке 97 и в строку 99 не входят! </a:t>
            </a:r>
          </a:p>
        </p:txBody>
      </p:sp>
    </p:spTree>
    <p:extLst>
      <p:ext uri="{BB962C8B-B14F-4D97-AF65-F5344CB8AC3E}">
        <p14:creationId xmlns:p14="http://schemas.microsoft.com/office/powerpoint/2010/main" xmlns="" val="2100376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152400" y="762000"/>
            <a:ext cx="8763000" cy="53340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smtClean="0"/>
              <a:t>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 таблицу включаются сведения о должностях, физических лицах отделений (кабинетов) платных услуг и о должностях и физических лицах специалистов, которые ранее были включены в другие отчетные формы (форма №40 – станции (отделения скорой медицинской помощи) или показывались в форме №30 кроме того (таблица 1200 формы №30)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 графы 9, 10 и 11 «Число физических лиц основных работников на занятых должностях» включаются только основные работники (т.е. те, кто имеет трудовые книжки в данной организации)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лица, находящиеся в декретном отпуске или длительной командировке, указываются по тем должностям, с которых состоялся декретный отпуск, командировка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внешние совместители в графы с 9 по 11 не включаются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число физических лиц специалистов с </a:t>
            </a:r>
            <a:r>
              <a:rPr lang="ru-RU" altLang="ru-RU" sz="1800" b="1" u="sng" dirty="0" smtClean="0"/>
              <a:t>высшим немедицинским  образованием</a:t>
            </a:r>
            <a:r>
              <a:rPr lang="ru-RU" altLang="ru-RU" sz="1800" b="1" dirty="0" smtClean="0"/>
              <a:t> основных работников, занимающих должности врачей клинической лабораторной диагностики, врачей-статистиков и врачей по лечебной физкультуре указывается в строках 223-225 в графе 9. Штатные и занятые должности, занимаемые ими показываются по соответствующим строкам врачебных должностей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вакантные должности в поликлинике или в стационаре (разность между штатными и занятыми должностями) не может быть больше, чем в целом по организации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57200" y="381000"/>
            <a:ext cx="838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При заполнении таблицы 1100 следует иметь в виду</a:t>
            </a:r>
            <a:r>
              <a:rPr lang="ru-RU" altLang="ru-RU" sz="2400" dirty="0">
                <a:solidFill>
                  <a:srgbClr val="C00000"/>
                </a:solidFill>
                <a:latin typeface="+mj-lt"/>
              </a:rPr>
              <a:t>: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0219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228600" y="457200"/>
            <a:ext cx="8763000" cy="26670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SzPct val="100000"/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 медицинских организациях, имеющих в своем составе подразделения (для оказания медицинской помощи в амбулаторных, стационарных условиях), в графах 3 и 4 показывают общую штатную численность персонала юридического лица в целом по организации в соответствии со штатным расписанием </a:t>
            </a:r>
          </a:p>
          <a:p>
            <a:pPr>
              <a:lnSpc>
                <a:spcPct val="80000"/>
              </a:lnSpc>
              <a:buSzPct val="100000"/>
              <a:buFont typeface="Wingdings" panose="05000000000000000000" pitchFamily="2" charset="2"/>
              <a:buChar char="q"/>
            </a:pPr>
            <a:r>
              <a:rPr lang="ru-RU" altLang="ru-RU" sz="1800" b="1" dirty="0" smtClean="0"/>
              <a:t>в графах 5 и 6 (из граф 3 и 4 соответственно) - штатную численность подразделений,  оказывающих медицинскую помощь в амбулаторных условиях, включая вспомогательные отделения и кабинеты </a:t>
            </a:r>
          </a:p>
          <a:p>
            <a:pPr>
              <a:lnSpc>
                <a:spcPct val="80000"/>
              </a:lnSpc>
              <a:buSzPct val="100000"/>
              <a:buFont typeface="Wingdings" panose="05000000000000000000" pitchFamily="2" charset="2"/>
              <a:buChar char="q"/>
            </a:pPr>
            <a:r>
              <a:rPr lang="ru-RU" altLang="ru-RU" sz="2000" b="1" u="sng" dirty="0" smtClean="0"/>
              <a:t>в графах 7 и 8 (из граф 3 и 4) – штатную численность подразделений, оказывающих медицинскую помощь в стационарных  условиях, включая вспомогательные отделения и кабинеты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228600" y="3200400"/>
            <a:ext cx="8686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altLang="ru-RU" sz="1800" b="1" dirty="0">
                <a:latin typeface="+mn-lt"/>
              </a:rPr>
              <a:t>все должности врачей в туберкулезных больницах,  противотуберкулезных диспансерах, </a:t>
            </a:r>
            <a:r>
              <a:rPr lang="ru-RU" altLang="ru-RU" sz="1800" b="1" dirty="0" err="1">
                <a:latin typeface="+mn-lt"/>
              </a:rPr>
              <a:t>фтизиопульмонологических</a:t>
            </a:r>
            <a:r>
              <a:rPr lang="ru-RU" altLang="ru-RU" sz="1800" b="1" dirty="0">
                <a:latin typeface="+mn-lt"/>
              </a:rPr>
              <a:t> центрах (кроме должностей вспомогательных отделений  - рентгеновского, физиотерапевтического, лабораторий и т.д. </a:t>
            </a:r>
            <a:r>
              <a:rPr lang="ru-RU" altLang="ru-RU" sz="1800" b="1" u="sng" dirty="0">
                <a:latin typeface="+mn-lt"/>
              </a:rPr>
              <a:t>и специалистов-консультантов не фтизиатров</a:t>
            </a:r>
            <a:r>
              <a:rPr lang="ru-RU" altLang="ru-RU" sz="1800" b="1" dirty="0">
                <a:latin typeface="+mn-lt"/>
              </a:rPr>
              <a:t>), туберкулезных отделениях (кабинетах) больниц и поликлиник относятся к должностям фтизиатров 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altLang="ru-RU" sz="1800" b="1" dirty="0">
                <a:latin typeface="+mn-lt"/>
              </a:rPr>
              <a:t>все должности врачей в онкологических диспансерах и онкологических больницах (кроме должностей радиологов </a:t>
            </a:r>
            <a:r>
              <a:rPr lang="ru-RU" altLang="ru-RU" sz="1800" b="1" u="sng" dirty="0">
                <a:latin typeface="+mn-lt"/>
              </a:rPr>
              <a:t>и других должностей консультантов-специалистов</a:t>
            </a:r>
            <a:r>
              <a:rPr lang="ru-RU" altLang="ru-RU" sz="1800" b="1" dirty="0">
                <a:latin typeface="+mn-lt"/>
              </a:rPr>
              <a:t>), онкологических отделениях и кабинетах других больниц и поликлиник относятся к должностям врачей-онкологов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q"/>
            </a:pPr>
            <a:r>
              <a:rPr lang="ru-RU" altLang="ru-RU" sz="1800" b="1" dirty="0">
                <a:latin typeface="+mn-lt"/>
              </a:rPr>
              <a:t>врачей - заведующих отделениями (кабинетами) показывают как специалистов в соответствующих строках (терапевтическими отделениями – как терапевтов и т.д.).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9298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9498" name="Rectangle 538"/>
          <p:cNvSpPr>
            <a:spLocks noChangeArrowheads="1"/>
          </p:cNvSpPr>
          <p:nvPr/>
        </p:nvSpPr>
        <p:spPr bwMode="auto">
          <a:xfrm>
            <a:off x="152400" y="4495800"/>
            <a:ext cx="8763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altLang="ru-RU" sz="1800" b="1" dirty="0">
                <a:solidFill>
                  <a:srgbClr val="C00000"/>
                </a:solidFill>
                <a:latin typeface="+mn-lt"/>
              </a:rPr>
              <a:t>графы 12-14 </a:t>
            </a:r>
            <a:r>
              <a:rPr lang="ru-RU" altLang="ru-RU" sz="1800" b="1" dirty="0">
                <a:latin typeface="+mn-lt"/>
              </a:rPr>
              <a:t>заполняются на основании удостоверений о присвоении квалификационной категории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altLang="ru-RU" sz="1800" b="1" dirty="0">
                <a:latin typeface="+mn-lt"/>
              </a:rPr>
              <a:t>медицинские и фармацевтические работники, имеющие категории по нескольким специальностям, показываются в отчете 1 раз – по основной должности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altLang="ru-RU" sz="1800" b="1" dirty="0">
                <a:solidFill>
                  <a:srgbClr val="C00000"/>
                </a:solidFill>
                <a:latin typeface="+mn-lt"/>
              </a:rPr>
              <a:t>графа 15 </a:t>
            </a:r>
            <a:r>
              <a:rPr lang="ru-RU" altLang="ru-RU" sz="1800" b="1" dirty="0">
                <a:latin typeface="+mn-lt"/>
              </a:rPr>
              <a:t>заполняется на основании сертификатов специалиста</a:t>
            </a:r>
          </a:p>
          <a:p>
            <a:pPr>
              <a:lnSpc>
                <a:spcPct val="8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altLang="ru-RU" sz="1800" b="1" dirty="0">
                <a:latin typeface="+mn-lt"/>
              </a:rPr>
              <a:t>медицинские и фармацевтические работники, имеющие сертификаты по нескольким специальностям, показываются в отчете 1 раз – по основной должности</a:t>
            </a:r>
          </a:p>
        </p:txBody>
      </p:sp>
      <p:sp>
        <p:nvSpPr>
          <p:cNvPr id="169501" name="Text Box 541"/>
          <p:cNvSpPr txBox="1">
            <a:spLocks noChangeArrowheads="1"/>
          </p:cNvSpPr>
          <p:nvPr/>
        </p:nvSpPr>
        <p:spPr bwMode="auto">
          <a:xfrm>
            <a:off x="7086600" y="116632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169503" name="Group 54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067766018"/>
              </p:ext>
            </p:extLst>
          </p:nvPr>
        </p:nvGraphicFramePr>
        <p:xfrm>
          <a:off x="228600" y="685800"/>
          <a:ext cx="8686800" cy="30327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19500"/>
                <a:gridCol w="706438"/>
                <a:gridCol w="990600"/>
                <a:gridCol w="958850"/>
                <a:gridCol w="1057275"/>
                <a:gridCol w="1354137"/>
              </a:tblGrid>
              <a:tr h="7747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7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высшую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первую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вторую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9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1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</a:t>
                      </a: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женщин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6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организациях, расположенных в  сельской местности (из стр. 1)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9502" name="AutoShape 542"/>
          <p:cNvSpPr>
            <a:spLocks noChangeArrowheads="1"/>
          </p:cNvSpPr>
          <p:nvPr/>
        </p:nvSpPr>
        <p:spPr bwMode="auto">
          <a:xfrm>
            <a:off x="4067944" y="2636912"/>
            <a:ext cx="4923656" cy="1706488"/>
          </a:xfrm>
          <a:prstGeom prst="wedgeRoundRectCallout">
            <a:avLst>
              <a:gd name="adj1" fmla="val -59948"/>
              <a:gd name="adj2" fmla="val -2268"/>
              <a:gd name="adj3" fmla="val 16667"/>
            </a:avLst>
          </a:pr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ru-RU" altLang="ru-RU" sz="1500" b="1" dirty="0"/>
              <a:t>включаются сведения по медицинским организациям, их структурным подразделениям и филиалам, расположенным в сельских поселениях сельских муниципальных образований, а также в сельских населенных пунктах, входящих в состав городских поселений или городских округов</a:t>
            </a:r>
          </a:p>
        </p:txBody>
      </p:sp>
    </p:spTree>
    <p:extLst>
      <p:ext uri="{BB962C8B-B14F-4D97-AF65-F5344CB8AC3E}">
        <p14:creationId xmlns:p14="http://schemas.microsoft.com/office/powerpoint/2010/main" xmlns="" val="64211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217" name="Group 12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924023549"/>
              </p:ext>
            </p:extLst>
          </p:nvPr>
        </p:nvGraphicFramePr>
        <p:xfrm>
          <a:off x="76200" y="1640160"/>
          <a:ext cx="8915400" cy="30784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524000"/>
                <a:gridCol w="457200"/>
                <a:gridCol w="609600"/>
                <a:gridCol w="685800"/>
                <a:gridCol w="685800"/>
                <a:gridCol w="609600"/>
                <a:gridCol w="685800"/>
                <a:gridCol w="609600"/>
                <a:gridCol w="1066800"/>
                <a:gridCol w="990600"/>
                <a:gridCol w="990600"/>
              </a:tblGrid>
              <a:tr h="63500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3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2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приемного отделения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60204" name="Rectangle 108"/>
          <p:cNvSpPr>
            <a:spLocks noChangeArrowheads="1"/>
          </p:cNvSpPr>
          <p:nvPr/>
        </p:nvSpPr>
        <p:spPr bwMode="auto">
          <a:xfrm>
            <a:off x="228600" y="5069160"/>
            <a:ext cx="8610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>
                <a:latin typeface="+mn-lt"/>
              </a:rPr>
              <a:t>Показываем все должности врачей приемного покоя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000" dirty="0">
              <a:latin typeface="+mn-lt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dirty="0">
                <a:solidFill>
                  <a:srgbClr val="990033"/>
                </a:solidFill>
                <a:latin typeface="+mn-lt"/>
              </a:rPr>
              <a:t>Обратить внимание!</a:t>
            </a:r>
            <a:r>
              <a:rPr lang="ru-RU" altLang="ru-RU" sz="2000" dirty="0">
                <a:latin typeface="+mn-lt"/>
              </a:rPr>
              <a:t> Показываем должности «врач приемного отделения»,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>
                <a:latin typeface="+mn-lt"/>
              </a:rPr>
              <a:t>                                       независимо от клинической специальности, которую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dirty="0">
                <a:latin typeface="+mn-lt"/>
              </a:rPr>
              <a:t>                                       он имеет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000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035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1530" name="Group 154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784900185"/>
              </p:ext>
            </p:extLst>
          </p:nvPr>
        </p:nvGraphicFramePr>
        <p:xfrm>
          <a:off x="76200" y="533400"/>
          <a:ext cx="8915400" cy="50292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33538"/>
                <a:gridCol w="500062"/>
                <a:gridCol w="617538"/>
                <a:gridCol w="657225"/>
                <a:gridCol w="706437"/>
                <a:gridCol w="639763"/>
                <a:gridCol w="692150"/>
                <a:gridCol w="623887"/>
                <a:gridCol w="863600"/>
                <a:gridCol w="990600"/>
                <a:gridCol w="990600"/>
              </a:tblGrid>
              <a:tr h="63500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6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3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2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терапевты -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терапевты участковые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терапевты участковые цеховых врачебных участков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терапевты амбулаторий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54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терапевты подростковые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1518" name="Rectangle 1534"/>
          <p:cNvSpPr>
            <a:spLocks noChangeArrowheads="1"/>
          </p:cNvSpPr>
          <p:nvPr/>
        </p:nvSpPr>
        <p:spPr bwMode="auto">
          <a:xfrm>
            <a:off x="304800" y="5638800"/>
            <a:ext cx="8534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участковые терапевты, работающих в амбулаториях, показываются по строке 97 и в 99 строку не входят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строка 99 заполняется если в амбулатории есть должности терапевтов</a:t>
            </a:r>
          </a:p>
        </p:txBody>
      </p:sp>
      <p:sp>
        <p:nvSpPr>
          <p:cNvPr id="171522" name="Rectangle 1538"/>
          <p:cNvSpPr>
            <a:spLocks noChangeArrowheads="1"/>
          </p:cNvSpPr>
          <p:nvPr/>
        </p:nvSpPr>
        <p:spPr bwMode="auto">
          <a:xfrm>
            <a:off x="2707691" y="3212976"/>
            <a:ext cx="54864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>
                <a:latin typeface="+mn-lt"/>
              </a:rPr>
              <a:t>Строка 96 равна сумме строк с 97 по 100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2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717" name="Group 63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94809113"/>
              </p:ext>
            </p:extLst>
          </p:nvPr>
        </p:nvGraphicFramePr>
        <p:xfrm>
          <a:off x="152400" y="533400"/>
          <a:ext cx="8763000" cy="584295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66875"/>
                <a:gridCol w="433388"/>
                <a:gridCol w="655637"/>
                <a:gridCol w="639763"/>
                <a:gridCol w="690562"/>
                <a:gridCol w="623888"/>
                <a:gridCol w="671512"/>
                <a:gridCol w="609600"/>
                <a:gridCol w="866775"/>
                <a:gridCol w="879475"/>
                <a:gridCol w="1025525"/>
              </a:tblGrid>
              <a:tr h="53975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6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7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врачей (стр.1):                                                   врачи клинических  специальностей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работают на основной работе в организациях подчинения: Минздрава России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субъектов Российской Федерации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имеют два и более сертификатов специалиста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707" name="AutoShape 627"/>
          <p:cNvSpPr>
            <a:spLocks noChangeArrowheads="1"/>
          </p:cNvSpPr>
          <p:nvPr/>
        </p:nvSpPr>
        <p:spPr bwMode="auto">
          <a:xfrm>
            <a:off x="2286000" y="4876800"/>
            <a:ext cx="6553200" cy="928690"/>
          </a:xfrm>
          <a:custGeom>
            <a:avLst/>
            <a:gdLst>
              <a:gd name="connsiteX0" fmla="*/ 0 w 6553200"/>
              <a:gd name="connsiteY0" fmla="*/ 114302 h 685800"/>
              <a:gd name="connsiteX1" fmla="*/ 114302 w 6553200"/>
              <a:gd name="connsiteY1" fmla="*/ 0 h 685800"/>
              <a:gd name="connsiteX2" fmla="*/ 3822700 w 6553200"/>
              <a:gd name="connsiteY2" fmla="*/ 0 h 685800"/>
              <a:gd name="connsiteX3" fmla="*/ 3822700 w 6553200"/>
              <a:gd name="connsiteY3" fmla="*/ 0 h 685800"/>
              <a:gd name="connsiteX4" fmla="*/ 5461000 w 6553200"/>
              <a:gd name="connsiteY4" fmla="*/ 0 h 685800"/>
              <a:gd name="connsiteX5" fmla="*/ 6438898 w 6553200"/>
              <a:gd name="connsiteY5" fmla="*/ 0 h 685800"/>
              <a:gd name="connsiteX6" fmla="*/ 6553200 w 6553200"/>
              <a:gd name="connsiteY6" fmla="*/ 114302 h 685800"/>
              <a:gd name="connsiteX7" fmla="*/ 6553200 w 6553200"/>
              <a:gd name="connsiteY7" fmla="*/ 400050 h 685800"/>
              <a:gd name="connsiteX8" fmla="*/ 6553200 w 6553200"/>
              <a:gd name="connsiteY8" fmla="*/ 400050 h 685800"/>
              <a:gd name="connsiteX9" fmla="*/ 6553200 w 6553200"/>
              <a:gd name="connsiteY9" fmla="*/ 571500 h 685800"/>
              <a:gd name="connsiteX10" fmla="*/ 6553200 w 6553200"/>
              <a:gd name="connsiteY10" fmla="*/ 571498 h 685800"/>
              <a:gd name="connsiteX11" fmla="*/ 6438898 w 6553200"/>
              <a:gd name="connsiteY11" fmla="*/ 685800 h 685800"/>
              <a:gd name="connsiteX12" fmla="*/ 5461000 w 6553200"/>
              <a:gd name="connsiteY12" fmla="*/ 685800 h 685800"/>
              <a:gd name="connsiteX13" fmla="*/ 4302045 w 6553200"/>
              <a:gd name="connsiteY13" fmla="*/ 928690 h 685800"/>
              <a:gd name="connsiteX14" fmla="*/ 3822700 w 6553200"/>
              <a:gd name="connsiteY14" fmla="*/ 685800 h 685800"/>
              <a:gd name="connsiteX15" fmla="*/ 114302 w 6553200"/>
              <a:gd name="connsiteY15" fmla="*/ 685800 h 685800"/>
              <a:gd name="connsiteX16" fmla="*/ 0 w 6553200"/>
              <a:gd name="connsiteY16" fmla="*/ 571498 h 685800"/>
              <a:gd name="connsiteX17" fmla="*/ 0 w 6553200"/>
              <a:gd name="connsiteY17" fmla="*/ 571500 h 685800"/>
              <a:gd name="connsiteX18" fmla="*/ 0 w 6553200"/>
              <a:gd name="connsiteY18" fmla="*/ 400050 h 685800"/>
              <a:gd name="connsiteX19" fmla="*/ 0 w 6553200"/>
              <a:gd name="connsiteY19" fmla="*/ 400050 h 685800"/>
              <a:gd name="connsiteX20" fmla="*/ 0 w 6553200"/>
              <a:gd name="connsiteY20" fmla="*/ 114302 h 685800"/>
              <a:gd name="connsiteX0" fmla="*/ 0 w 6553200"/>
              <a:gd name="connsiteY0" fmla="*/ 114302 h 928690"/>
              <a:gd name="connsiteX1" fmla="*/ 114302 w 6553200"/>
              <a:gd name="connsiteY1" fmla="*/ 0 h 928690"/>
              <a:gd name="connsiteX2" fmla="*/ 3822700 w 6553200"/>
              <a:gd name="connsiteY2" fmla="*/ 0 h 928690"/>
              <a:gd name="connsiteX3" fmla="*/ 3822700 w 6553200"/>
              <a:gd name="connsiteY3" fmla="*/ 0 h 928690"/>
              <a:gd name="connsiteX4" fmla="*/ 5461000 w 6553200"/>
              <a:gd name="connsiteY4" fmla="*/ 0 h 928690"/>
              <a:gd name="connsiteX5" fmla="*/ 6438898 w 6553200"/>
              <a:gd name="connsiteY5" fmla="*/ 0 h 928690"/>
              <a:gd name="connsiteX6" fmla="*/ 6553200 w 6553200"/>
              <a:gd name="connsiteY6" fmla="*/ 114302 h 928690"/>
              <a:gd name="connsiteX7" fmla="*/ 6553200 w 6553200"/>
              <a:gd name="connsiteY7" fmla="*/ 400050 h 928690"/>
              <a:gd name="connsiteX8" fmla="*/ 6553200 w 6553200"/>
              <a:gd name="connsiteY8" fmla="*/ 400050 h 928690"/>
              <a:gd name="connsiteX9" fmla="*/ 6553200 w 6553200"/>
              <a:gd name="connsiteY9" fmla="*/ 571500 h 928690"/>
              <a:gd name="connsiteX10" fmla="*/ 6553200 w 6553200"/>
              <a:gd name="connsiteY10" fmla="*/ 571498 h 928690"/>
              <a:gd name="connsiteX11" fmla="*/ 6438898 w 6553200"/>
              <a:gd name="connsiteY11" fmla="*/ 685800 h 928690"/>
              <a:gd name="connsiteX12" fmla="*/ 4750787 w 6553200"/>
              <a:gd name="connsiteY12" fmla="*/ 703555 h 928690"/>
              <a:gd name="connsiteX13" fmla="*/ 4302045 w 6553200"/>
              <a:gd name="connsiteY13" fmla="*/ 928690 h 928690"/>
              <a:gd name="connsiteX14" fmla="*/ 3822700 w 6553200"/>
              <a:gd name="connsiteY14" fmla="*/ 685800 h 928690"/>
              <a:gd name="connsiteX15" fmla="*/ 114302 w 6553200"/>
              <a:gd name="connsiteY15" fmla="*/ 685800 h 928690"/>
              <a:gd name="connsiteX16" fmla="*/ 0 w 6553200"/>
              <a:gd name="connsiteY16" fmla="*/ 571498 h 928690"/>
              <a:gd name="connsiteX17" fmla="*/ 0 w 6553200"/>
              <a:gd name="connsiteY17" fmla="*/ 571500 h 928690"/>
              <a:gd name="connsiteX18" fmla="*/ 0 w 6553200"/>
              <a:gd name="connsiteY18" fmla="*/ 400050 h 928690"/>
              <a:gd name="connsiteX19" fmla="*/ 0 w 6553200"/>
              <a:gd name="connsiteY19" fmla="*/ 400050 h 928690"/>
              <a:gd name="connsiteX20" fmla="*/ 0 w 6553200"/>
              <a:gd name="connsiteY20" fmla="*/ 114302 h 928690"/>
              <a:gd name="connsiteX0" fmla="*/ 0 w 6553200"/>
              <a:gd name="connsiteY0" fmla="*/ 114302 h 928690"/>
              <a:gd name="connsiteX1" fmla="*/ 114302 w 6553200"/>
              <a:gd name="connsiteY1" fmla="*/ 0 h 928690"/>
              <a:gd name="connsiteX2" fmla="*/ 3822700 w 6553200"/>
              <a:gd name="connsiteY2" fmla="*/ 0 h 928690"/>
              <a:gd name="connsiteX3" fmla="*/ 3822700 w 6553200"/>
              <a:gd name="connsiteY3" fmla="*/ 0 h 928690"/>
              <a:gd name="connsiteX4" fmla="*/ 5461000 w 6553200"/>
              <a:gd name="connsiteY4" fmla="*/ 0 h 928690"/>
              <a:gd name="connsiteX5" fmla="*/ 6438898 w 6553200"/>
              <a:gd name="connsiteY5" fmla="*/ 0 h 928690"/>
              <a:gd name="connsiteX6" fmla="*/ 6553200 w 6553200"/>
              <a:gd name="connsiteY6" fmla="*/ 114302 h 928690"/>
              <a:gd name="connsiteX7" fmla="*/ 6553200 w 6553200"/>
              <a:gd name="connsiteY7" fmla="*/ 400050 h 928690"/>
              <a:gd name="connsiteX8" fmla="*/ 6553200 w 6553200"/>
              <a:gd name="connsiteY8" fmla="*/ 400050 h 928690"/>
              <a:gd name="connsiteX9" fmla="*/ 6553200 w 6553200"/>
              <a:gd name="connsiteY9" fmla="*/ 571500 h 928690"/>
              <a:gd name="connsiteX10" fmla="*/ 6553200 w 6553200"/>
              <a:gd name="connsiteY10" fmla="*/ 571498 h 928690"/>
              <a:gd name="connsiteX11" fmla="*/ 6438898 w 6553200"/>
              <a:gd name="connsiteY11" fmla="*/ 685800 h 928690"/>
              <a:gd name="connsiteX12" fmla="*/ 4262515 w 6553200"/>
              <a:gd name="connsiteY12" fmla="*/ 703555 h 928690"/>
              <a:gd name="connsiteX13" fmla="*/ 4302045 w 6553200"/>
              <a:gd name="connsiteY13" fmla="*/ 928690 h 928690"/>
              <a:gd name="connsiteX14" fmla="*/ 3822700 w 6553200"/>
              <a:gd name="connsiteY14" fmla="*/ 685800 h 928690"/>
              <a:gd name="connsiteX15" fmla="*/ 114302 w 6553200"/>
              <a:gd name="connsiteY15" fmla="*/ 685800 h 928690"/>
              <a:gd name="connsiteX16" fmla="*/ 0 w 6553200"/>
              <a:gd name="connsiteY16" fmla="*/ 571498 h 928690"/>
              <a:gd name="connsiteX17" fmla="*/ 0 w 6553200"/>
              <a:gd name="connsiteY17" fmla="*/ 571500 h 928690"/>
              <a:gd name="connsiteX18" fmla="*/ 0 w 6553200"/>
              <a:gd name="connsiteY18" fmla="*/ 400050 h 928690"/>
              <a:gd name="connsiteX19" fmla="*/ 0 w 6553200"/>
              <a:gd name="connsiteY19" fmla="*/ 400050 h 928690"/>
              <a:gd name="connsiteX20" fmla="*/ 0 w 6553200"/>
              <a:gd name="connsiteY20" fmla="*/ 114302 h 928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553200" h="928690">
                <a:moveTo>
                  <a:pt x="0" y="114302"/>
                </a:moveTo>
                <a:cubicBezTo>
                  <a:pt x="0" y="51175"/>
                  <a:pt x="51175" y="0"/>
                  <a:pt x="114302" y="0"/>
                </a:cubicBezTo>
                <a:lnTo>
                  <a:pt x="3822700" y="0"/>
                </a:lnTo>
                <a:lnTo>
                  <a:pt x="3822700" y="0"/>
                </a:lnTo>
                <a:lnTo>
                  <a:pt x="5461000" y="0"/>
                </a:lnTo>
                <a:lnTo>
                  <a:pt x="6438898" y="0"/>
                </a:lnTo>
                <a:cubicBezTo>
                  <a:pt x="6502025" y="0"/>
                  <a:pt x="6553200" y="51175"/>
                  <a:pt x="6553200" y="114302"/>
                </a:cubicBezTo>
                <a:lnTo>
                  <a:pt x="6553200" y="400050"/>
                </a:lnTo>
                <a:lnTo>
                  <a:pt x="6553200" y="400050"/>
                </a:lnTo>
                <a:lnTo>
                  <a:pt x="6553200" y="571500"/>
                </a:lnTo>
                <a:lnTo>
                  <a:pt x="6553200" y="571498"/>
                </a:lnTo>
                <a:cubicBezTo>
                  <a:pt x="6553200" y="634625"/>
                  <a:pt x="6502025" y="685800"/>
                  <a:pt x="6438898" y="685800"/>
                </a:cubicBezTo>
                <a:lnTo>
                  <a:pt x="4262515" y="703555"/>
                </a:lnTo>
                <a:lnTo>
                  <a:pt x="4302045" y="928690"/>
                </a:lnTo>
                <a:lnTo>
                  <a:pt x="3822700" y="685800"/>
                </a:lnTo>
                <a:lnTo>
                  <a:pt x="114302" y="685800"/>
                </a:lnTo>
                <a:cubicBezTo>
                  <a:pt x="51175" y="685800"/>
                  <a:pt x="0" y="634625"/>
                  <a:pt x="0" y="571498"/>
                </a:cubicBezTo>
                <a:lnTo>
                  <a:pt x="0" y="571500"/>
                </a:lnTo>
                <a:lnTo>
                  <a:pt x="0" y="400050"/>
                </a:lnTo>
                <a:lnTo>
                  <a:pt x="0" y="400050"/>
                </a:lnTo>
                <a:lnTo>
                  <a:pt x="0" y="114302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altLang="ru-RU" sz="1800" b="1" dirty="0">
                <a:latin typeface="+mn-lt"/>
              </a:rPr>
              <a:t>Указываются сведения о числе физических лиц врачей, имеющих два и более сертификатов</a:t>
            </a:r>
          </a:p>
        </p:txBody>
      </p:sp>
      <p:sp>
        <p:nvSpPr>
          <p:cNvPr id="174708" name="Rectangle 628"/>
          <p:cNvSpPr>
            <a:spLocks noChangeArrowheads="1"/>
          </p:cNvSpPr>
          <p:nvPr/>
        </p:nvSpPr>
        <p:spPr bwMode="auto">
          <a:xfrm>
            <a:off x="2590800" y="4114800"/>
            <a:ext cx="44196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Сумма строк 124 и 125 равна строке 1</a:t>
            </a:r>
          </a:p>
        </p:txBody>
      </p:sp>
      <p:sp>
        <p:nvSpPr>
          <p:cNvPr id="174709" name="Rectangle 629"/>
          <p:cNvSpPr>
            <a:spLocks noChangeArrowheads="1"/>
          </p:cNvSpPr>
          <p:nvPr/>
        </p:nvSpPr>
        <p:spPr bwMode="auto">
          <a:xfrm>
            <a:off x="2514600" y="3200400"/>
            <a:ext cx="62484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Сведения в строке 123 не могут превышать значения,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указанные в строке 1</a:t>
            </a:r>
          </a:p>
        </p:txBody>
      </p:sp>
      <p:sp>
        <p:nvSpPr>
          <p:cNvPr id="174710" name="Text Box 630"/>
          <p:cNvSpPr txBox="1">
            <a:spLocks noChangeArrowheads="1"/>
          </p:cNvSpPr>
          <p:nvPr/>
        </p:nvSpPr>
        <p:spPr bwMode="auto">
          <a:xfrm>
            <a:off x="7164288" y="19235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84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</a:rPr>
              <a:t>Основные задачи медицинской статистики :</a:t>
            </a:r>
            <a:endParaRPr lang="ru-RU" alt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D87868D-D61A-477E-873C-4CC41A031CA3}" type="slidenum">
              <a:rPr lang="ru-RU" altLang="ru-RU"/>
              <a:pPr eaLnBrk="1" hangingPunct="1"/>
              <a:t>3</a:t>
            </a:fld>
            <a:endParaRPr lang="ru-RU" altLang="ru-RU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060575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НА ОСНОВАНИИ РАЗРАБОТКИ ПОКАЗАТЕЛЕЙ СОСТОЯНИЯ ЗДОРОВЬЯ НАСЕЛЕНИЯ, РЕСУРСОВ И ДЕЯТЕЛЬНОСТИ СИСТЕМЫ ЗДРАВООХРАНЕНИЯ, ФИНАНСОВЫХ ЗАТРАТ ПРОИЗВОДИТСЯ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РАСЧЕТ ПОТРЕБНОСТИ НАСЕЛЕНИЯ В МЕДИЦИНСКОЙ ПОМОЩИ И ПЛАНИРОВАНИЕ РЕСУРСОВ ЗДРАВООХРАНЕНИЯ.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ru-RU" alt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7" descr="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13176"/>
            <a:ext cx="1440160" cy="1643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69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041" name="Group 93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038008125"/>
              </p:ext>
            </p:extLst>
          </p:nvPr>
        </p:nvGraphicFramePr>
        <p:xfrm>
          <a:off x="-1" y="378032"/>
          <a:ext cx="9144001" cy="607530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128345"/>
                <a:gridCol w="472965"/>
                <a:gridCol w="630621"/>
                <a:gridCol w="630621"/>
                <a:gridCol w="709448"/>
                <a:gridCol w="551793"/>
                <a:gridCol w="709448"/>
                <a:gridCol w="630621"/>
                <a:gridCol w="867104"/>
                <a:gridCol w="867104"/>
                <a:gridCol w="945931"/>
              </a:tblGrid>
              <a:tr h="916062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0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54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Специалисты с высшим немедицинским образованием – всего: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21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специалисты: биологи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54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инструкторы-методисты по  лечебной физкультуре 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8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логопеды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8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физики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8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психологи медицинские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8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судебные эксперты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8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химики-эксперты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6019" name="Rectangle 915"/>
          <p:cNvSpPr>
            <a:spLocks noChangeArrowheads="1"/>
          </p:cNvSpPr>
          <p:nvPr/>
        </p:nvSpPr>
        <p:spPr bwMode="auto">
          <a:xfrm>
            <a:off x="2667000" y="2743200"/>
            <a:ext cx="60960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В строку 127 </a:t>
            </a:r>
            <a:r>
              <a:rPr lang="ru-RU" altLang="ru-RU" sz="1800" b="1" dirty="0">
                <a:solidFill>
                  <a:srgbClr val="990033"/>
                </a:solidFill>
                <a:latin typeface="+mn-lt"/>
              </a:rPr>
              <a:t>не включаются</a:t>
            </a:r>
            <a:r>
              <a:rPr lang="ru-RU" altLang="ru-RU" sz="1800" b="1" dirty="0">
                <a:latin typeface="+mn-lt"/>
              </a:rPr>
              <a:t> сведения о специалистах с высшим немедицинским образованием, занимающих врачебные должности</a:t>
            </a:r>
          </a:p>
        </p:txBody>
      </p:sp>
      <p:sp>
        <p:nvSpPr>
          <p:cNvPr id="176021" name="Rectangle 917"/>
          <p:cNvSpPr>
            <a:spLocks noChangeArrowheads="1"/>
          </p:cNvSpPr>
          <p:nvPr/>
        </p:nvSpPr>
        <p:spPr bwMode="auto">
          <a:xfrm>
            <a:off x="2667000" y="3962400"/>
            <a:ext cx="62484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Строка 127 равна сумме строк со 128 по 134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Если строка 127 больше суммы строк, то разницу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 расшифровать</a:t>
            </a:r>
          </a:p>
        </p:txBody>
      </p:sp>
      <p:sp>
        <p:nvSpPr>
          <p:cNvPr id="176022" name="Rectangle 918"/>
          <p:cNvSpPr>
            <a:spLocks noChangeArrowheads="1"/>
          </p:cNvSpPr>
          <p:nvPr/>
        </p:nvSpPr>
        <p:spPr bwMode="auto">
          <a:xfrm>
            <a:off x="2667000" y="5257800"/>
            <a:ext cx="62484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В строку 127 включаются сведения по специалистам,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занимающим соответствующие должности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91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869" name="Group 71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019144261"/>
              </p:ext>
            </p:extLst>
          </p:nvPr>
        </p:nvGraphicFramePr>
        <p:xfrm>
          <a:off x="0" y="762000"/>
          <a:ext cx="9109192" cy="59131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747580"/>
                <a:gridCol w="549522"/>
                <a:gridCol w="712893"/>
                <a:gridCol w="792103"/>
                <a:gridCol w="633683"/>
                <a:gridCol w="712893"/>
                <a:gridCol w="633683"/>
                <a:gridCol w="712893"/>
                <a:gridCol w="871314"/>
                <a:gridCol w="871314"/>
                <a:gridCol w="871314"/>
              </a:tblGrid>
              <a:tr h="66833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9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84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Провизоры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в том числе  по специальностям: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управление и экономика фармации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75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фармацевтическая технология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х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35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фармацевтическая химия и фармакогнозия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7862" name="Rectangle 710"/>
          <p:cNvSpPr>
            <a:spLocks noChangeArrowheads="1"/>
          </p:cNvSpPr>
          <p:nvPr/>
        </p:nvSpPr>
        <p:spPr bwMode="auto">
          <a:xfrm>
            <a:off x="3810000" y="3933056"/>
            <a:ext cx="51054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+mn-lt"/>
              </a:rPr>
              <a:t>Строку 135 заполнить по всем графам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+mn-lt"/>
              </a:rPr>
              <a:t>Кресты убрать по всем графам</a:t>
            </a:r>
          </a:p>
        </p:txBody>
      </p:sp>
      <p:sp>
        <p:nvSpPr>
          <p:cNvPr id="177865" name="Rectangle 713"/>
          <p:cNvSpPr>
            <a:spLocks noChangeArrowheads="1"/>
          </p:cNvSpPr>
          <p:nvPr/>
        </p:nvSpPr>
        <p:spPr bwMode="auto">
          <a:xfrm>
            <a:off x="2667000" y="5373216"/>
            <a:ext cx="64770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Строка 135 равна сумме строк со 136 по 138 по графам 5-8, 9. Остальные графы по строкам с 136 по 138 не заполняются</a:t>
            </a:r>
          </a:p>
        </p:txBody>
      </p:sp>
      <p:sp>
        <p:nvSpPr>
          <p:cNvPr id="177866" name="Text Box 714"/>
          <p:cNvSpPr txBox="1">
            <a:spLocks noChangeArrowheads="1"/>
          </p:cNvSpPr>
          <p:nvPr/>
        </p:nvSpPr>
        <p:spPr bwMode="auto">
          <a:xfrm>
            <a:off x="7239000" y="188640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917" name="Group 71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192822631"/>
              </p:ext>
            </p:extLst>
          </p:nvPr>
        </p:nvGraphicFramePr>
        <p:xfrm>
          <a:off x="0" y="685800"/>
          <a:ext cx="9144001" cy="6019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970690"/>
                <a:gridCol w="472966"/>
                <a:gridCol w="630621"/>
                <a:gridCol w="788276"/>
                <a:gridCol w="630621"/>
                <a:gridCol w="551793"/>
                <a:gridCol w="788276"/>
                <a:gridCol w="709448"/>
                <a:gridCol w="788276"/>
                <a:gridCol w="945931"/>
                <a:gridCol w="867103"/>
              </a:tblGrid>
              <a:tr h="4937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0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медперсонал –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5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из них: в организациях, расположенных в сельской местности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16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работают на основной работе в организациях подчинения: Минздрава России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субъектов Российской Федерации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5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организаторы сестринского дела 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(из стр. 139)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9894" name="Rectangle 694"/>
          <p:cNvSpPr>
            <a:spLocks noChangeArrowheads="1"/>
          </p:cNvSpPr>
          <p:nvPr/>
        </p:nvSpPr>
        <p:spPr bwMode="auto">
          <a:xfrm>
            <a:off x="3352800" y="4038600"/>
            <a:ext cx="48006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>
                <a:latin typeface="+mn-lt"/>
              </a:rPr>
              <a:t>Сумма строк 141 и 142 равна строке 139</a:t>
            </a:r>
          </a:p>
        </p:txBody>
      </p:sp>
      <p:sp>
        <p:nvSpPr>
          <p:cNvPr id="179898" name="Text Box 698"/>
          <p:cNvSpPr txBox="1">
            <a:spLocks noChangeArrowheads="1"/>
          </p:cNvSpPr>
          <p:nvPr/>
        </p:nvSpPr>
        <p:spPr bwMode="auto">
          <a:xfrm>
            <a:off x="7164288" y="91566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179918" name="Rectangle 718"/>
          <p:cNvSpPr>
            <a:spLocks noChangeArrowheads="1"/>
          </p:cNvSpPr>
          <p:nvPr/>
        </p:nvSpPr>
        <p:spPr bwMode="auto">
          <a:xfrm>
            <a:off x="2667000" y="4572000"/>
            <a:ext cx="62484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+mn-lt"/>
              </a:rPr>
              <a:t>Строка 139 равна сумме строк </a:t>
            </a:r>
            <a:r>
              <a:rPr lang="ru-RU" altLang="ru-RU" sz="1800" dirty="0" smtClean="0">
                <a:latin typeface="+mn-lt"/>
              </a:rPr>
              <a:t>144+145+146+</a:t>
            </a:r>
            <a:r>
              <a:rPr lang="en-US" altLang="ru-RU" sz="1800" dirty="0" smtClean="0">
                <a:latin typeface="+mn-lt"/>
              </a:rPr>
              <a:t>148+</a:t>
            </a:r>
            <a:r>
              <a:rPr lang="ru-RU" altLang="ru-RU" sz="1800" dirty="0" smtClean="0">
                <a:latin typeface="+mn-lt"/>
              </a:rPr>
              <a:t>150+151</a:t>
            </a:r>
            <a:r>
              <a:rPr lang="ru-RU" altLang="ru-RU" sz="1800" dirty="0">
                <a:latin typeface="+mn-lt"/>
              </a:rPr>
              <a:t>+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+mn-lt"/>
              </a:rPr>
              <a:t>+152 +153 +154+155+159+163+190+191+192+193+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+mn-lt"/>
              </a:rPr>
              <a:t>+194+198+203+204+208 по всем графам</a:t>
            </a:r>
          </a:p>
        </p:txBody>
      </p:sp>
      <p:sp>
        <p:nvSpPr>
          <p:cNvPr id="179919" name="Rectangle 719"/>
          <p:cNvSpPr>
            <a:spLocks noChangeArrowheads="1"/>
          </p:cNvSpPr>
          <p:nvPr/>
        </p:nvSpPr>
        <p:spPr bwMode="auto">
          <a:xfrm>
            <a:off x="2590800" y="5715000"/>
            <a:ext cx="6324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>
                <a:latin typeface="+mn-lt"/>
              </a:rPr>
              <a:t>Показываются специалисты с высшим или средним медицинским образованием, имеющие данную специальность, не зависимо от должности, которую они занимают в среднем персонале</a:t>
            </a:r>
          </a:p>
        </p:txBody>
      </p:sp>
      <p:sp>
        <p:nvSpPr>
          <p:cNvPr id="179920" name="Line 720"/>
          <p:cNvSpPr>
            <a:spLocks noChangeShapeType="1"/>
          </p:cNvSpPr>
          <p:nvPr/>
        </p:nvSpPr>
        <p:spPr bwMode="auto">
          <a:xfrm>
            <a:off x="1828800" y="6096000"/>
            <a:ext cx="990600" cy="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9921" name="Rectangle 721"/>
          <p:cNvSpPr>
            <a:spLocks noChangeArrowheads="1"/>
          </p:cNvSpPr>
          <p:nvPr/>
        </p:nvSpPr>
        <p:spPr bwMode="auto">
          <a:xfrm>
            <a:off x="2667000" y="3048000"/>
            <a:ext cx="61722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>
                <a:solidFill>
                  <a:srgbClr val="990033"/>
                </a:solidFill>
                <a:latin typeface="+mn-lt"/>
              </a:rPr>
              <a:t>Медицинские сестры с высшим образованием, занимающие должности врачей в строку 139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>
                <a:solidFill>
                  <a:srgbClr val="990033"/>
                </a:solidFill>
                <a:latin typeface="+mn-lt"/>
              </a:rPr>
              <a:t>не включать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70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9074" name="Group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255624089"/>
              </p:ext>
            </p:extLst>
          </p:nvPr>
        </p:nvGraphicFramePr>
        <p:xfrm>
          <a:off x="0" y="0"/>
          <a:ext cx="9108499" cy="6741370"/>
        </p:xfrm>
        <a:graphic>
          <a:graphicData uri="http://schemas.openxmlformats.org/drawingml/2006/table">
            <a:tbl>
              <a:tblPr/>
              <a:tblGrid>
                <a:gridCol w="4552655"/>
                <a:gridCol w="609147"/>
                <a:gridCol w="800800"/>
                <a:gridCol w="586524"/>
                <a:gridCol w="674526"/>
                <a:gridCol w="621904"/>
                <a:gridCol w="641039"/>
                <a:gridCol w="621904"/>
              </a:tblGrid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6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медперсонал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–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(стр. 139): акушерки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гигиенисты стоматологические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заведующие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зубные врачи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зубные техники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инструкторы-дезинфекторы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гигиеническому воспитанию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гигиеническому воспитанию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лечебной физкультуре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трудовой терапии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лаборанты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лабораторные техники (фельдшеры-лаборанты)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дезинфекторы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оптики-оптометристы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регистраторы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статистики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технологи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помощники  врачей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рентгенолаборанты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фельдшеры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95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прочий средний медицинский персонал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9301" name="Rectangle 229"/>
          <p:cNvSpPr>
            <a:spLocks noChangeArrowheads="1"/>
          </p:cNvSpPr>
          <p:nvPr/>
        </p:nvSpPr>
        <p:spPr bwMode="auto">
          <a:xfrm>
            <a:off x="5436096" y="620688"/>
            <a:ext cx="3520932" cy="11235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Строка 139 равна сумме строк 144,</a:t>
            </a:r>
            <a:r>
              <a:rPr lang="en-US" altLang="ru-RU" sz="1600" b="1" dirty="0">
                <a:latin typeface="+mn-lt"/>
              </a:rPr>
              <a:t> 145</a:t>
            </a:r>
            <a:r>
              <a:rPr lang="ru-RU" altLang="ru-RU" sz="1600" b="1" dirty="0">
                <a:latin typeface="+mn-lt"/>
              </a:rPr>
              <a:t>,  146, 148, со 150 по 155, 159, 163, со 190 по 194, 198, 203, 204, 208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31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050" name="Group 8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704213465"/>
              </p:ext>
            </p:extLst>
          </p:nvPr>
        </p:nvGraphicFramePr>
        <p:xfrm>
          <a:off x="0" y="548681"/>
          <a:ext cx="9144001" cy="5943559"/>
        </p:xfrm>
        <a:graphic>
          <a:graphicData uri="http://schemas.openxmlformats.org/drawingml/2006/table">
            <a:tbl>
              <a:tblPr/>
              <a:tblGrid>
                <a:gridCol w="1719384"/>
                <a:gridCol w="512885"/>
                <a:gridCol w="815731"/>
                <a:gridCol w="781539"/>
                <a:gridCol w="625231"/>
                <a:gridCol w="703385"/>
                <a:gridCol w="625231"/>
                <a:gridCol w="703385"/>
                <a:gridCol w="937846"/>
                <a:gridCol w="859692"/>
                <a:gridCol w="859692"/>
              </a:tblGrid>
              <a:tr h="1016256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1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19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1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8546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общего числа среднего медперсонала </a:t>
                      </a: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(стр. 139):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79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акушерки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5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гигиенисты стоматологические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795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заведующие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75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заведующие фельдшерско-акушерским пунктом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147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034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…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..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352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помощники  врачей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198</a:t>
                      </a: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0943" name="Rectangle 719"/>
          <p:cNvSpPr>
            <a:spLocks noChangeArrowheads="1"/>
          </p:cNvSpPr>
          <p:nvPr/>
        </p:nvSpPr>
        <p:spPr bwMode="auto">
          <a:xfrm>
            <a:off x="2286000" y="2514600"/>
            <a:ext cx="6705600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600" b="1" u="sng" dirty="0">
                <a:latin typeface="+mn-lt"/>
              </a:rPr>
              <a:t>в строке 14</a:t>
            </a:r>
            <a:r>
              <a:rPr lang="en-US" altLang="ru-RU" sz="1600" b="1" u="sng" dirty="0">
                <a:latin typeface="+mn-lt"/>
              </a:rPr>
              <a:t>6</a:t>
            </a:r>
            <a:r>
              <a:rPr lang="ru-RU" altLang="ru-RU" sz="1600" b="1" dirty="0">
                <a:latin typeface="+mn-lt"/>
              </a:rPr>
              <a:t> указывать следующие должности: заведующий молочной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кухней; заведующий здравпунктом –фельдшер (медицинская сестра);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заведующий ФАП – фельдшер (акушер, медицинская сестра);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заведующий кабинетом </a:t>
            </a:r>
            <a:r>
              <a:rPr lang="ru-RU" altLang="ru-RU" sz="1600" b="1" dirty="0" err="1">
                <a:latin typeface="+mn-lt"/>
              </a:rPr>
              <a:t>медпрофилактики</a:t>
            </a:r>
            <a:r>
              <a:rPr lang="ru-RU" altLang="ru-RU" sz="1600" b="1" dirty="0">
                <a:latin typeface="+mn-lt"/>
              </a:rPr>
              <a:t> – фельдшер (медицинская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сестра); заведующий отделом, отделением, лабораторией, кабинетом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зубопротезирования</a:t>
            </a:r>
          </a:p>
        </p:txBody>
      </p:sp>
      <p:sp>
        <p:nvSpPr>
          <p:cNvPr id="181028" name="Rectangle 804"/>
          <p:cNvSpPr>
            <a:spLocks noChangeArrowheads="1"/>
          </p:cNvSpPr>
          <p:nvPr/>
        </p:nvSpPr>
        <p:spPr bwMode="auto">
          <a:xfrm>
            <a:off x="2286000" y="4572000"/>
            <a:ext cx="67056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600" b="1" u="sng" dirty="0">
                <a:latin typeface="+mn-lt"/>
              </a:rPr>
              <a:t>в строке 198</a:t>
            </a:r>
            <a:r>
              <a:rPr lang="ru-RU" altLang="ru-RU" sz="1600" b="1" dirty="0">
                <a:latin typeface="+mn-lt"/>
              </a:rPr>
              <a:t> указывать должности помощников: врача-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эпидемиолога, врача-паразитолога, врача по гигиене детей и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подростков, врача по гигиене питания, врача по гигиене труда,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врача по гигиеническому воспитанию, врача по коммунальной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гигиене, врача по общей гигиене, врача по радиационной гигиене,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помощник энтомолога, и т.д. в соответствии с действующей</a:t>
            </a:r>
          </a:p>
          <a:p>
            <a:pPr>
              <a:buFont typeface="Wingdings" pitchFamily="2" charset="2"/>
              <a:buNone/>
            </a:pPr>
            <a:r>
              <a:rPr lang="ru-RU" altLang="ru-RU" sz="1600" b="1" dirty="0">
                <a:latin typeface="+mn-lt"/>
              </a:rPr>
              <a:t>номенклатурой должностей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9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151" name="Group 879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487906033"/>
              </p:ext>
            </p:extLst>
          </p:nvPr>
        </p:nvGraphicFramePr>
        <p:xfrm>
          <a:off x="0" y="457200"/>
          <a:ext cx="9144002" cy="6086475"/>
        </p:xfrm>
        <a:graphic>
          <a:graphicData uri="http://schemas.openxmlformats.org/drawingml/2006/table">
            <a:tbl>
              <a:tblPr/>
              <a:tblGrid>
                <a:gridCol w="1865923"/>
                <a:gridCol w="442872"/>
                <a:gridCol w="674077"/>
                <a:gridCol w="654538"/>
                <a:gridCol w="858065"/>
                <a:gridCol w="775026"/>
                <a:gridCol w="696872"/>
                <a:gridCol w="620346"/>
                <a:gridCol w="851552"/>
                <a:gridCol w="853180"/>
                <a:gridCol w="851551"/>
              </a:tblGrid>
              <a:tr h="54927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4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163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сестринское дело с высшим медицинским образованием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бакалавры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управление сестрин ской деятельностью с высшим медицинс ким образованием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 специальности: организация сестринского дела    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60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сестринское дело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сестринское дело в педиатрии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3131" name="Rectangle 859"/>
          <p:cNvSpPr>
            <a:spLocks noChangeArrowheads="1"/>
          </p:cNvSpPr>
          <p:nvPr/>
        </p:nvSpPr>
        <p:spPr bwMode="auto">
          <a:xfrm>
            <a:off x="2362200" y="4724400"/>
            <a:ext cx="65532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Строка 163 должна быть больше сумме строк со 164 по 166. То есть специалисты с высшим медицинским образованием</a:t>
            </a:r>
          </a:p>
        </p:txBody>
      </p:sp>
      <p:sp>
        <p:nvSpPr>
          <p:cNvPr id="183134" name="Rectangle 862"/>
          <p:cNvSpPr>
            <a:spLocks noChangeArrowheads="1"/>
          </p:cNvSpPr>
          <p:nvPr/>
        </p:nvSpPr>
        <p:spPr bwMode="auto">
          <a:xfrm>
            <a:off x="2362200" y="2743200"/>
            <a:ext cx="6629400" cy="1143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В строках 164-169 указываются физические лица с высшим и средним медицинским образованием независимо от того, какую фактически должность они занимают в категории среднего медперсонала</a:t>
            </a:r>
          </a:p>
        </p:txBody>
      </p:sp>
      <p:sp>
        <p:nvSpPr>
          <p:cNvPr id="183135" name="Rectangle 863"/>
          <p:cNvSpPr>
            <a:spLocks noChangeArrowheads="1"/>
          </p:cNvSpPr>
          <p:nvPr/>
        </p:nvSpPr>
        <p:spPr bwMode="auto">
          <a:xfrm>
            <a:off x="2362200" y="5791200"/>
            <a:ext cx="64770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Строка 163 должна быть больше сумме строк со 167 по 169. То есть специалисты со средним медицинским образованием</a:t>
            </a:r>
          </a:p>
        </p:txBody>
      </p:sp>
      <p:sp>
        <p:nvSpPr>
          <p:cNvPr id="183140" name="Text Box 868"/>
          <p:cNvSpPr txBox="1">
            <a:spLocks noChangeArrowheads="1"/>
          </p:cNvSpPr>
          <p:nvPr/>
        </p:nvSpPr>
        <p:spPr bwMode="auto">
          <a:xfrm>
            <a:off x="7273808" y="1480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183152" name="Rectangle 880"/>
          <p:cNvSpPr>
            <a:spLocks noChangeArrowheads="1"/>
          </p:cNvSpPr>
          <p:nvPr/>
        </p:nvSpPr>
        <p:spPr bwMode="auto">
          <a:xfrm>
            <a:off x="2362200" y="3962400"/>
            <a:ext cx="65532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Строка 163 может быть больше или равна сумме строк со 164 по 169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38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044" name="Group 88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693970848"/>
              </p:ext>
            </p:extLst>
          </p:nvPr>
        </p:nvGraphicFramePr>
        <p:xfrm>
          <a:off x="0" y="332655"/>
          <a:ext cx="9108504" cy="633670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732596"/>
                <a:gridCol w="564331"/>
                <a:gridCol w="567631"/>
                <a:gridCol w="666637"/>
                <a:gridCol w="714490"/>
                <a:gridCol w="650136"/>
                <a:gridCol w="697988"/>
                <a:gridCol w="633635"/>
                <a:gridCol w="765642"/>
                <a:gridCol w="1047809"/>
                <a:gridCol w="1067609"/>
              </a:tblGrid>
              <a:tr h="962931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амбула-торных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стацио-нарных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00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6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80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сестры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163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80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из строки 163: анестезисты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549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врачей общей практики  (семейных врачей)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6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диетические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549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медико-социальной помощи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6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…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805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  функциональ ной диагностике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1045" name="Rectangle 885"/>
          <p:cNvSpPr>
            <a:spLocks noChangeArrowheads="1"/>
          </p:cNvSpPr>
          <p:nvPr/>
        </p:nvSpPr>
        <p:spPr bwMode="auto">
          <a:xfrm>
            <a:off x="2971800" y="3200400"/>
            <a:ext cx="43434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Строка 163 может быть больше суммы строк со 170 по 189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67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598" name="Group 127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133069140"/>
              </p:ext>
            </p:extLst>
          </p:nvPr>
        </p:nvGraphicFramePr>
        <p:xfrm>
          <a:off x="0" y="524192"/>
          <a:ext cx="9144000" cy="6217178"/>
        </p:xfrm>
        <a:graphic>
          <a:graphicData uri="http://schemas.openxmlformats.org/drawingml/2006/table">
            <a:tbl>
              <a:tblPr/>
              <a:tblGrid>
                <a:gridCol w="1891974"/>
                <a:gridCol w="551962"/>
                <a:gridCol w="630115"/>
                <a:gridCol w="709897"/>
                <a:gridCol w="630116"/>
                <a:gridCol w="709897"/>
                <a:gridCol w="630115"/>
                <a:gridCol w="631744"/>
                <a:gridCol w="944359"/>
                <a:gridCol w="867834"/>
                <a:gridCol w="945987"/>
              </a:tblGrid>
              <a:tr h="1177706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основных работников на занятых должностях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8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16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99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Фармацевты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77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работают на основной работе в организациях подчинения: Минздрава России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897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субъектов РФ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68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аптечных организациях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х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9465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лечебной физкультуре (без среднего медицинского образования)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213</a:t>
                      </a:r>
                      <a:endParaRPr kumimoji="0" lang="ru-RU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5565" name="Rectangle 1245"/>
          <p:cNvSpPr>
            <a:spLocks noChangeArrowheads="1"/>
          </p:cNvSpPr>
          <p:nvPr/>
        </p:nvSpPr>
        <p:spPr bwMode="auto">
          <a:xfrm>
            <a:off x="2514600" y="3124200"/>
            <a:ext cx="64008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Строка 209 должна быть равна сумме строк 210 и 211</a:t>
            </a:r>
          </a:p>
        </p:txBody>
      </p:sp>
      <p:sp>
        <p:nvSpPr>
          <p:cNvPr id="185569" name="Rectangle 1249"/>
          <p:cNvSpPr>
            <a:spLocks noChangeArrowheads="1"/>
          </p:cNvSpPr>
          <p:nvPr/>
        </p:nvSpPr>
        <p:spPr bwMode="auto">
          <a:xfrm>
            <a:off x="2514600" y="3733800"/>
            <a:ext cx="6400800" cy="76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>
                <a:latin typeface="+mn-lt"/>
              </a:rPr>
              <a:t>Если такие организации есть в подчинении субъекта или в подчинении Минздрава России</a:t>
            </a:r>
          </a:p>
        </p:txBody>
      </p:sp>
      <p:sp>
        <p:nvSpPr>
          <p:cNvPr id="185572" name="Rectangle 1252"/>
          <p:cNvSpPr>
            <a:spLocks noChangeArrowheads="1"/>
          </p:cNvSpPr>
          <p:nvPr/>
        </p:nvSpPr>
        <p:spPr bwMode="auto">
          <a:xfrm>
            <a:off x="2514600" y="5486400"/>
            <a:ext cx="48768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990033"/>
                </a:solidFill>
                <a:latin typeface="+mn-lt"/>
              </a:rPr>
              <a:t>Строка 213 показывается из строки 153 </a:t>
            </a:r>
          </a:p>
        </p:txBody>
      </p:sp>
      <p:sp>
        <p:nvSpPr>
          <p:cNvPr id="185573" name="Text Box 1253"/>
          <p:cNvSpPr txBox="1">
            <a:spLocks noChangeArrowheads="1"/>
          </p:cNvSpPr>
          <p:nvPr/>
        </p:nvSpPr>
        <p:spPr bwMode="auto">
          <a:xfrm>
            <a:off x="7315200" y="0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12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953" name="Group 56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480061124"/>
              </p:ext>
            </p:extLst>
          </p:nvPr>
        </p:nvGraphicFramePr>
        <p:xfrm>
          <a:off x="35498" y="332656"/>
          <a:ext cx="9073006" cy="415679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725632"/>
                <a:gridCol w="449740"/>
                <a:gridCol w="676238"/>
                <a:gridCol w="664832"/>
                <a:gridCol w="713717"/>
                <a:gridCol w="645278"/>
                <a:gridCol w="695793"/>
                <a:gridCol w="630612"/>
                <a:gridCol w="764232"/>
                <a:gridCol w="1044504"/>
                <a:gridCol w="1062428"/>
              </a:tblGrid>
              <a:tr h="848379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60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5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279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1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Младший медперсонал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740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младшие медицинские сестры по уходу за больным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62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санитары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7942" name="Rectangle 550"/>
          <p:cNvSpPr>
            <a:spLocks noChangeArrowheads="1"/>
          </p:cNvSpPr>
          <p:nvPr/>
        </p:nvSpPr>
        <p:spPr bwMode="auto">
          <a:xfrm>
            <a:off x="2362200" y="2685994"/>
            <a:ext cx="6019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Строка 214 должна быть равна сумме строк 215+216</a:t>
            </a:r>
          </a:p>
        </p:txBody>
      </p:sp>
      <p:sp>
        <p:nvSpPr>
          <p:cNvPr id="187944" name="Rectangle 552"/>
          <p:cNvSpPr>
            <a:spLocks noChangeArrowheads="1"/>
          </p:cNvSpPr>
          <p:nvPr/>
        </p:nvSpPr>
        <p:spPr bwMode="auto">
          <a:xfrm>
            <a:off x="152400" y="4514794"/>
            <a:ext cx="8839200" cy="1143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latin typeface="+mn-lt"/>
              </a:rPr>
              <a:t>На должность младшей медицинской сестры по  уходу  за  больными назначается лицо, имеющее: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ru-RU" altLang="ru-RU" sz="1400" b="1">
                <a:latin typeface="+mn-lt"/>
              </a:rPr>
              <a:t>среднее (полное) общее образование и дополнительную подготовку на курсах младших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latin typeface="+mn-lt"/>
              </a:rPr>
              <a:t>       медицинских  сестер по уходу за больными без предъявления требований к стажу работы;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ru-RU" altLang="ru-RU" sz="1400" b="1">
                <a:latin typeface="+mn-lt"/>
              </a:rPr>
              <a:t>среднее (полное) общее образование, дополнительную подготовку на курсах младших медицинских сестер по уходу за больными и стаж  работы  по профилю не менее 2 лет</a:t>
            </a:r>
          </a:p>
        </p:txBody>
      </p:sp>
      <p:sp>
        <p:nvSpPr>
          <p:cNvPr id="187945" name="Rectangle 553"/>
          <p:cNvSpPr>
            <a:spLocks noChangeArrowheads="1"/>
          </p:cNvSpPr>
          <p:nvPr/>
        </p:nvSpPr>
        <p:spPr bwMode="auto">
          <a:xfrm>
            <a:off x="152400" y="5715000"/>
            <a:ext cx="88392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latin typeface="+mn-lt"/>
              </a:rPr>
              <a:t>Санитар — младший медицинский работник, выполняющий вспомогательные функции в медицинской практике. Работа санитаром не требует медицинского образования, но в зависимости от выполняемой работы может потребоваться предварительная подготовка в виде курсов, обучения по специальным программам (санитар судмедэкспертизы, отдела лучевой диагностики и т.д.)</a:t>
            </a:r>
          </a:p>
        </p:txBody>
      </p:sp>
      <p:sp>
        <p:nvSpPr>
          <p:cNvPr id="187950" name="Rectangle 558"/>
          <p:cNvSpPr>
            <a:spLocks noChangeArrowheads="1"/>
          </p:cNvSpPr>
          <p:nvPr/>
        </p:nvSpPr>
        <p:spPr bwMode="auto">
          <a:xfrm>
            <a:off x="2362200" y="3143194"/>
            <a:ext cx="60198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+mn-lt"/>
              </a:rPr>
              <a:t>Персонал стационара</a:t>
            </a:r>
          </a:p>
        </p:txBody>
      </p:sp>
      <p:sp>
        <p:nvSpPr>
          <p:cNvPr id="187952" name="Rectangle 560"/>
          <p:cNvSpPr>
            <a:spLocks noChangeArrowheads="1"/>
          </p:cNvSpPr>
          <p:nvPr/>
        </p:nvSpPr>
        <p:spPr bwMode="auto">
          <a:xfrm>
            <a:off x="2286000" y="3600394"/>
            <a:ext cx="68580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+mn-lt"/>
              </a:rPr>
              <a:t>Персонал поликлиники, дневного стационара,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latin typeface="+mn-lt"/>
              </a:rPr>
              <a:t>вспомогательных кабинетов, бюро судмедэкспертизы, ПАО и т.д.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24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027" name="Group 61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624717191"/>
              </p:ext>
            </p:extLst>
          </p:nvPr>
        </p:nvGraphicFramePr>
        <p:xfrm>
          <a:off x="152400" y="685800"/>
          <a:ext cx="8763000" cy="455263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66875"/>
                <a:gridCol w="433388"/>
                <a:gridCol w="655637"/>
                <a:gridCol w="639763"/>
                <a:gridCol w="690562"/>
                <a:gridCol w="623888"/>
                <a:gridCol w="671512"/>
                <a:gridCol w="609600"/>
                <a:gridCol w="736600"/>
                <a:gridCol w="1009650"/>
                <a:gridCol w="1025525"/>
              </a:tblGrid>
              <a:tr h="671513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5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05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9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социальные работники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водители скорой медицинской помощи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ИТ-специалисты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9017" name="Rectangle 601"/>
          <p:cNvSpPr>
            <a:spLocks noChangeArrowheads="1"/>
          </p:cNvSpPr>
          <p:nvPr/>
        </p:nvSpPr>
        <p:spPr bwMode="auto">
          <a:xfrm>
            <a:off x="2514600" y="3200400"/>
            <a:ext cx="64008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В строку 217 включаются: экономисты, программисты, инженеры, юристы, операторы, бухгалтеры, завхозы, работники кухонь, истопники, шоферы и другие категории работников, не относящиеся к медицинскому персоналу</a:t>
            </a:r>
          </a:p>
        </p:txBody>
      </p:sp>
      <p:sp>
        <p:nvSpPr>
          <p:cNvPr id="189018" name="AutoShape 602"/>
          <p:cNvSpPr>
            <a:spLocks noChangeArrowheads="1"/>
          </p:cNvSpPr>
          <p:nvPr/>
        </p:nvSpPr>
        <p:spPr bwMode="auto">
          <a:xfrm>
            <a:off x="611560" y="5517232"/>
            <a:ext cx="6491064" cy="914400"/>
          </a:xfrm>
          <a:prstGeom prst="wedgeRoundRectCallout">
            <a:avLst>
              <a:gd name="adj1" fmla="val -33861"/>
              <a:gd name="adj2" fmla="val -85764"/>
              <a:gd name="adj3" fmla="val 16667"/>
            </a:avLst>
          </a:prstGeom>
          <a:solidFill>
            <a:schemeClr val="bg1">
              <a:alpha val="46001"/>
            </a:schemeClr>
          </a:solidFill>
          <a:ln w="38100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anchor="ctr"/>
          <a:lstStyle/>
          <a:p>
            <a:pPr algn="ctr"/>
            <a:r>
              <a:rPr lang="ru-RU" altLang="ru-RU" dirty="0"/>
              <a:t>в строку 220 включаются: программисты, операторы ЭВМ, администраторы компьютерных сетей и т.д.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17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11560" y="1844824"/>
            <a:ext cx="14401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ДОБАВЛЕНЫ:</a:t>
            </a:r>
            <a:endParaRPr lang="ru-RU" sz="1200" b="1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344308" y="1855857"/>
            <a:ext cx="1224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ИСКЛЮЧЕНЫ:</a:t>
            </a:r>
            <a:endParaRPr lang="ru-RU" sz="1200" b="1" dirty="0">
              <a:solidFill>
                <a:schemeClr val="accent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1844824"/>
            <a:ext cx="18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ВНЕСЕНЫ ИЗМЕНЕНИЯ:</a:t>
            </a:r>
            <a:endParaRPr lang="ru-RU" sz="1200" b="1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0504" y="2121823"/>
            <a:ext cx="2664296" cy="460851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связи с отменой формы федерального статистического наблюдения № 31 «Сведения о медицинской помощи детям и подросткам-школьникам»: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2510 «Профилактические осмотры и диспансеризация, проведенные медицинской организацией»: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добавлена строка «школьники» и распределение их по группам здоровья в соответствующих графах;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добавлена таблица 2650 о грудном вскармливании;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 5302 «Оснащение лаборатории оборудованием»;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 5301;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 5600 «Аппараты и оборудования станций переливания крови»;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5461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2132856"/>
            <a:ext cx="3456384" cy="460851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1001 «Кабинеты, отделения, подразделения»;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1050 включены сведения о численности детского населения в возрасте 0-4 года, 5-9 лет, 10-14 лет;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2120 «Медицинская помощь, оказанная бригадами скорой медицинской помощи при выездах»;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2200  «Сведения о деятельности бригад скорой медицинской помощи»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2350;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2420  - об умерших на дому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 3200 «Переливание крови и кровезамещающих жидкостей»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5300  «Деятельность лаборатории»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 5450 «Оснащение станции (отделения) скорой медицинской помощи»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 5503 «Посмертные патологоанатомические исследования (вскрытия)»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таблицы 5502 и 5505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 таблицу  5500 «Прижизненные патологоанатомические исследования </a:t>
            </a:r>
            <a:r>
              <a:rPr lang="ru-RU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биопсийного</a:t>
            </a: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(операционного) материала»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48264" y="2132856"/>
            <a:ext cx="2016224" cy="46085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 3201 «</a:t>
            </a:r>
            <a:r>
              <a:rPr lang="ru-RU" sz="1200" b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Трансфузионная</a:t>
            </a:r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помощь»;</a:t>
            </a:r>
          </a:p>
          <a:p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5452; </a:t>
            </a:r>
          </a:p>
          <a:p>
            <a:endParaRPr lang="ru-RU" sz="12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таблица 5501 «Структура прижизненных патологоанатомических и цитологических исследований по категориям сложности» </a:t>
            </a:r>
            <a:endParaRPr lang="ru-RU" sz="1200" b="1" dirty="0">
              <a:solidFill>
                <a:schemeClr val="tx1"/>
              </a:solidFill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1914608" y="1340768"/>
            <a:ext cx="5602815" cy="624743"/>
            <a:chOff x="1907704" y="1364097"/>
            <a:chExt cx="5602815" cy="624743"/>
          </a:xfrm>
        </p:grpSpPr>
        <p:cxnSp>
          <p:nvCxnSpPr>
            <p:cNvPr id="17" name="Прямая со стрелкой 16"/>
            <p:cNvCxnSpPr>
              <a:stCxn id="4" idx="2"/>
            </p:cNvCxnSpPr>
            <p:nvPr/>
          </p:nvCxnSpPr>
          <p:spPr>
            <a:xfrm flipH="1">
              <a:off x="1907704" y="1364097"/>
              <a:ext cx="2729400" cy="624743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4716016" y="1364097"/>
              <a:ext cx="0" cy="55273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4846223" y="1364097"/>
              <a:ext cx="2664296" cy="55273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2627784" y="404664"/>
            <a:ext cx="4032448" cy="936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Форма № 30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«Сведения о медицинской организации»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961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0143" name="Group 70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971264913"/>
              </p:ext>
            </p:extLst>
          </p:nvPr>
        </p:nvGraphicFramePr>
        <p:xfrm>
          <a:off x="0" y="609600"/>
          <a:ext cx="9144000" cy="5455920"/>
        </p:xfrm>
        <a:graphic>
          <a:graphicData uri="http://schemas.openxmlformats.org/drawingml/2006/table">
            <a:tbl>
              <a:tblPr/>
              <a:tblGrid>
                <a:gridCol w="1739135"/>
                <a:gridCol w="453258"/>
                <a:gridCol w="683172"/>
                <a:gridCol w="668392"/>
                <a:gridCol w="719301"/>
                <a:gridCol w="651970"/>
                <a:gridCol w="699595"/>
                <a:gridCol w="637190"/>
                <a:gridCol w="768568"/>
                <a:gridCol w="1052677"/>
                <a:gridCol w="1070742"/>
              </a:tblGrid>
              <a:tr h="54927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в стационарных условиях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8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Всего должностей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221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60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Кроме того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специалистов с высшим немедицинским образованием, занимающих должности врачей, всего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222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из них врачей:              лаборантов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223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x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 лечебной физкультуре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224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статистиков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225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х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0134" name="Rectangle 694"/>
          <p:cNvSpPr>
            <a:spLocks noChangeArrowheads="1"/>
          </p:cNvSpPr>
          <p:nvPr/>
        </p:nvSpPr>
        <p:spPr bwMode="auto">
          <a:xfrm>
            <a:off x="2362200" y="2895600"/>
            <a:ext cx="6553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Строки с 222 по 225 заполняются по графам 9, 10, 11.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Строки с 222 по 225 по графам с 3 по 8 не заполнять</a:t>
            </a:r>
          </a:p>
        </p:txBody>
      </p:sp>
      <p:sp>
        <p:nvSpPr>
          <p:cNvPr id="190136" name="Text Box 696"/>
          <p:cNvSpPr txBox="1">
            <a:spLocks noChangeArrowheads="1"/>
          </p:cNvSpPr>
          <p:nvPr/>
        </p:nvSpPr>
        <p:spPr bwMode="auto">
          <a:xfrm>
            <a:off x="7164288" y="0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190139" name="Rectangle 699"/>
          <p:cNvSpPr>
            <a:spLocks noChangeArrowheads="1"/>
          </p:cNvSpPr>
          <p:nvPr/>
        </p:nvSpPr>
        <p:spPr bwMode="auto">
          <a:xfrm>
            <a:off x="2362200" y="3733800"/>
            <a:ext cx="6553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Строка 221 равна сумме строк 1+127+135+139+209+213+ +214+217 по всем графам</a:t>
            </a:r>
          </a:p>
        </p:txBody>
      </p:sp>
      <p:sp>
        <p:nvSpPr>
          <p:cNvPr id="190140" name="Rectangle 700"/>
          <p:cNvSpPr>
            <a:spLocks noChangeArrowheads="1"/>
          </p:cNvSpPr>
          <p:nvPr/>
        </p:nvSpPr>
        <p:spPr bwMode="auto">
          <a:xfrm>
            <a:off x="152400" y="6165304"/>
            <a:ext cx="5715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+mn-lt"/>
              </a:rPr>
              <a:t>Всего физических лиц равно сумме строк 221+222</a:t>
            </a:r>
          </a:p>
        </p:txBody>
      </p:sp>
      <p:sp>
        <p:nvSpPr>
          <p:cNvPr id="190144" name="Rectangle 704"/>
          <p:cNvSpPr>
            <a:spLocks noChangeArrowheads="1"/>
          </p:cNvSpPr>
          <p:nvPr/>
        </p:nvSpPr>
        <p:spPr bwMode="auto">
          <a:xfrm>
            <a:off x="7086600" y="4800600"/>
            <a:ext cx="1752600" cy="76200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rgbClr val="C00000"/>
                </a:solidFill>
                <a:latin typeface="+mn-lt"/>
              </a:rPr>
              <a:t>В графах 9-10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solidFill>
                  <a:srgbClr val="C00000"/>
                </a:solidFill>
                <a:latin typeface="+mn-lt"/>
              </a:rPr>
              <a:t>кресты убрать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353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061" name="Text Box 109"/>
          <p:cNvSpPr txBox="1">
            <a:spLocks noChangeArrowheads="1"/>
          </p:cNvSpPr>
          <p:nvPr/>
        </p:nvSpPr>
        <p:spPr bwMode="auto">
          <a:xfrm>
            <a:off x="7121408" y="44624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graphicFrame>
        <p:nvGraphicFramePr>
          <p:cNvPr id="255064" name="Group 111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035316425"/>
              </p:ext>
            </p:extLst>
          </p:nvPr>
        </p:nvGraphicFramePr>
        <p:xfrm>
          <a:off x="76200" y="533400"/>
          <a:ext cx="8839200" cy="6040120"/>
        </p:xfrm>
        <a:graphic>
          <a:graphicData uri="http://schemas.openxmlformats.org/drawingml/2006/table">
            <a:tbl>
              <a:tblPr/>
              <a:tblGrid>
                <a:gridCol w="2895600"/>
                <a:gridCol w="533400"/>
                <a:gridCol w="1420813"/>
                <a:gridCol w="796925"/>
                <a:gridCol w="792162"/>
                <a:gridCol w="793750"/>
                <a:gridCol w="814388"/>
                <a:gridCol w="792162"/>
              </a:tblGrid>
              <a:tr h="609600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амбулаторных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1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1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 -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Специалисты с высшим немедицинским образованием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127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Провизоры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медперсонал –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139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Фармацевты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209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32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Инструкторы по лечебной физкультуре (без среднего медицинского образования)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Младший медперсонал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Прочий персонал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217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Всего должностей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27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Кроме того,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число физических лиц специалистов с высшим немедицинским образованием, занимающих должности врачей, всего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5044" name="Rectangle 1092"/>
          <p:cNvSpPr>
            <a:spLocks noChangeArrowheads="1"/>
          </p:cNvSpPr>
          <p:nvPr/>
        </p:nvSpPr>
        <p:spPr bwMode="auto">
          <a:xfrm>
            <a:off x="3505200" y="1981200"/>
            <a:ext cx="54864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Строка 1 равна сумме строк с 4 по 45, с 48 по 67, 69, 71,73, с 75 по 96, со 101 по 109, со 111 по 122</a:t>
            </a:r>
          </a:p>
        </p:txBody>
      </p:sp>
      <p:sp>
        <p:nvSpPr>
          <p:cNvPr id="255047" name="Rectangle 1095"/>
          <p:cNvSpPr>
            <a:spLocks noChangeArrowheads="1"/>
          </p:cNvSpPr>
          <p:nvPr/>
        </p:nvSpPr>
        <p:spPr bwMode="auto">
          <a:xfrm>
            <a:off x="3505200" y="2590800"/>
            <a:ext cx="54864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Строка 127 больше или равна сумме строк со 128 по 134</a:t>
            </a:r>
          </a:p>
        </p:txBody>
      </p:sp>
      <p:sp>
        <p:nvSpPr>
          <p:cNvPr id="255050" name="Rectangle 1098"/>
          <p:cNvSpPr>
            <a:spLocks noChangeArrowheads="1"/>
          </p:cNvSpPr>
          <p:nvPr/>
        </p:nvSpPr>
        <p:spPr bwMode="auto">
          <a:xfrm>
            <a:off x="3505200" y="2971800"/>
            <a:ext cx="54102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Строка 135 равна сумме строк со 136 по 138</a:t>
            </a:r>
          </a:p>
        </p:txBody>
      </p:sp>
      <p:sp>
        <p:nvSpPr>
          <p:cNvPr id="255051" name="Rectangle 1099"/>
          <p:cNvSpPr>
            <a:spLocks noChangeArrowheads="1"/>
          </p:cNvSpPr>
          <p:nvPr/>
        </p:nvSpPr>
        <p:spPr bwMode="auto">
          <a:xfrm>
            <a:off x="3505200" y="3352800"/>
            <a:ext cx="54102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Строка 139 равна сумме строк со 144 по 146, 148, со 150 по 155, 159, 163, со 190 по 194, 198, 203, 204, 208</a:t>
            </a:r>
          </a:p>
        </p:txBody>
      </p:sp>
      <p:sp>
        <p:nvSpPr>
          <p:cNvPr id="255058" name="Rectangle 1106"/>
          <p:cNvSpPr>
            <a:spLocks noChangeArrowheads="1"/>
          </p:cNvSpPr>
          <p:nvPr/>
        </p:nvSpPr>
        <p:spPr bwMode="auto">
          <a:xfrm>
            <a:off x="3505200" y="4038600"/>
            <a:ext cx="54102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Строка 214 равна сумме строк 215+216</a:t>
            </a:r>
          </a:p>
        </p:txBody>
      </p:sp>
      <p:sp>
        <p:nvSpPr>
          <p:cNvPr id="255059" name="Rectangle 1107"/>
          <p:cNvSpPr>
            <a:spLocks noChangeArrowheads="1"/>
          </p:cNvSpPr>
          <p:nvPr/>
        </p:nvSpPr>
        <p:spPr bwMode="auto">
          <a:xfrm>
            <a:off x="3505200" y="4495800"/>
            <a:ext cx="54102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Строка 217 больше или равна сумме строк 218+219+220</a:t>
            </a:r>
          </a:p>
        </p:txBody>
      </p:sp>
      <p:sp>
        <p:nvSpPr>
          <p:cNvPr id="255060" name="Rectangle 1108"/>
          <p:cNvSpPr>
            <a:spLocks noChangeArrowheads="1"/>
          </p:cNvSpPr>
          <p:nvPr/>
        </p:nvSpPr>
        <p:spPr bwMode="auto">
          <a:xfrm>
            <a:off x="3505200" y="5791200"/>
            <a:ext cx="54102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latin typeface="+mn-lt"/>
              </a:rPr>
              <a:t>Всего в медицинских организациях равно сумме строк 221+222</a:t>
            </a:r>
          </a:p>
        </p:txBody>
      </p:sp>
      <p:sp>
        <p:nvSpPr>
          <p:cNvPr id="255061" name="Rectangle 1109"/>
          <p:cNvSpPr>
            <a:spLocks noChangeArrowheads="1"/>
          </p:cNvSpPr>
          <p:nvPr/>
        </p:nvSpPr>
        <p:spPr bwMode="auto">
          <a:xfrm>
            <a:off x="3505200" y="5029200"/>
            <a:ext cx="54102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Строка 221 равна сумме строк </a:t>
            </a:r>
            <a:r>
              <a:rPr lang="ru-RU" altLang="ru-RU" sz="1600" b="1" dirty="0" smtClean="0">
                <a:latin typeface="+mn-lt"/>
              </a:rPr>
              <a:t>1+127+135+139+209+ +</a:t>
            </a:r>
            <a:r>
              <a:rPr lang="ru-RU" altLang="ru-RU" sz="1600" b="1" dirty="0">
                <a:latin typeface="+mn-lt"/>
              </a:rPr>
              <a:t>214+217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03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3731" name="Group 19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92944698"/>
              </p:ext>
            </p:extLst>
          </p:nvPr>
        </p:nvGraphicFramePr>
        <p:xfrm>
          <a:off x="243387" y="1628800"/>
          <a:ext cx="8610600" cy="1828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172200"/>
                <a:gridCol w="801688"/>
                <a:gridCol w="1636712"/>
              </a:tblGrid>
              <a:tr h="5254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Занятые должности отделений (кабинетов) профилактики (из таблицы 1100)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32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3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числа занятых должностей в отделениях (кабинетах)  профилактики: врачей (из стр. 01 гр. 6)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среднего медицинского персонала (из стр. 139 гр. 6)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372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1101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3730" name="Rectangle 194"/>
          <p:cNvSpPr>
            <a:spLocks noChangeArrowheads="1"/>
          </p:cNvSpPr>
          <p:nvPr/>
        </p:nvSpPr>
        <p:spPr bwMode="auto">
          <a:xfrm>
            <a:off x="243387" y="3645024"/>
            <a:ext cx="8686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в данной таблице не должны превышать данные в таблице 1100 </a:t>
            </a:r>
          </a:p>
          <a:p>
            <a:pPr>
              <a:buClr>
                <a:srgbClr val="C00000"/>
              </a:buClr>
            </a:pPr>
            <a:endParaRPr lang="ru-RU" altLang="ru-RU" sz="1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наличие занятых должностей в кабинете медицинской профилактики указывается в том случае, когда организован кабинет, то есть</a:t>
            </a:r>
            <a:r>
              <a:rPr lang="ru-RU" altLang="ru-RU" sz="2000" dirty="0" smtClean="0">
                <a:latin typeface="+mn-lt"/>
              </a:rPr>
              <a:t>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altLang="ru-RU" sz="1200" dirty="0" smtClean="0">
                <a:latin typeface="+mn-lt"/>
              </a:rPr>
              <a:t>	-    </a:t>
            </a:r>
            <a:r>
              <a:rPr lang="ru-RU" altLang="ru-RU" sz="1800" dirty="0" smtClean="0">
                <a:latin typeface="+mn-lt"/>
              </a:rPr>
              <a:t>выделенного </a:t>
            </a:r>
            <a:r>
              <a:rPr lang="ru-RU" altLang="ru-RU" sz="1800" dirty="0">
                <a:latin typeface="+mn-lt"/>
              </a:rPr>
              <a:t>для него помещения </a:t>
            </a:r>
          </a:p>
          <a:p>
            <a:pPr marL="914400" lvl="2" indent="0">
              <a:buNone/>
            </a:pPr>
            <a:r>
              <a:rPr lang="ru-RU" altLang="ru-RU" sz="1800" dirty="0">
                <a:latin typeface="+mn-lt"/>
              </a:rPr>
              <a:t>-  аппаратуры и оборудования</a:t>
            </a:r>
          </a:p>
          <a:p>
            <a:pPr marL="914400" lvl="2" indent="0">
              <a:buNone/>
            </a:pPr>
            <a:r>
              <a:rPr lang="ru-RU" altLang="ru-RU" sz="1800" dirty="0">
                <a:latin typeface="+mn-lt"/>
              </a:rPr>
              <a:t>- осуществляется учет в установленном порядке</a:t>
            </a:r>
          </a:p>
          <a:p>
            <a:pPr marL="914400" lvl="2" indent="0">
              <a:buNone/>
            </a:pPr>
            <a:r>
              <a:rPr lang="ru-RU" altLang="ru-RU" sz="1800" dirty="0">
                <a:latin typeface="+mn-lt"/>
              </a:rPr>
              <a:t>- утверждено положение о кабинете</a:t>
            </a:r>
          </a:p>
          <a:p>
            <a:pPr marL="914400" lvl="2" indent="0">
              <a:buNone/>
            </a:pPr>
            <a:r>
              <a:rPr lang="ru-RU" altLang="ru-RU" sz="1800" dirty="0">
                <a:latin typeface="+mn-lt"/>
              </a:rPr>
              <a:t>- в штатном расписание предусмотрен специалист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88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4" name="Text Box 2"/>
          <p:cNvSpPr txBox="1">
            <a:spLocks noChangeArrowheads="1"/>
          </p:cNvSpPr>
          <p:nvPr/>
        </p:nvSpPr>
        <p:spPr bwMode="auto">
          <a:xfrm>
            <a:off x="533400" y="6096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1102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4585" name="Rectangle 25"/>
          <p:cNvSpPr>
            <a:spLocks noChangeArrowheads="1"/>
          </p:cNvSpPr>
          <p:nvPr/>
        </p:nvSpPr>
        <p:spPr bwMode="auto">
          <a:xfrm>
            <a:off x="152400" y="3933056"/>
            <a:ext cx="8763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в строке 1 по всем графам не должны превышать данные в таблице 1100 строки 139 по графам 5, 6 и 10 соответственно</a:t>
            </a:r>
          </a:p>
          <a:p>
            <a:pPr>
              <a:buClr>
                <a:srgbClr val="C00000"/>
              </a:buClr>
              <a:buFont typeface="Wingdings" pitchFamily="2" charset="2"/>
              <a:buNone/>
            </a:pPr>
            <a:endParaRPr lang="ru-RU" altLang="ru-RU" sz="1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в строке 2 по всем графам не должны превышать данные в таблице 1100 строки 204 по графам 5, 6 и 10 соответственно</a:t>
            </a:r>
          </a:p>
          <a:p>
            <a:pPr>
              <a:buClr>
                <a:srgbClr val="C00000"/>
              </a:buClr>
            </a:pPr>
            <a:endParaRPr lang="ru-RU" altLang="ru-RU" sz="1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в строке 3 по всем графам не должны превышать данные в таблице 1100 строки 144 по графам 5, 6 и 10 соответственно</a:t>
            </a:r>
          </a:p>
        </p:txBody>
      </p:sp>
      <p:graphicFrame>
        <p:nvGraphicFramePr>
          <p:cNvPr id="194775" name="Group 21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747948738"/>
              </p:ext>
            </p:extLst>
          </p:nvPr>
        </p:nvGraphicFramePr>
        <p:xfrm>
          <a:off x="228600" y="1700808"/>
          <a:ext cx="8610600" cy="197961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572000"/>
                <a:gridCol w="730250"/>
                <a:gridCol w="1050925"/>
                <a:gridCol w="1052513"/>
                <a:gridCol w="1204912"/>
              </a:tblGrid>
              <a:tr h="19263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медицинский персонал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ФАПов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ФП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(из таблицы 1100)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Должностей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физических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штатных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занятых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лиц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7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медицинский персонал ФАПов, ФП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том числе фельдшеры (включая заведующих)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акушерки (включая заведующих)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7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1103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152400" y="3861048"/>
            <a:ext cx="8839200" cy="248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1800" dirty="0">
                <a:latin typeface="+mn-lt"/>
              </a:rPr>
              <a:t>сведения по всем строкам не должны превышать данные в таблице 1100 строка 139 графы 5, 6 и 10 соответственно</a:t>
            </a:r>
          </a:p>
          <a:p>
            <a:pPr>
              <a:buClr>
                <a:srgbClr val="C00000"/>
              </a:buClr>
            </a:pPr>
            <a:r>
              <a:rPr lang="ru-RU" altLang="ru-RU" sz="1800" dirty="0">
                <a:latin typeface="+mn-lt"/>
              </a:rPr>
              <a:t>наличие должностей в кабинете указывается в том случае, когда организован кабинет, то есть:</a:t>
            </a:r>
          </a:p>
          <a:p>
            <a:pPr lvl="2"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-  выделенного для него помещения</a:t>
            </a:r>
          </a:p>
          <a:p>
            <a:pPr lvl="2"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-  аппаратуры и оборудования</a:t>
            </a:r>
          </a:p>
          <a:p>
            <a:pPr lvl="2">
              <a:buFontTx/>
              <a:buNone/>
            </a:pPr>
            <a:r>
              <a:rPr lang="ru-RU" altLang="ru-RU" sz="1800" dirty="0">
                <a:latin typeface="+mn-lt"/>
              </a:rPr>
              <a:t>- осуществляется учет в установленном порядке</a:t>
            </a:r>
          </a:p>
          <a:p>
            <a:pPr lvl="2">
              <a:buFontTx/>
              <a:buNone/>
            </a:pPr>
            <a:r>
              <a:rPr lang="ru-RU" altLang="ru-RU" sz="1800" dirty="0">
                <a:latin typeface="+mn-lt"/>
              </a:rPr>
              <a:t>- утверждено положение о кабинете</a:t>
            </a:r>
          </a:p>
          <a:p>
            <a:pPr lvl="2">
              <a:buFontTx/>
              <a:buNone/>
            </a:pPr>
            <a:r>
              <a:rPr lang="ru-RU" altLang="ru-RU" sz="1800" dirty="0">
                <a:latin typeface="+mn-lt"/>
              </a:rPr>
              <a:t>- в штатном расписание предусмотрен специалист</a:t>
            </a:r>
          </a:p>
        </p:txBody>
      </p:sp>
      <p:graphicFrame>
        <p:nvGraphicFramePr>
          <p:cNvPr id="195754" name="Group 17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027372819"/>
              </p:ext>
            </p:extLst>
          </p:nvPr>
        </p:nvGraphicFramePr>
        <p:xfrm>
          <a:off x="83106" y="1124744"/>
          <a:ext cx="8915400" cy="24993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686550"/>
                <a:gridCol w="1035050"/>
                <a:gridCol w="1193800"/>
              </a:tblGrid>
              <a:tr h="528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медицинский персонал смотровых кабинетов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(из таблицы 1100)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3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общего числа должностей среднего медицинского персонала (стр. 139) – в смотровом кабинете: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                                      штатных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                                      занятых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физических лиц основных работников на занятых должностях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0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304800" y="18864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1107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152400" y="3810000"/>
            <a:ext cx="86868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altLang="ru-RU" sz="1600" b="1" dirty="0">
                <a:latin typeface="+mn-lt"/>
              </a:rPr>
              <a:t>Комплексный терапевтический участок формируется из населения врачебного участка с недостаточной численностью прикрепленного населения (малокомплектный участок) или населения, обслуживаемого врачом-терапевтом амбулатории и населения, обслуживаемого фельдшерско-акушерскими пунктами (фельдшерскими пунктами)</a:t>
            </a:r>
          </a:p>
          <a:p>
            <a:r>
              <a:rPr lang="ru-RU" altLang="ru-RU" sz="1600" b="1" dirty="0">
                <a:latin typeface="+mn-lt"/>
              </a:rPr>
              <a:t>Комплексный терапевтический участок – обслуживается врачом терапевтом участковым, медсестрой и фельдшером (акушеркой), ФАП, ФП</a:t>
            </a:r>
          </a:p>
          <a:p>
            <a:r>
              <a:rPr lang="ru-RU" altLang="ru-RU" sz="1600" b="1" dirty="0">
                <a:latin typeface="+mn-lt"/>
              </a:rPr>
              <a:t>К малокомплектным участкам относят участки,  численность прикрепленного населения на которых на 200 человек ниже установленных нормативов.</a:t>
            </a:r>
          </a:p>
        </p:txBody>
      </p:sp>
      <p:graphicFrame>
        <p:nvGraphicFramePr>
          <p:cNvPr id="197859" name="Group 22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169052316"/>
              </p:ext>
            </p:extLst>
          </p:nvPr>
        </p:nvGraphicFramePr>
        <p:xfrm>
          <a:off x="152400" y="762000"/>
          <a:ext cx="8763000" cy="29870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715000"/>
                <a:gridCol w="990600"/>
                <a:gridCol w="2057400"/>
              </a:tblGrid>
              <a:tr h="29368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Участки медицинских организаций,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Врачебных терапевтических участков,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  комплексные участки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             малокомплектные участки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Участки врача общей практики  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Педиатрические участки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36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малокомплектные участки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6.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7860" name="Rectangle 228"/>
          <p:cNvSpPr>
            <a:spLocks noChangeArrowheads="1"/>
          </p:cNvSpPr>
          <p:nvPr/>
        </p:nvSpPr>
        <p:spPr bwMode="auto">
          <a:xfrm>
            <a:off x="4572000" y="1752600"/>
            <a:ext cx="4419600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solidFill>
                  <a:srgbClr val="990033"/>
                </a:solidFill>
                <a:latin typeface="+mn-lt"/>
              </a:rPr>
              <a:t>Проверка доступности первичной медико-санитарной помощи: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(численность населения) : (норматив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численности населения на участке) =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численность штатных должностей участковых врачей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latin typeface="+mn-lt"/>
              </a:rPr>
              <a:t>При этом могут быть отклонения</a:t>
            </a:r>
          </a:p>
        </p:txBody>
      </p:sp>
      <p:sp>
        <p:nvSpPr>
          <p:cNvPr id="197861" name="AutoShape 229"/>
          <p:cNvSpPr>
            <a:spLocks noChangeArrowheads="1"/>
          </p:cNvSpPr>
          <p:nvPr/>
        </p:nvSpPr>
        <p:spPr bwMode="auto">
          <a:xfrm>
            <a:off x="4114800" y="6096000"/>
            <a:ext cx="990600" cy="5334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238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228600" y="990600"/>
            <a:ext cx="8458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В соответствии с приказом </a:t>
            </a:r>
            <a:r>
              <a:rPr lang="ru-RU" altLang="ru-RU" sz="2000" dirty="0" err="1">
                <a:latin typeface="+mn-lt"/>
              </a:rPr>
              <a:t>Минздравсоцразвития</a:t>
            </a:r>
            <a:r>
              <a:rPr lang="ru-RU" altLang="ru-RU" sz="2000" dirty="0">
                <a:latin typeface="+mn-lt"/>
              </a:rPr>
              <a:t> России от 15.05.2012 № 543н “Об утверждении Положения об организации оказания первичной медико-санитарной помощи взрослому населению” в амбулаторно-поликлинических учреждениях могут быть организованы следующие участки: </a:t>
            </a:r>
          </a:p>
          <a:p>
            <a:pPr lvl="1">
              <a:buFont typeface="Wingdings" pitchFamily="2" charset="2"/>
              <a:buNone/>
            </a:pPr>
            <a:r>
              <a:rPr lang="ru-RU" altLang="ru-RU" sz="1600" dirty="0">
                <a:latin typeface="+mn-lt"/>
              </a:rPr>
              <a:t>•   </a:t>
            </a:r>
            <a:r>
              <a:rPr lang="ru-RU" altLang="ru-RU" sz="1800" dirty="0">
                <a:latin typeface="+mn-lt"/>
              </a:rPr>
              <a:t>терапевтический, с численностью прикрепленного взрослого населения (18 лет и старше) в количестве 1700 чел.;</a:t>
            </a:r>
          </a:p>
          <a:p>
            <a:pPr lvl="1"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•   врача общей практики, с численностью прикрепленного взрослого на- селения (18 лет и старше) в количестве 1200 чел.;</a:t>
            </a:r>
          </a:p>
          <a:p>
            <a:pPr lvl="1"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•   семейного врача, с численностью прикрепленного взрослого и детского населения в количестве 1500 чел.;</a:t>
            </a:r>
          </a:p>
          <a:p>
            <a:pPr lvl="1">
              <a:buFont typeface="Wingdings" pitchFamily="2" charset="2"/>
              <a:buNone/>
            </a:pPr>
            <a:r>
              <a:rPr lang="ru-RU" altLang="ru-RU" sz="1800" dirty="0">
                <a:latin typeface="+mn-lt"/>
              </a:rPr>
              <a:t>•   комплексный терапевтический, с численностью прикрепленного населения (взрослого и детского) в количестве 2000 чел.</a:t>
            </a: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В соответствии с приказом </a:t>
            </a:r>
            <a:r>
              <a:rPr lang="ru-RU" altLang="ru-RU" sz="2000" dirty="0" err="1">
                <a:latin typeface="+mn-lt"/>
              </a:rPr>
              <a:t>Минздравсоцразвития</a:t>
            </a:r>
            <a:r>
              <a:rPr lang="ru-RU" altLang="ru-RU" sz="2000" dirty="0">
                <a:latin typeface="+mn-lt"/>
              </a:rPr>
              <a:t> России  от 16.04.2012 №366н "Об утверждении Порядка оказания педиатрической помощи" рекомендовано на 1 врача-педиатра участкового 800 прикрепленного детского населения</a:t>
            </a:r>
          </a:p>
        </p:txBody>
      </p:sp>
      <p:sp>
        <p:nvSpPr>
          <p:cNvPr id="114699" name="AutoShape 11"/>
          <p:cNvSpPr>
            <a:spLocks noChangeArrowheads="1"/>
          </p:cNvSpPr>
          <p:nvPr/>
        </p:nvSpPr>
        <p:spPr bwMode="auto">
          <a:xfrm>
            <a:off x="3923928" y="332656"/>
            <a:ext cx="990600" cy="5334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532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336354" y="764704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1108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260154" y="4581128"/>
            <a:ext cx="8534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В таблице отражаются сведения и числе физических лиц медицинских работников на комплексных врачебных участках из числа указанных в таблице 1107, строке 2</a:t>
            </a: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о физических лицах не должны превышать соответствующие данные таблицы 1100</a:t>
            </a:r>
          </a:p>
        </p:txBody>
      </p:sp>
      <p:graphicFrame>
        <p:nvGraphicFramePr>
          <p:cNvPr id="198762" name="Group 10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157322655"/>
              </p:ext>
            </p:extLst>
          </p:nvPr>
        </p:nvGraphicFramePr>
        <p:xfrm>
          <a:off x="228600" y="1988840"/>
          <a:ext cx="8610600" cy="1463040"/>
        </p:xfrm>
        <a:graphic>
          <a:graphicData uri="http://schemas.openxmlformats.org/drawingml/2006/table">
            <a:tbl>
              <a:tblPr/>
              <a:tblGrid>
                <a:gridCol w="8610600"/>
              </a:tblGrid>
              <a:tr h="1360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медицинских работников на комплексных врачебных участках: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фельдшеров  1________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акушерок 2.___________ 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медицинских сестер 3.___________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8763" name="Rectangle 107"/>
          <p:cNvSpPr>
            <a:spLocks noChangeArrowheads="1"/>
          </p:cNvSpPr>
          <p:nvPr/>
        </p:nvSpPr>
        <p:spPr bwMode="auto">
          <a:xfrm>
            <a:off x="5724128" y="2636912"/>
            <a:ext cx="2811016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Таблица заполняется,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+mn-lt"/>
              </a:rPr>
              <a:t>если заполнена </a:t>
            </a:r>
            <a:r>
              <a:rPr lang="ru-RU" altLang="ru-RU" sz="1800" b="1" dirty="0" smtClean="0">
                <a:latin typeface="+mn-lt"/>
              </a:rPr>
              <a:t>строка 2 </a:t>
            </a:r>
            <a:r>
              <a:rPr lang="ru-RU" altLang="ru-RU" sz="1800" b="1" dirty="0">
                <a:latin typeface="+mn-lt"/>
              </a:rPr>
              <a:t>таблицы 1107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56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1109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200721" name="Group 10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680262214"/>
              </p:ext>
            </p:extLst>
          </p:nvPr>
        </p:nvGraphicFramePr>
        <p:xfrm>
          <a:off x="-1" y="914400"/>
          <a:ext cx="9144001" cy="5466933"/>
        </p:xfrm>
        <a:graphic>
          <a:graphicData uri="http://schemas.openxmlformats.org/drawingml/2006/table">
            <a:tbl>
              <a:tblPr/>
              <a:tblGrid>
                <a:gridCol w="2360544"/>
                <a:gridCol w="541682"/>
                <a:gridCol w="367748"/>
                <a:gridCol w="838200"/>
                <a:gridCol w="839857"/>
                <a:gridCol w="856422"/>
                <a:gridCol w="823292"/>
                <a:gridCol w="836543"/>
                <a:gridCol w="839857"/>
                <a:gridCol w="839856"/>
              </a:tblGrid>
              <a:tr h="291139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Медицинские и фармацевтические работники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Пол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полных лет по состоянию на конец отчетного года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том числе: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До 36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36-45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46-50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51-55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56-60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61 и более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11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том числе по организации здравоохранения (на должностях руководителей и их заместителей) 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Провизоры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Средние медицинские работники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Фармацевты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Прочие специалисты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М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Ж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0718" name="Rectangle 1038"/>
          <p:cNvSpPr>
            <a:spLocks noChangeArrowheads="1"/>
          </p:cNvSpPr>
          <p:nvPr/>
        </p:nvSpPr>
        <p:spPr bwMode="auto">
          <a:xfrm>
            <a:off x="3429000" y="2286000"/>
            <a:ext cx="5410200" cy="2133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сумма строк по полу по должностям в таблице должны быть равны  соответствующим данным таблицы 1100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Например, сумма строк 1+2 по графе 4 должна быть равна строке 1 по графе 9 таблицы 1100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Возраст работников берется по состоянию на конец отчетного (полных лет)</a:t>
            </a:r>
          </a:p>
        </p:txBody>
      </p:sp>
      <p:sp>
        <p:nvSpPr>
          <p:cNvPr id="200719" name="Text Box 1039"/>
          <p:cNvSpPr txBox="1">
            <a:spLocks noChangeArrowheads="1"/>
          </p:cNvSpPr>
          <p:nvPr/>
        </p:nvSpPr>
        <p:spPr bwMode="auto">
          <a:xfrm>
            <a:off x="7164288" y="150167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00720" name="Rectangle 1040"/>
          <p:cNvSpPr>
            <a:spLocks noChangeArrowheads="1"/>
          </p:cNvSpPr>
          <p:nvPr/>
        </p:nvSpPr>
        <p:spPr bwMode="auto">
          <a:xfrm>
            <a:off x="3429000" y="5486400"/>
            <a:ext cx="5410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Сумма строк 11 и 12 по графе 4 должна быть равна строке 127 по графе 9 таблицы 1100</a:t>
            </a:r>
          </a:p>
        </p:txBody>
      </p:sp>
      <p:sp>
        <p:nvSpPr>
          <p:cNvPr id="200722" name="Rectangle 1042"/>
          <p:cNvSpPr>
            <a:spLocks noChangeArrowheads="1"/>
          </p:cNvSpPr>
          <p:nvPr/>
        </p:nvSpPr>
        <p:spPr bwMode="auto">
          <a:xfrm>
            <a:off x="3429000" y="4648200"/>
            <a:ext cx="54102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1800" b="1" dirty="0">
                <a:latin typeface="+mn-lt"/>
              </a:rPr>
              <a:t>Сумма строк 3 и 4 по графе 4 должна быть равна строке 4 по графе 9 таблицы 1100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21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38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+mn-lt"/>
              </a:rPr>
              <a:t>Таблица 1110</a:t>
            </a:r>
            <a:endParaRPr lang="ru-RU" alt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03036" name="Line 284"/>
          <p:cNvSpPr>
            <a:spLocks noChangeShapeType="1"/>
          </p:cNvSpPr>
          <p:nvPr/>
        </p:nvSpPr>
        <p:spPr bwMode="auto">
          <a:xfrm>
            <a:off x="2222500" y="23939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3038" name="Line 286"/>
          <p:cNvSpPr>
            <a:spLocks noChangeShapeType="1"/>
          </p:cNvSpPr>
          <p:nvPr/>
        </p:nvSpPr>
        <p:spPr bwMode="auto">
          <a:xfrm>
            <a:off x="2933700" y="30511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03318" name="Group 5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5875180"/>
              </p:ext>
            </p:extLst>
          </p:nvPr>
        </p:nvGraphicFramePr>
        <p:xfrm>
          <a:off x="-1" y="946682"/>
          <a:ext cx="9144002" cy="356616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88807"/>
                <a:gridCol w="724227"/>
                <a:gridCol w="780065"/>
                <a:gridCol w="796487"/>
                <a:gridCol w="551794"/>
                <a:gridCol w="788276"/>
                <a:gridCol w="962353"/>
                <a:gridCol w="952500"/>
                <a:gridCol w="551794"/>
                <a:gridCol w="844113"/>
                <a:gridCol w="1103586"/>
              </a:tblGrid>
              <a:tr h="239713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физических лиц основных работников, находящихся в декретном и долгосрочном отпуске, всего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том числе: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7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Врачи,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медперсонал,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из них работающие: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Врачи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Средний медперсонал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Терапевты участковые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Педиатры участковые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ВОП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 терапевтами участковыми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 педиатрами участковыми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 ВОП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8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9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10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4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 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3249" name="Rectangle 497"/>
          <p:cNvSpPr>
            <a:spLocks noChangeArrowheads="1"/>
          </p:cNvSpPr>
          <p:nvPr/>
        </p:nvSpPr>
        <p:spPr bwMode="auto">
          <a:xfrm>
            <a:off x="152400" y="4648200"/>
            <a:ext cx="86868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в таблицу включают сведения о численности медицинских работников, находящихся на конец отчетного года в декретном и долгосрочном отпусках</a:t>
            </a:r>
          </a:p>
          <a:p>
            <a:pPr>
              <a:buClr>
                <a:srgbClr val="C00000"/>
              </a:buClr>
            </a:pPr>
            <a:endParaRPr lang="ru-RU" altLang="ru-RU" sz="1000" dirty="0">
              <a:latin typeface="+mn-lt"/>
            </a:endParaRPr>
          </a:p>
          <a:p>
            <a:pPr>
              <a:buClr>
                <a:srgbClr val="C00000"/>
              </a:buClr>
            </a:pPr>
            <a:r>
              <a:rPr lang="ru-RU" altLang="ru-RU" sz="2000" dirty="0">
                <a:latin typeface="+mn-lt"/>
              </a:rPr>
              <a:t>сведения о физических лицах не должны превышать данные таблицы 1100 по соответствующим строкам</a:t>
            </a:r>
          </a:p>
        </p:txBody>
      </p:sp>
      <p:sp>
        <p:nvSpPr>
          <p:cNvPr id="203254" name="Text Box 502"/>
          <p:cNvSpPr txBox="1">
            <a:spLocks noChangeArrowheads="1"/>
          </p:cNvSpPr>
          <p:nvPr/>
        </p:nvSpPr>
        <p:spPr bwMode="auto">
          <a:xfrm>
            <a:off x="7153933" y="167183"/>
            <a:ext cx="1734770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C00000"/>
                </a:solidFill>
                <a:latin typeface="+mj-lt"/>
              </a:rPr>
              <a:t>Внимание!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080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56" t="2669" r="3069" b="8905"/>
          <a:stretch/>
        </p:blipFill>
        <p:spPr>
          <a:xfrm>
            <a:off x="0" y="332656"/>
            <a:ext cx="9144000" cy="6170977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3402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07" y="457020"/>
            <a:ext cx="9144000" cy="5943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54298"/>
            <a:ext cx="9144000" cy="181588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Посещения к среднему медицинскому персоналу учитываются в том случае, когда фельдшер самостоятельно ведет прием. Посещения к медицинским сестрам учету не подлежат!!!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7484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120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168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15" y="-27384"/>
            <a:ext cx="910096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4932040" y="1124744"/>
            <a:ext cx="3168352" cy="1296144"/>
          </a:xfrm>
          <a:prstGeom prst="wedgeRoundRectCallout">
            <a:avLst>
              <a:gd name="adj1" fmla="val -71269"/>
              <a:gd name="adj2" fmla="val -9740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ysClr val="windowText" lastClr="000000"/>
                </a:solidFill>
              </a:rPr>
              <a:t>К таблице прилагается объяснительная записка, подписанная районным акушер-гинекологом и заверенная печатью. 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843808" y="5013176"/>
            <a:ext cx="5472608" cy="1296144"/>
          </a:xfrm>
          <a:prstGeom prst="wedgeRoundRectCallout">
            <a:avLst>
              <a:gd name="adj1" fmla="val -90471"/>
              <a:gd name="adj2" fmla="val -56244"/>
              <a:gd name="adj3" fmla="val 16667"/>
            </a:avLst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ysClr val="windowText" lastClr="000000"/>
                </a:solidFill>
              </a:rPr>
              <a:t>Таблица составляется на основании корешков медицинских свидетельств о смерти </a:t>
            </a:r>
            <a:r>
              <a:rPr lang="ru-RU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ф.106у-08), </a:t>
            </a:r>
            <a:r>
              <a:rPr lang="ru-RU" dirty="0" smtClean="0">
                <a:solidFill>
                  <a:schemeClr val="tx1"/>
                </a:solidFill>
              </a:rPr>
              <a:t>хранящихся в амбулаторно-поликлинических организациях, данных патолого-анатомического вскрытия и судебно-медицинской экспертизы.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95736" y="188640"/>
            <a:ext cx="2376263" cy="43204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07504" y="4581128"/>
            <a:ext cx="576064" cy="360040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4498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6" y="597924"/>
            <a:ext cx="9091448" cy="5662151"/>
          </a:xfrm>
          <a:prstGeom prst="rect">
            <a:avLst/>
          </a:prstGeom>
        </p:spPr>
      </p:pic>
      <p:sp>
        <p:nvSpPr>
          <p:cNvPr id="10" name="Овальная выноска 9"/>
          <p:cNvSpPr/>
          <p:nvPr/>
        </p:nvSpPr>
        <p:spPr>
          <a:xfrm>
            <a:off x="2267744" y="1400638"/>
            <a:ext cx="5688632" cy="2460410"/>
          </a:xfrm>
          <a:prstGeom prst="wedgeEllipseCallout">
            <a:avLst>
              <a:gd name="adj1" fmla="val -79859"/>
              <a:gd name="adj2" fmla="val -6390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 связи с отменой формы федерального статического наблюдения </a:t>
            </a:r>
            <a:r>
              <a:rPr lang="ru-RU" b="1" dirty="0">
                <a:solidFill>
                  <a:schemeClr val="tx1"/>
                </a:solidFill>
              </a:rPr>
              <a:t>№31 </a:t>
            </a:r>
            <a:r>
              <a:rPr lang="ru-RU" dirty="0">
                <a:solidFill>
                  <a:schemeClr val="tx1"/>
                </a:solidFill>
              </a:rPr>
              <a:t>(сведения о медицинской помощи детям и подросткам-школьникам)  в табл.2510 добавлена </a:t>
            </a:r>
            <a:r>
              <a:rPr lang="ru-RU" b="1" dirty="0">
                <a:solidFill>
                  <a:schemeClr val="tx1"/>
                </a:solidFill>
              </a:rPr>
              <a:t>строка школьники</a:t>
            </a:r>
            <a:r>
              <a:rPr lang="ru-RU" dirty="0">
                <a:solidFill>
                  <a:schemeClr val="tx1"/>
                </a:solidFill>
              </a:rPr>
              <a:t> и распределение их по группам здоровья. </a:t>
            </a:r>
          </a:p>
        </p:txBody>
      </p:sp>
    </p:spTree>
    <p:extLst>
      <p:ext uri="{BB962C8B-B14F-4D97-AF65-F5344CB8AC3E}">
        <p14:creationId xmlns:p14="http://schemas.microsoft.com/office/powerpoint/2010/main" xmlns="" val="705934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5" y="191275"/>
            <a:ext cx="9144000" cy="6408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0" y="6504384"/>
            <a:ext cx="533400" cy="381000"/>
          </a:xfrm>
        </p:spPr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3491880" y="1916832"/>
            <a:ext cx="3528392" cy="864096"/>
          </a:xfrm>
          <a:prstGeom prst="wedgeEllipseCallout">
            <a:avLst>
              <a:gd name="adj1" fmla="val -94427"/>
              <a:gd name="adj2" fmla="val -42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Ф.30 т.5114 стр.1 гр.3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812499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5878" y="432936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 добавлена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Таблица 2650 о грудном вскармливании!!!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00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9"/>
          <a:stretch/>
        </p:blipFill>
        <p:spPr>
          <a:xfrm>
            <a:off x="0" y="0"/>
            <a:ext cx="9144000" cy="602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851920" y="4221088"/>
            <a:ext cx="4726886" cy="22322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ВНИМАНИЕ: 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первичную хирургическую обработку, манипуляции, аборты, </a:t>
            </a:r>
            <a:r>
              <a:rPr lang="ru-RU" sz="2000" dirty="0" err="1" smtClean="0">
                <a:solidFill>
                  <a:schemeClr val="tx1"/>
                </a:solidFill>
              </a:rPr>
              <a:t>гистероскопии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данную таблицу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НЕ ВКЛЮЧАТЬ!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ПРОЧИЕ ОПЕРАЦИИ 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 УКАЗЫВАЮТСЯ!!!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26278" y="4221088"/>
            <a:ext cx="4752528" cy="2232248"/>
          </a:xfrm>
          <a:prstGeom prst="round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83568" y="260648"/>
            <a:ext cx="7776864" cy="648072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3225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1AF31E5-90FB-4748-AA02-1832F863A65F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482" y="355729"/>
            <a:ext cx="9170482" cy="6174856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51520" y="2024844"/>
            <a:ext cx="3240360" cy="2520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Число отпущенных процедур-всего</a:t>
            </a: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853505" y="1821556"/>
            <a:ext cx="4320480" cy="864096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chemeClr val="tx1"/>
                </a:solidFill>
              </a:rPr>
              <a:t>Строка 3 делится на строку 1, 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chemeClr val="tx1"/>
                </a:solidFill>
              </a:rPr>
              <a:t>получаем количество процедур на 1 человека.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chemeClr val="tx1"/>
                </a:solidFill>
              </a:rPr>
              <a:t>Их количество </a:t>
            </a: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НЕ ДОЛЖНО ПРЕВЫШАТЬ </a:t>
            </a:r>
          </a:p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20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на 1 человека</a:t>
            </a:r>
          </a:p>
        </p:txBody>
      </p:sp>
    </p:spTree>
    <p:extLst>
      <p:ext uri="{BB962C8B-B14F-4D97-AF65-F5344CB8AC3E}">
        <p14:creationId xmlns:p14="http://schemas.microsoft.com/office/powerpoint/2010/main" xmlns="" val="186782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8263"/>
            <a:ext cx="9144000" cy="6781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215909" y="3284984"/>
            <a:ext cx="4032448" cy="165618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Учету подлежит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ВСЕ ОБОРУДОВАНИЕ 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независимо от года выпуска.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Таблицу составляют </a:t>
            </a:r>
          </a:p>
          <a:p>
            <a:pPr algn="ctr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IT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- специалисты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1960" y="3284984"/>
            <a:ext cx="4032448" cy="1656184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627784" y="260648"/>
            <a:ext cx="4968552" cy="43204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1183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6066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3" t="1057" r="6088" b="2046"/>
          <a:stretch/>
        </p:blipFill>
        <p:spPr>
          <a:xfrm>
            <a:off x="467544" y="-9625"/>
            <a:ext cx="8280920" cy="6852531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79512" y="404664"/>
            <a:ext cx="4032448" cy="1483799"/>
          </a:xfrm>
          <a:prstGeom prst="wedgeRoundRectCallout">
            <a:avLst>
              <a:gd name="adj1" fmla="val -25729"/>
              <a:gd name="adj2" fmla="val 114545"/>
              <a:gd name="adj3" fmla="val 16667"/>
            </a:avLst>
          </a:prstGeom>
          <a:solidFill>
            <a:schemeClr val="bg1"/>
          </a:solidFill>
          <a:ln w="571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</a:rPr>
              <a:t>Данную таблицу заполняют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ПОЛИКЛИНИЧЕСКИЕ ОРГАНИЗАЦИИ</a:t>
            </a:r>
            <a:r>
              <a:rPr lang="ru-RU" dirty="0" smtClean="0">
                <a:solidFill>
                  <a:schemeClr val="tx1"/>
                </a:solidFill>
              </a:rPr>
              <a:t>, организации оказывающие стационарную помощь заполняют только данные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 диагностических подразделениях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067944" y="2996952"/>
            <a:ext cx="4680520" cy="2664296"/>
            <a:chOff x="4067944" y="2996952"/>
            <a:chExt cx="4680520" cy="266429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067944" y="2996952"/>
              <a:ext cx="4680520" cy="2664296"/>
            </a:xfrm>
            <a:prstGeom prst="roundRect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accent2">
                      <a:lumMod val="75000"/>
                    </a:schemeClr>
                  </a:solidFill>
                </a:rPr>
                <a:t>Таблица 1001 «Отделения и кабинеты» </a:t>
              </a:r>
              <a:r>
                <a:rPr lang="ru-RU" dirty="0" smtClean="0">
                  <a:solidFill>
                    <a:schemeClr val="tx1"/>
                  </a:solidFill>
                </a:rPr>
                <a:t>заполняются </a:t>
              </a:r>
              <a:r>
                <a:rPr lang="ru-RU" u="sng" dirty="0" smtClean="0">
                  <a:solidFill>
                    <a:schemeClr val="tx1"/>
                  </a:solidFill>
                </a:rPr>
                <a:t>в строгом соответствии со штатным расписанием организации</a:t>
              </a:r>
              <a:r>
                <a:rPr lang="ru-RU" dirty="0" smtClean="0">
                  <a:solidFill>
                    <a:schemeClr val="tx1"/>
                  </a:solidFill>
                </a:rPr>
                <a:t>.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 случае если профиль отделения совпадает с профилем медицинской организации, сведения о таких отделениях и кабинетах  в таблицу </a:t>
              </a:r>
              <a:r>
                <a:rPr lang="ru-RU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НЕ ВКЛЮЧАЮТСЯ</a:t>
              </a:r>
              <a:r>
                <a:rPr lang="ru-RU" dirty="0" smtClean="0">
                  <a:solidFill>
                    <a:schemeClr val="tx1"/>
                  </a:solidFill>
                </a:rPr>
                <a:t>, в этом случае  следует указать только диагностические отделения и кабинеты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067944" y="2996952"/>
              <a:ext cx="4608512" cy="2664296"/>
            </a:xfrm>
            <a:prstGeom prst="roundRect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611560" y="2780928"/>
            <a:ext cx="1224136" cy="432048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8302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291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2987824" y="260648"/>
            <a:ext cx="3312368" cy="432048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0" y="2924944"/>
            <a:ext cx="4104456" cy="1584176"/>
          </a:xfrm>
          <a:prstGeom prst="roundRect">
            <a:avLst>
              <a:gd name="adj" fmla="val 17228"/>
            </a:avLst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ДОСТОВЕРНУЮ ИНФОРМАЦИЮ </a:t>
            </a:r>
            <a:r>
              <a:rPr lang="ru-RU" sz="2000" dirty="0" smtClean="0">
                <a:solidFill>
                  <a:schemeClr val="tx1"/>
                </a:solidFill>
              </a:rPr>
              <a:t>для заполнения данной таблицы необходимо получить в отделе </a:t>
            </a:r>
          </a:p>
          <a:p>
            <a:pPr algn="ctr">
              <a:lnSpc>
                <a:spcPct val="85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по учету основных средств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2924944"/>
            <a:ext cx="4104456" cy="1584176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393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0DC4B-AFC8-4C8B-B50E-63C74BE0AB01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10937" y="1772816"/>
            <a:ext cx="8077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pPr algn="ctr"/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Форма №57</a:t>
            </a:r>
            <a:b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40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Сведения о травмах, отравлениях и некоторых других последствиях воздействия внешних причин</a:t>
            </a:r>
            <a:r>
              <a:rPr lang="ru-RU" altLang="ru-RU" sz="40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2395312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0829"/>
            <a:ext cx="9144000" cy="6036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6516216" y="2708920"/>
            <a:ext cx="2160240" cy="9361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4716016" y="2299559"/>
            <a:ext cx="4307487" cy="1503487"/>
            <a:chOff x="4932040" y="2299559"/>
            <a:chExt cx="4307487" cy="150348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2912" t="40698" r="5114" b="47684"/>
            <a:stretch/>
          </p:blipFill>
          <p:spPr>
            <a:xfrm>
              <a:off x="4932040" y="2299559"/>
              <a:ext cx="4307487" cy="1503487"/>
            </a:xfrm>
            <a:prstGeom prst="rect">
              <a:avLst/>
            </a:prstGeom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5816280" y="3803046"/>
              <a:ext cx="2376264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628392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80648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+mn-lt"/>
              </a:rPr>
              <a:t>Форма федерального статистического наблюдения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+mn-lt"/>
              </a:rPr>
              <a:t>№ 57 </a:t>
            </a:r>
            <a:endParaRPr lang="ru-RU" sz="2800" b="1" dirty="0" smtClean="0">
              <a:solidFill>
                <a:srgbClr val="C00000"/>
              </a:solidFill>
              <a:latin typeface="+mn-lt"/>
            </a:endParaRPr>
          </a:p>
          <a:p>
            <a:pPr algn="ctr"/>
            <a:r>
              <a:rPr lang="ru-RU" sz="2400" dirty="0" smtClean="0">
                <a:latin typeface="+mn-lt"/>
              </a:rPr>
              <a:t>«</a:t>
            </a:r>
            <a:r>
              <a:rPr lang="ru-RU" sz="2400" dirty="0">
                <a:latin typeface="+mn-lt"/>
              </a:rPr>
              <a:t>Сведения о травмах, отравлениях и некоторых других последствиях воздействия внешних причин» </a:t>
            </a:r>
            <a:endParaRPr lang="ru-RU" sz="2400" dirty="0" smtClean="0">
              <a:latin typeface="+mn-lt"/>
            </a:endParaRPr>
          </a:p>
          <a:p>
            <a:pPr algn="ctr"/>
            <a:r>
              <a:rPr lang="ru-RU" sz="2400" dirty="0" smtClean="0">
                <a:latin typeface="+mn-lt"/>
              </a:rPr>
              <a:t>(</a:t>
            </a:r>
            <a:r>
              <a:rPr lang="ru-RU" sz="2400" dirty="0">
                <a:latin typeface="+mn-lt"/>
              </a:rPr>
              <a:t>далее – Форма), составляется всеми медицинскими организациями, оказывающими медицинскую помощь в амбулаторных </a:t>
            </a:r>
            <a:r>
              <a:rPr lang="ru-RU" sz="2400" dirty="0" smtClean="0">
                <a:latin typeface="+mn-lt"/>
              </a:rPr>
              <a:t>условиях, утверждена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Приказом Росстата от 16.05.2016 года №232</a:t>
            </a:r>
            <a:r>
              <a:rPr lang="ru-RU" sz="2400" dirty="0" smtClean="0">
                <a:latin typeface="+mn-lt"/>
              </a:rPr>
              <a:t> вводится с отчета за 2016 год.</a:t>
            </a:r>
            <a:endParaRPr lang="ru-RU" sz="2400" dirty="0">
              <a:latin typeface="+mn-lt"/>
            </a:endParaRPr>
          </a:p>
          <a:p>
            <a:pPr algn="ctr"/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7276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551114"/>
            <a:ext cx="828092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spcBef>
                <a:spcPts val="600"/>
              </a:spcBef>
            </a:pPr>
            <a:r>
              <a:rPr lang="ru-RU" sz="2400" b="1" dirty="0">
                <a:solidFill>
                  <a:srgbClr val="C00000"/>
                </a:solidFill>
                <a:latin typeface="+mn-lt"/>
              </a:rPr>
              <a:t>Для составления отчета по Форме используются следующие первичные учетные формы:</a:t>
            </a:r>
          </a:p>
          <a:p>
            <a:pPr marL="285750" indent="-285750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>
                <a:latin typeface="+mn-lt"/>
              </a:rPr>
              <a:t>«Талон пациента, получающего медицинскую помощь в амбулаторных условиях» </a:t>
            </a:r>
            <a:r>
              <a:rPr lang="ru-RU" sz="2000" dirty="0">
                <a:latin typeface="+mn-lt"/>
              </a:rPr>
              <a:t>-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форма № 025-1/у</a:t>
            </a:r>
            <a:r>
              <a:rPr lang="ru-RU" sz="2000" dirty="0">
                <a:latin typeface="+mn-lt"/>
              </a:rPr>
              <a:t>, </a:t>
            </a:r>
            <a:r>
              <a:rPr lang="ru-RU" dirty="0" smtClean="0">
                <a:latin typeface="+mn-lt"/>
              </a:rPr>
              <a:t>утвержденная приказом Минздрава России от 15.12.2014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(далее – Талон); зарегистрирован Министерством юстиции Российской Федерации 20.02.2015 № 36160.</a:t>
            </a:r>
          </a:p>
          <a:p>
            <a:pPr marL="285750" indent="-285750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«Статистическая карта выбывшего из стационара» </a:t>
            </a:r>
            <a:r>
              <a:rPr lang="ru-RU" sz="2000" dirty="0" smtClean="0">
                <a:latin typeface="+mn-lt"/>
              </a:rPr>
              <a:t>-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форма №066/у-02</a:t>
            </a:r>
            <a:r>
              <a:rPr lang="ru-RU" sz="2000" dirty="0" smtClean="0">
                <a:latin typeface="+mn-lt"/>
              </a:rPr>
              <a:t>, </a:t>
            </a:r>
            <a:r>
              <a:rPr lang="ru-RU" dirty="0" smtClean="0">
                <a:latin typeface="+mn-lt"/>
              </a:rPr>
              <a:t>утвержденная приказом Минздрава России от 30.12.2002 № 413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«Об утверждении учетной и отчетной медицинской документации» (далее – Карта);</a:t>
            </a:r>
          </a:p>
          <a:p>
            <a:pPr marL="285750" indent="-285750">
              <a:lnSpc>
                <a:spcPct val="7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+mn-lt"/>
              </a:rPr>
              <a:t>«Медицинские свидетельства о смерти» </a:t>
            </a:r>
            <a:r>
              <a:rPr lang="ru-RU" sz="2000" dirty="0" smtClean="0">
                <a:latin typeface="+mn-lt"/>
              </a:rPr>
              <a:t>- формы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№106/у-08 </a:t>
            </a:r>
            <a:r>
              <a:rPr lang="ru-RU" sz="2000" dirty="0" smtClean="0">
                <a:latin typeface="+mn-lt"/>
              </a:rPr>
              <a:t>и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№106-2/у-08</a:t>
            </a:r>
            <a:r>
              <a:rPr lang="ru-RU" sz="2000" dirty="0" smtClean="0">
                <a:latin typeface="+mn-lt"/>
              </a:rPr>
              <a:t>, </a:t>
            </a:r>
            <a:r>
              <a:rPr lang="en-US" sz="2000" b="1" dirty="0">
                <a:solidFill>
                  <a:srgbClr val="C00000"/>
                </a:solidFill>
                <a:latin typeface="+mn-lt"/>
              </a:rPr>
              <a:t>(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выданные патологоанатомической службой и бюро судебной медицины)</a:t>
            </a:r>
            <a:br>
              <a:rPr lang="ru-RU" sz="2000" b="1" dirty="0">
                <a:solidFill>
                  <a:srgbClr val="C00000"/>
                </a:solidFill>
                <a:latin typeface="+mn-lt"/>
              </a:rPr>
            </a:br>
            <a:r>
              <a:rPr lang="ru-RU" dirty="0" smtClean="0">
                <a:latin typeface="+mn-lt"/>
              </a:rPr>
              <a:t>утвержденные приказом </a:t>
            </a:r>
            <a:r>
              <a:rPr lang="ru-RU" dirty="0" err="1" smtClean="0">
                <a:latin typeface="+mn-lt"/>
              </a:rPr>
              <a:t>Минздравсоцразвития</a:t>
            </a:r>
            <a:r>
              <a:rPr lang="ru-RU" dirty="0" smtClean="0">
                <a:latin typeface="+mn-lt"/>
              </a:rPr>
              <a:t> России</a:t>
            </a:r>
            <a:r>
              <a:rPr lang="en-US" dirty="0" smtClean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от 26.12.2008 № 782н «Об утверждении и порядке ведения медицинской документации, удостоверяющей случаи рождения и смерти» (далее – Свидетельства); зарегистрирован Министерством юстиции Российской Федерации 30.12.2008 № 13055.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9324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92" y="208278"/>
            <a:ext cx="8153400" cy="99060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892" y="1412776"/>
            <a:ext cx="8449604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Форма состоит из таблиц</a:t>
            </a:r>
            <a:r>
              <a:rPr lang="ru-RU" dirty="0">
                <a:latin typeface="+mn-lt"/>
              </a:rPr>
              <a:t>, включающих сведения о травмах, отравлениях и внешних причинах у детского населения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(1000) </a:t>
            </a:r>
            <a:r>
              <a:rPr lang="ru-RU" dirty="0">
                <a:latin typeface="+mn-lt"/>
              </a:rPr>
              <a:t>и взрослого населения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(2000), </a:t>
            </a:r>
            <a:r>
              <a:rPr lang="ru-RU" dirty="0">
                <a:latin typeface="+mn-lt"/>
              </a:rPr>
              <a:t>включая население старше трудоспособного возраста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(3000)</a:t>
            </a:r>
            <a:r>
              <a:rPr lang="ru-RU" dirty="0">
                <a:latin typeface="+mn-lt"/>
              </a:rPr>
              <a:t>.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rgbClr val="C00000"/>
                </a:solidFill>
                <a:latin typeface="+mn-lt"/>
              </a:rPr>
              <a:t>Таблицы </a:t>
            </a:r>
            <a:r>
              <a:rPr lang="ru-RU" dirty="0">
                <a:latin typeface="+mn-lt"/>
              </a:rPr>
              <a:t>для каждой возрастной группы содержат сведения о травмах, отравлениях и некоторых других последствиях воздействия внешних причин, классифицируемых по блокам и рубрикам МКБ-10 по характеру травмы и внешним причинам (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таблицы 1000, 2000, 3000</a:t>
            </a:r>
            <a:r>
              <a:rPr lang="ru-RU" dirty="0">
                <a:latin typeface="+mn-lt"/>
              </a:rPr>
              <a:t>).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>
                <a:latin typeface="+mn-lt"/>
              </a:rPr>
              <a:t>Все  травмы, отравления  и некоторые другие последствия воздействия внешних причин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подлежат двойному кодированию</a:t>
            </a:r>
            <a:r>
              <a:rPr lang="ru-RU" dirty="0">
                <a:latin typeface="+mn-lt"/>
              </a:rPr>
              <a:t>: каждому записанному состоянию (из класса </a:t>
            </a:r>
            <a:r>
              <a:rPr lang="en-US" dirty="0">
                <a:latin typeface="+mn-lt"/>
              </a:rPr>
              <a:t>XIX</a:t>
            </a:r>
            <a:r>
              <a:rPr lang="ru-RU" dirty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МКБ-10 – код </a:t>
            </a:r>
            <a:r>
              <a:rPr lang="en-US" dirty="0" smtClean="0">
                <a:latin typeface="+mn-lt"/>
              </a:rPr>
              <a:t>S,T</a:t>
            </a:r>
            <a:r>
              <a:rPr lang="ru-RU" dirty="0" smtClean="0">
                <a:latin typeface="+mn-lt"/>
              </a:rPr>
              <a:t> последствия воздействия внешней причины)</a:t>
            </a:r>
            <a:r>
              <a:rPr lang="en-US" dirty="0" smtClean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должна соответствовать в зависимости от обстоятельств травмы или отравления внешняя причина </a:t>
            </a:r>
            <a:r>
              <a:rPr lang="ru-RU" dirty="0">
                <a:latin typeface="+mn-lt"/>
              </a:rPr>
              <a:t>(ХХ класс </a:t>
            </a:r>
            <a:r>
              <a:rPr lang="ru-RU" smtClean="0">
                <a:latin typeface="+mn-lt"/>
              </a:rPr>
              <a:t>МКБ-10 – код </a:t>
            </a:r>
            <a:r>
              <a:rPr lang="en-US" smtClean="0">
                <a:latin typeface="+mn-lt"/>
              </a:rPr>
              <a:t>V,W,X,Y</a:t>
            </a:r>
            <a:r>
              <a:rPr lang="ru-RU" dirty="0" smtClean="0">
                <a:latin typeface="+mn-lt"/>
              </a:rPr>
              <a:t> внешняя причина). </a:t>
            </a:r>
          </a:p>
          <a:p>
            <a:pPr marL="285750" indent="-285750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>
                <a:latin typeface="+mn-lt"/>
              </a:rPr>
              <a:t>В </a:t>
            </a:r>
            <a:r>
              <a:rPr lang="ru-RU" dirty="0">
                <a:latin typeface="+mn-lt"/>
              </a:rPr>
              <a:t>первичной медицинской документации в случае травмы или отравления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должны быть указаны 2 кода МКБ-10</a:t>
            </a:r>
            <a:r>
              <a:rPr lang="ru-RU" dirty="0">
                <a:latin typeface="+mn-lt"/>
              </a:rPr>
              <a:t>: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один из класса </a:t>
            </a:r>
            <a:r>
              <a:rPr lang="en-US" b="1" dirty="0">
                <a:solidFill>
                  <a:srgbClr val="C00000"/>
                </a:solidFill>
                <a:latin typeface="+mn-lt"/>
              </a:rPr>
              <a:t>XIX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dirty="0">
                <a:latin typeface="+mn-lt"/>
              </a:rPr>
              <a:t>по характеру травмы или отравления, второй –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из класса ХХ </a:t>
            </a:r>
            <a:r>
              <a:rPr lang="ru-RU" dirty="0">
                <a:latin typeface="+mn-lt"/>
              </a:rPr>
              <a:t>(внешние причины). Эти коды служат основанием для заполнения таблиц Формы.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Одной травме (отравлению) может соответствовать только одна внешняя причина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ru-RU" sz="20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527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787" y="2132856"/>
            <a:ext cx="79928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+mn-lt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</a:t>
            </a:r>
            <a:r>
              <a:rPr lang="ru-RU" sz="2000" dirty="0" smtClean="0">
                <a:latin typeface="+mn-lt"/>
              </a:rPr>
              <a:t>)</a:t>
            </a:r>
          </a:p>
          <a:p>
            <a:pPr marL="285750" indent="-285750"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dirty="0">
                <a:latin typeface="+mn-lt"/>
              </a:rPr>
              <a:t>Сведения о травмах и отравлениях, которые послужили причиной смерти, также включаются в данный отчет. Умершие на </a:t>
            </a:r>
            <a:r>
              <a:rPr lang="ru-RU" sz="2000" dirty="0" err="1">
                <a:latin typeface="+mn-lt"/>
              </a:rPr>
              <a:t>догоспитальном</a:t>
            </a:r>
            <a:r>
              <a:rPr lang="ru-RU" sz="2000" dirty="0">
                <a:latin typeface="+mn-lt"/>
              </a:rPr>
              <a:t> этапе и погибшие на месте происшествия регистрируются бюро судебно-медицинской экспертизы и включаются в Форму.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04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+mn-lt"/>
              </a:rPr>
              <a:t>Указания по заполнению формы федерального статистического </a:t>
            </a:r>
            <a:r>
              <a:rPr lang="ru-RU" sz="3200" b="1" dirty="0" smtClean="0">
                <a:latin typeface="+mn-lt"/>
              </a:rPr>
              <a:t>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8300" y="1484784"/>
            <a:ext cx="8120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n-lt"/>
              </a:rPr>
              <a:t>Для получения достоверной информации при заполнении формы №57 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необходима сверка с данными ГИБДД, патологоанатомической службы, службы судмедэкспертизы</a:t>
            </a:r>
            <a:r>
              <a:rPr lang="ru-RU" dirty="0" smtClean="0">
                <a:latin typeface="+mn-lt"/>
              </a:rPr>
              <a:t>, использовать информацию из корешков выданных свидетельств лиц прикрепленных к данной медицинской организации.</a:t>
            </a:r>
            <a:endParaRPr lang="ru-RU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300" y="2924944"/>
            <a:ext cx="81369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Таблица 3500 </a:t>
            </a:r>
            <a:r>
              <a:rPr lang="ru-RU" dirty="0">
                <a:latin typeface="+mn-lt"/>
              </a:rPr>
              <a:t>включает случаи смерти от всех внешних причин (строка 1) и от внешних причин, являющимися ведущими причинами в структуре смертности (строки 2-5), разделенные по возрастным группировкам. Выборки производятся из соответствующих таблиц (1000, 2000, 3000) Формы. Для заполнения таблиц следует использовать информацию из корешков выданных Свидетельств (за исключением умерших лиц, не прикрепленных к данной медицинской организации</a:t>
            </a:r>
            <a:r>
              <a:rPr lang="ru-RU" dirty="0" smtClean="0">
                <a:latin typeface="+mn-lt"/>
              </a:rPr>
              <a:t>).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Одной 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травме (отравлению) может соответствовать только одна внешняя причина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latin typeface="+mn-lt"/>
              </a:rPr>
              <a:t>Регистрация </a:t>
            </a:r>
            <a:r>
              <a:rPr lang="ru-RU" dirty="0">
                <a:latin typeface="+mn-lt"/>
              </a:rPr>
              <a:t>травм и отравлений у пациентов после лечения в стационарных условиях должна производиться в поликлинике по Талону, заполненному на основании выписного эпикриза. </a:t>
            </a:r>
          </a:p>
        </p:txBody>
      </p:sp>
    </p:spTree>
    <p:extLst>
      <p:ext uri="{BB962C8B-B14F-4D97-AF65-F5344CB8AC3E}">
        <p14:creationId xmlns:p14="http://schemas.microsoft.com/office/powerpoint/2010/main" xmlns="" val="113949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Прямоугольник 3"/>
          <p:cNvSpPr>
            <a:spLocks noChangeArrowheads="1"/>
          </p:cNvSpPr>
          <p:nvPr/>
        </p:nvSpPr>
        <p:spPr bwMode="auto">
          <a:xfrm>
            <a:off x="150813" y="1556792"/>
            <a:ext cx="899318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altLang="ru-RU" sz="1600" b="1" dirty="0">
                <a:latin typeface="+mn-lt"/>
              </a:rPr>
              <a:t>В каждой возрастной группе все травмы, отравления и внешние причины заболеваемости и смертности разделены на: </a:t>
            </a:r>
          </a:p>
          <a:p>
            <a:pPr algn="ctr" eaLnBrk="1" hangingPunct="1">
              <a:spcBef>
                <a:spcPts val="600"/>
              </a:spcBef>
              <a:buFont typeface="Arial" charset="0"/>
              <a:buChar char="•"/>
            </a:pP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связанные с производством (таблицы</a:t>
            </a:r>
            <a:r>
              <a:rPr lang="ru-RU" altLang="ru-RU" sz="1600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1000, 2000, 3000);  </a:t>
            </a:r>
          </a:p>
          <a:p>
            <a:pPr algn="ctr" eaLnBrk="1" hangingPunct="1">
              <a:spcBef>
                <a:spcPts val="600"/>
              </a:spcBef>
              <a:buFont typeface="Arial" charset="0"/>
              <a:buChar char="•"/>
            </a:pP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не связанные с производством (таблицы</a:t>
            </a:r>
            <a:r>
              <a:rPr lang="ru-RU" altLang="ru-RU" sz="1600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1100, 2100, 3100).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Травмы </a:t>
            </a: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считаются связанными с производством, если место работы пострадавшего совпадает с местом происшествия (4-й знак кода внешней причины). 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sz="1600" b="1" dirty="0" smtClean="0">
                <a:latin typeface="+mn-lt"/>
              </a:rPr>
              <a:t>В </a:t>
            </a:r>
            <a:r>
              <a:rPr lang="ru-RU" altLang="ru-RU" sz="1600" b="1" dirty="0">
                <a:latin typeface="+mn-lt"/>
              </a:rPr>
              <a:t>первичной медицинской документации в случае травмы или отравления </a:t>
            </a: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должны быть указаны 2 кода МКБ-10: один из класса </a:t>
            </a:r>
            <a:r>
              <a:rPr lang="en-US" altLang="ru-RU" sz="1600" b="1" dirty="0">
                <a:solidFill>
                  <a:srgbClr val="C00000"/>
                </a:solidFill>
                <a:latin typeface="+mn-lt"/>
              </a:rPr>
              <a:t>XIX</a:t>
            </a:r>
            <a:r>
              <a:rPr lang="ru-RU" altLang="ru-RU" sz="1600" b="1" dirty="0">
                <a:solidFill>
                  <a:srgbClr val="C00000"/>
                </a:solidFill>
                <a:latin typeface="+mn-lt"/>
              </a:rPr>
              <a:t>, второй – из класса ХХ</a:t>
            </a:r>
            <a:r>
              <a:rPr lang="ru-RU" altLang="ru-RU" sz="1600" b="1" dirty="0">
                <a:latin typeface="+mn-lt"/>
              </a:rPr>
              <a:t>. Эти коды служат основанием для заполнения таблиц формы № 57. Одной травме (отравлению) может соответствовать только одна внешняя причина</a:t>
            </a:r>
            <a:r>
              <a:rPr lang="ru-RU" altLang="ru-RU" sz="1600" b="1" dirty="0" smtClean="0">
                <a:latin typeface="+mn-lt"/>
              </a:rPr>
              <a:t>.</a:t>
            </a:r>
            <a:endParaRPr lang="en-US" altLang="ru-RU" sz="1600" b="1" dirty="0" smtClean="0">
              <a:latin typeface="+mn-lt"/>
            </a:endParaRPr>
          </a:p>
          <a:p>
            <a:pPr eaLnBrk="1" hangingPunct="1">
              <a:spcBef>
                <a:spcPts val="600"/>
              </a:spcBef>
            </a:pPr>
            <a:r>
              <a:rPr lang="ru-RU" altLang="ru-RU" sz="1600" b="1" dirty="0" smtClean="0">
                <a:latin typeface="+mn-lt"/>
              </a:rPr>
              <a:t>Регистрации </a:t>
            </a:r>
            <a:r>
              <a:rPr lang="ru-RU" altLang="ru-RU" sz="1600" b="1" dirty="0">
                <a:latin typeface="+mn-lt"/>
              </a:rPr>
              <a:t>подлежат все травмы и отравления со знаком «+» у населения, обслуживаемого данной медицинской организацией, оказывающей амбулаторную медицинскую помощь или соответствующим подразделением больничной медицинской организации, специализированного диспансера или центра. </a:t>
            </a:r>
            <a:endParaRPr lang="en-US" altLang="ru-RU" sz="1600" b="1" dirty="0" smtClean="0">
              <a:latin typeface="+mn-lt"/>
            </a:endParaRPr>
          </a:p>
          <a:p>
            <a:pPr eaLnBrk="1" hangingPunct="1">
              <a:spcBef>
                <a:spcPts val="600"/>
              </a:spcBef>
            </a:pP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Так как в отчетной форме № 57 регистрируют случаи травм и отравлений, а не пострадавших от них (лиц), то, если у пациент(а)(</a:t>
            </a:r>
            <a:r>
              <a:rPr lang="ru-RU" altLang="ru-RU" b="1" dirty="0" err="1">
                <a:solidFill>
                  <a:srgbClr val="C00000"/>
                </a:solidFill>
                <a:latin typeface="+mn-lt"/>
              </a:rPr>
              <a:t>ки</a:t>
            </a: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) было несколько различных травм (отравлений), то все они регистрируются в соответствующих строках таблиц формы № 57</a:t>
            </a: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ru-RU" alt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ru-RU" sz="3200" b="1" dirty="0" smtClean="0">
                <a:latin typeface="+mn-lt"/>
              </a:rPr>
              <a:t>Указания по заполнению формы федерального статистического наблюдения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68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99550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69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64216"/>
            <a:ext cx="878497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rgbClr val="C00000"/>
                </a:solidFill>
                <a:latin typeface="+mn-lt"/>
              </a:rPr>
              <a:t>Для сопоставления с данными ГИБДД </a:t>
            </a:r>
            <a:r>
              <a:rPr lang="ru-RU" sz="1600" dirty="0" smtClean="0">
                <a:latin typeface="+mn-lt"/>
              </a:rPr>
              <a:t>используются данные графы 7 (дорожно-транспортные несчастные случаи, или ДТП), коды состояний которых приведены в примечании к таблице 3500.</a:t>
            </a:r>
          </a:p>
          <a:p>
            <a:pPr>
              <a:spcBef>
                <a:spcPts val="1200"/>
              </a:spcBef>
            </a:pPr>
            <a:r>
              <a:rPr lang="ru-RU" sz="1600" dirty="0" err="1" smtClean="0">
                <a:latin typeface="+mn-lt"/>
              </a:rPr>
              <a:t>Графоклетки</a:t>
            </a:r>
            <a:r>
              <a:rPr lang="ru-RU" sz="1600" dirty="0">
                <a:latin typeface="+mn-lt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pPr>
              <a:spcBef>
                <a:spcPts val="1200"/>
              </a:spcBef>
            </a:pPr>
            <a:r>
              <a:rPr lang="ru-RU" sz="1600" dirty="0">
                <a:latin typeface="+mn-lt"/>
              </a:rPr>
              <a:t>Данные </a:t>
            </a:r>
            <a:r>
              <a:rPr lang="ru-RU" sz="1600" b="1" dirty="0">
                <a:solidFill>
                  <a:srgbClr val="C00000"/>
                </a:solidFill>
                <a:latin typeface="+mn-lt"/>
              </a:rPr>
              <a:t>графы 4 таблиц </a:t>
            </a:r>
            <a:r>
              <a:rPr lang="ru-RU" sz="1600" dirty="0">
                <a:latin typeface="+mn-lt"/>
              </a:rPr>
              <a:t>Формы должны соответствовать соответствующим строкам </a:t>
            </a:r>
            <a:r>
              <a:rPr lang="ru-RU" sz="1600" b="1" dirty="0">
                <a:solidFill>
                  <a:srgbClr val="C00000"/>
                </a:solidFill>
                <a:latin typeface="+mn-lt"/>
              </a:rPr>
              <a:t>графы 7 </a:t>
            </a:r>
            <a:r>
              <a:rPr lang="ru-RU" sz="1600" dirty="0">
                <a:latin typeface="+mn-lt"/>
              </a:rPr>
              <a:t>«с впервые в жизни установленным диагнозом»  </a:t>
            </a:r>
            <a:r>
              <a:rPr lang="ru-RU" sz="1600" b="1" dirty="0">
                <a:solidFill>
                  <a:srgbClr val="C00000"/>
                </a:solidFill>
                <a:latin typeface="+mn-lt"/>
              </a:rPr>
              <a:t>таблиц  формы  федерального  статистического наблюдения № 12 </a:t>
            </a:r>
            <a:r>
              <a:rPr lang="ru-RU" sz="1600" dirty="0">
                <a:latin typeface="+mn-lt"/>
              </a:rPr>
              <a:t>(1000, 2000, 3000, 4000).</a:t>
            </a:r>
          </a:p>
          <a:p>
            <a:pPr>
              <a:spcBef>
                <a:spcPts val="1200"/>
              </a:spcBef>
            </a:pPr>
            <a:r>
              <a:rPr lang="ru-RU" sz="1600" b="1" dirty="0">
                <a:solidFill>
                  <a:srgbClr val="C00000"/>
                </a:solidFill>
                <a:latin typeface="+mn-lt"/>
              </a:rPr>
              <a:t>В таблицах 1000, 2000 и 3000 </a:t>
            </a:r>
            <a:r>
              <a:rPr lang="ru-RU" sz="1600" dirty="0">
                <a:latin typeface="+mn-lt"/>
              </a:rPr>
              <a:t>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Т79 «Некоторые ранние осложнения травм», не включенному в таблицы 1000, 2000 и 3000 Формы. </a:t>
            </a:r>
          </a:p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C00000"/>
                </a:solidFill>
                <a:latin typeface="+mn-lt"/>
              </a:rPr>
              <a:t>Данные каждой строки по графе 4 должны равняться сумме соответствующих строк по графам 5, 7, 13, 16-20.</a:t>
            </a:r>
          </a:p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C00000"/>
                </a:solidFill>
                <a:latin typeface="+mn-lt"/>
              </a:rPr>
              <a:t>Таблица 3500 </a:t>
            </a:r>
            <a:r>
              <a:rPr lang="ru-RU" sz="1600" dirty="0">
                <a:latin typeface="+mn-lt"/>
              </a:rPr>
              <a:t>включает случаи смерти от всех внешних причин (строка 1) и от внешних причин, являющимися ведущими причинами в структуре смертности (строки 2-5), разделенные по возрастным группировкам. Выборки производятся из соответствующих таблиц (1000, 2000, 3000) Формы. Для заполнения таблиц следует использовать информацию из корешков выданных Свидетельств (за исключением умерших лиц, не прикрепленных к данной медицинской организации).</a:t>
            </a:r>
          </a:p>
          <a:p>
            <a:pPr>
              <a:spcBef>
                <a:spcPts val="1200"/>
              </a:spcBef>
            </a:pPr>
            <a:r>
              <a:rPr lang="ru-RU" sz="1600" dirty="0">
                <a:latin typeface="+mn-lt"/>
              </a:rPr>
              <a:t>Отчет подписывается руководителем медицинской организации, лицом, ответственным за  предоставление статистической информации, и заверяется гербовой печатью. </a:t>
            </a:r>
          </a:p>
        </p:txBody>
      </p:sp>
    </p:spTree>
    <p:extLst>
      <p:ext uri="{BB962C8B-B14F-4D97-AF65-F5344CB8AC3E}">
        <p14:creationId xmlns:p14="http://schemas.microsoft.com/office/powerpoint/2010/main" xmlns="" val="237319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11560" y="1772816"/>
            <a:ext cx="799288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ts val="12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ru-RU" altLang="ru-RU" dirty="0" smtClean="0">
                <a:latin typeface="+mn-lt"/>
              </a:rPr>
              <a:t> 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Не отмечают профильные кабинеты специализированные медицинской организации (кожно-венерологические диспансеры –дерматовенерологические</a:t>
            </a:r>
            <a:r>
              <a:rPr lang="en-US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кабинеты, наркологические диспансеры – наркологические кабинеты, детские  поликлиники – детские отделения и кабинеты и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т.Д.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)</a:t>
            </a:r>
          </a:p>
          <a:p>
            <a:pPr>
              <a:lnSpc>
                <a:spcPct val="80000"/>
              </a:lnSpc>
              <a:spcBef>
                <a:spcPts val="12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ru-RU" altLang="ru-RU" dirty="0" smtClean="0">
                <a:latin typeface="+mn-lt"/>
              </a:rPr>
              <a:t>  Медицинские организации, оказывающие медицинскую помощь только в амбулаторных условиях, и не имеющие обособленных структурных подразделений,  не отмечают соответствующие подразделения (поликлиника - поликлиники, амбулатория – амбулатории и </a:t>
            </a:r>
            <a:r>
              <a:rPr lang="ru-RU" altLang="ru-RU" dirty="0" err="1" smtClean="0">
                <a:latin typeface="+mn-lt"/>
              </a:rPr>
              <a:t>т.Д.</a:t>
            </a:r>
            <a:r>
              <a:rPr lang="ru-RU" altLang="ru-RU" dirty="0" smtClean="0">
                <a:latin typeface="+mn-lt"/>
              </a:rPr>
              <a:t>) </a:t>
            </a:r>
          </a:p>
          <a:p>
            <a:pPr>
              <a:lnSpc>
                <a:spcPct val="80000"/>
              </a:lnSpc>
              <a:spcBef>
                <a:spcPts val="12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ru-RU" altLang="ru-RU" dirty="0" smtClean="0">
                <a:latin typeface="+mn-lt"/>
              </a:rPr>
              <a:t> 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Отделения, в которых оказывают медицинскую помощь в стационарных</a:t>
            </a:r>
            <a:r>
              <a:rPr lang="en-US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 условиях, в таблицу 1001 не включают (их показывают в таблице 3100)</a:t>
            </a:r>
          </a:p>
          <a:p>
            <a:pPr>
              <a:lnSpc>
                <a:spcPct val="80000"/>
              </a:lnSpc>
              <a:spcBef>
                <a:spcPts val="12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</a:pPr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В обособленных структурных подразделениях наличие кабинета, отделения, отдела указывается в соответствии со штатным расписанием (положении о работе)</a:t>
            </a:r>
            <a:endParaRPr lang="ru-RU" altLang="ru-RU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468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399C3-E61C-4EAA-82EE-7C69303473F4}" type="slidenum">
              <a:rPr lang="en-US" smtClean="0"/>
              <a:pPr>
                <a:defRPr/>
              </a:pPr>
              <a:t>70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8926" y="2492896"/>
            <a:ext cx="783579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0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ФОРМА №19</a:t>
            </a:r>
            <a:endParaRPr lang="ru-RU" sz="4000" dirty="0" smtClean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«СВЕДЕНИЯ О ДЕТЯХ-ИНВАЛИДАХ»</a:t>
            </a:r>
            <a:endParaRPr lang="ru-RU" sz="4000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48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71</a:t>
            </a:fld>
            <a:endParaRPr lang="en-US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8963025" cy="664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7035576" y="2780928"/>
            <a:ext cx="2016224" cy="100811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6091976" y="2750842"/>
            <a:ext cx="2959824" cy="1182707"/>
            <a:chOff x="5922316" y="2894365"/>
            <a:chExt cx="2959824" cy="118270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6267" t="41911" r="1260" b="46071"/>
            <a:stretch/>
          </p:blipFill>
          <p:spPr>
            <a:xfrm>
              <a:off x="5922316" y="2894365"/>
              <a:ext cx="2959824" cy="1174075"/>
            </a:xfrm>
            <a:prstGeom prst="rect">
              <a:avLst/>
            </a:prstGeom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6719428" y="4077072"/>
              <a:ext cx="1524980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08546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4067944" y="1533359"/>
            <a:ext cx="4752528" cy="101974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Форма № 19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«Сведения о детях-инвалидах»</a:t>
            </a:r>
            <a:endParaRPr lang="ru-RU" sz="240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2069867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Внесены изменения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Выделены сведения: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о детях-сиротах из числа детей-инвалидов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  о детях-инвалидах, проживающих в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интернатных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учреждениях системы Минздрава России, Минобразования России, получивших медицинскую реабилитацию;</a:t>
            </a: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в таблицу 2000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«Распределение детей-инвалидов по заболеванию, обусловившему инвалидность» включены сведения о детях-инвалидах, инвалидность которых обусловлена:  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слепотой обоих глаз, 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кондуктивной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двухсторонней потерей слуха,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нейросенсорной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 двухсторонней потерей слуха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171293" y="1556792"/>
            <a:ext cx="484632" cy="64807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>
                <a:cs typeface="Times New Roman" panose="02020603050405020304" pitchFamily="18" charset="0"/>
              </a:rPr>
              <a:t>Изменения, которые вносятся в действующие формы федерального </a:t>
            </a:r>
            <a:br>
              <a:rPr lang="ru-RU" sz="2800" b="1" dirty="0">
                <a:cs typeface="Times New Roman" panose="02020603050405020304" pitchFamily="18" charset="0"/>
              </a:rPr>
            </a:br>
            <a:r>
              <a:rPr lang="ru-RU" sz="2800" b="1" dirty="0">
                <a:cs typeface="Times New Roman" panose="02020603050405020304" pitchFamily="18" charset="0"/>
              </a:rPr>
              <a:t>и отраслевого статистического наблюдения</a:t>
            </a:r>
            <a:br>
              <a:rPr lang="ru-RU" sz="2800" b="1" dirty="0"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B3D9562-C15B-401A-B5E8-98285CADB836}" type="slidenum">
              <a:rPr lang="en-US" smtClean="0"/>
              <a:pPr>
                <a:defRPr/>
              </a:pPr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549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4213" y="1124744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E7BC29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092A7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ЖДЕМ ГРАМОТНЫХ, ПРОДУМАННЫХ </a:t>
            </a:r>
            <a:endParaRPr lang="en-US" altLang="ru-RU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ГОДОВЫХ ОТЧЕТОВ. </a:t>
            </a:r>
          </a:p>
          <a:p>
            <a:pPr algn="ctr">
              <a:buFont typeface="Wingdings" pitchFamily="2" charset="2"/>
              <a:buNone/>
            </a:pPr>
            <a:endParaRPr lang="ru-RU" altLang="ru-RU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ВНИМАНИЕ!</a:t>
            </a:r>
          </a:p>
          <a:p>
            <a:endParaRPr lang="ru-RU" altLang="ru-RU" sz="4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A399C3-E61C-4EAA-82EE-7C69303473F4}" type="slidenum">
              <a:rPr lang="en-US" smtClean="0"/>
              <a:pPr>
                <a:defRPr/>
              </a:pPr>
              <a:t>73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67"/>
          <p:cNvSpPr>
            <a:spLocks noGrp="1" noChangeArrowheads="1"/>
          </p:cNvSpPr>
          <p:nvPr>
            <p:ph type="title"/>
          </p:nvPr>
        </p:nvSpPr>
        <p:spPr>
          <a:xfrm>
            <a:off x="1547664" y="116632"/>
            <a:ext cx="6758880" cy="457200"/>
          </a:xfrm>
        </p:spPr>
        <p:txBody>
          <a:bodyPr/>
          <a:lstStyle/>
          <a:p>
            <a:r>
              <a:rPr lang="en-US" alt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2</a:t>
            </a: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. КАБИНЕТЫ, ОТДЕЛЕНИЯ, ПОДРАЗДЕЛЕНИЯ</a:t>
            </a:r>
          </a:p>
        </p:txBody>
      </p:sp>
      <p:graphicFrame>
        <p:nvGraphicFramePr>
          <p:cNvPr id="143553" name="Group 19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3710166815"/>
              </p:ext>
            </p:extLst>
          </p:nvPr>
        </p:nvGraphicFramePr>
        <p:xfrm>
          <a:off x="304800" y="1619200"/>
          <a:ext cx="8382000" cy="1249632"/>
        </p:xfrm>
        <a:graphic>
          <a:graphicData uri="http://schemas.openxmlformats.org/drawingml/2006/table">
            <a:tbl>
              <a:tblPr/>
              <a:tblGrid>
                <a:gridCol w="2514600"/>
                <a:gridCol w="762000"/>
                <a:gridCol w="2286000"/>
                <a:gridCol w="1738313"/>
                <a:gridCol w="1081087"/>
              </a:tblGrid>
              <a:tr h="94464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№ 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строки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Наличие 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отделов,  отделений, кабинетов </a:t>
                      </a:r>
                      <a:b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(нет – 0, есть - 1)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подразделений,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отделов,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отделений</a:t>
                      </a: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Число кабинетов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472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36838" algn="ctr"/>
                          <a:tab pos="5273675" algn="r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1D5F3304-92ED-4D17-A24C-069C1280C5A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0263" name="Rectangle 171"/>
          <p:cNvSpPr>
            <a:spLocks noChangeArrowheads="1"/>
          </p:cNvSpPr>
          <p:nvPr/>
        </p:nvSpPr>
        <p:spPr bwMode="auto">
          <a:xfrm>
            <a:off x="228600" y="838200"/>
            <a:ext cx="6858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r>
              <a:rPr lang="ru-RU" altLang="ru-RU" b="1" dirty="0">
                <a:solidFill>
                  <a:srgbClr val="C00000"/>
                </a:solidFill>
                <a:latin typeface="+mn-lt"/>
              </a:rPr>
              <a:t>Таблица 1001</a:t>
            </a:r>
          </a:p>
        </p:txBody>
      </p:sp>
      <p:sp>
        <p:nvSpPr>
          <p:cNvPr id="10264" name="AutoShape 182"/>
          <p:cNvSpPr>
            <a:spLocks noChangeArrowheads="1"/>
          </p:cNvSpPr>
          <p:nvPr/>
        </p:nvSpPr>
        <p:spPr bwMode="auto">
          <a:xfrm>
            <a:off x="685800" y="2914600"/>
            <a:ext cx="2743200" cy="2514600"/>
          </a:xfrm>
          <a:prstGeom prst="wedgeRoundRectCallout">
            <a:avLst>
              <a:gd name="adj1" fmla="val 65509"/>
              <a:gd name="adj2" fmla="val -59282"/>
              <a:gd name="adj3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latin typeface="+mn-lt"/>
              </a:rPr>
              <a:t>Медицинская организация, являющаяся юридическим лицом, и, имеющая подразделение, проставляет в соответствующей ему строке цифру 1. </a:t>
            </a:r>
          </a:p>
          <a:p>
            <a:pPr algn="ctr" eaLnBrk="1" hangingPunct="1"/>
            <a:r>
              <a:rPr lang="ru-RU" altLang="ru-RU" sz="1400" b="1" dirty="0">
                <a:latin typeface="+mn-lt"/>
              </a:rPr>
              <a:t>Структурные подразделения (филиалы) данную графу не заполняют</a:t>
            </a:r>
          </a:p>
        </p:txBody>
      </p:sp>
      <p:sp>
        <p:nvSpPr>
          <p:cNvPr id="10265" name="AutoShape 190"/>
          <p:cNvSpPr>
            <a:spLocks noChangeArrowheads="1"/>
          </p:cNvSpPr>
          <p:nvPr/>
        </p:nvSpPr>
        <p:spPr bwMode="auto">
          <a:xfrm>
            <a:off x="3657600" y="3067000"/>
            <a:ext cx="3200400" cy="2590800"/>
          </a:xfrm>
          <a:prstGeom prst="wedgeRoundRectCallout">
            <a:avLst>
              <a:gd name="adj1" fmla="val 34324"/>
              <a:gd name="adj2" fmla="val -60968"/>
              <a:gd name="adj3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 dirty="0">
                <a:latin typeface="+mn-lt"/>
              </a:rPr>
              <a:t>Указывается количество подразделений (отдел, отделение) в случае, когда имеется:</a:t>
            </a:r>
          </a:p>
          <a:p>
            <a:pPr eaLnBrk="1" hangingPunct="1">
              <a:buFontTx/>
              <a:buChar char="-"/>
            </a:pPr>
            <a:r>
              <a:rPr lang="ru-RU" altLang="ru-RU" sz="1400" b="1" dirty="0">
                <a:latin typeface="+mn-lt"/>
              </a:rPr>
              <a:t>выделенное для них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 помещение, 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-аппаратура и оборудование, 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-должности, соответствующих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  медицинских работников</a:t>
            </a:r>
          </a:p>
          <a:p>
            <a:pPr eaLnBrk="1" hangingPunct="1"/>
            <a:r>
              <a:rPr lang="ru-RU" altLang="ru-RU" sz="1400" b="1" dirty="0">
                <a:latin typeface="+mn-lt"/>
              </a:rPr>
              <a:t>В соответствии с положением и приказами об организации     </a:t>
            </a:r>
          </a:p>
        </p:txBody>
      </p:sp>
      <p:sp>
        <p:nvSpPr>
          <p:cNvPr id="10266" name="AutoShape 191"/>
          <p:cNvSpPr>
            <a:spLocks noChangeArrowheads="1"/>
          </p:cNvSpPr>
          <p:nvPr/>
        </p:nvSpPr>
        <p:spPr bwMode="auto">
          <a:xfrm>
            <a:off x="6934200" y="3219400"/>
            <a:ext cx="2057400" cy="2133600"/>
          </a:xfrm>
          <a:prstGeom prst="wedgeRoundRectCallout">
            <a:avLst>
              <a:gd name="adj1" fmla="val -4630"/>
              <a:gd name="adj2" fmla="val -70611"/>
              <a:gd name="adj3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>
                <a:latin typeface="+mn-lt"/>
              </a:rPr>
              <a:t>Указывается число структурных единиц - кабинетов, не объединенных в подразделения, отделы или отделения</a:t>
            </a:r>
          </a:p>
        </p:txBody>
      </p:sp>
      <p:sp>
        <p:nvSpPr>
          <p:cNvPr id="10267" name="Rectangle 192"/>
          <p:cNvSpPr>
            <a:spLocks noChangeArrowheads="1"/>
          </p:cNvSpPr>
          <p:nvPr/>
        </p:nvSpPr>
        <p:spPr bwMode="auto">
          <a:xfrm>
            <a:off x="163251" y="5638800"/>
            <a:ext cx="883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indent="0" eaLnBrk="1" hangingPunct="1"/>
            <a:r>
              <a:rPr lang="ru-RU" altLang="ru-RU" sz="1800" dirty="0">
                <a:latin typeface="+mn-lt"/>
              </a:rPr>
              <a:t>Если имеются подразделения, отделы или отделения, то сведения о них показываются в графе 4, при этом графа 5 не </a:t>
            </a:r>
            <a:r>
              <a:rPr lang="ru-RU" altLang="ru-RU" sz="1800" dirty="0" smtClean="0">
                <a:latin typeface="+mn-lt"/>
              </a:rPr>
              <a:t>заполняется. </a:t>
            </a:r>
            <a:endParaRPr lang="ru-RU" altLang="ru-RU" sz="1800" dirty="0">
              <a:latin typeface="+mn-lt"/>
            </a:endParaRPr>
          </a:p>
          <a:p>
            <a:pPr indent="0" eaLnBrk="1" hangingPunct="1"/>
            <a:r>
              <a:rPr lang="ru-RU" altLang="ru-RU" sz="1800" dirty="0">
                <a:latin typeface="+mn-lt"/>
              </a:rPr>
              <a:t>Если имеются только кабинеты, то сведения о них показывают в графе 5 (графа 4 не заполняется)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9000" y="476672"/>
            <a:ext cx="570021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C00000"/>
                </a:solidFill>
                <a:latin typeface="+mn-lt"/>
              </a:rPr>
              <a:t>Заполняется при наличии помещения, занятой должности специалиста и статистического учета работы кабинета, отделения, подразделения.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6149" y="476672"/>
            <a:ext cx="999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!!!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34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BA06C2-5B02-4996-B425-1E9A29B4DF5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713"/>
            <a:ext cx="8610600" cy="17526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НАПРИМЕР,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</a:pPr>
            <a:r>
              <a:rPr lang="ru-RU" altLang="ru-RU" sz="2000" dirty="0" smtClean="0"/>
              <a:t>В медицинской организации функционирует физиотерапевтическое отделение, в котором функционируют несколько кабинетов. В положении о работе физиотерапевтического отделения перечень кабинетов определен (утвержден).</a:t>
            </a:r>
            <a:endParaRPr lang="en-US" altLang="ru-RU" sz="2000" dirty="0" smtClean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tabLst>
                <a:tab pos="266700" algn="l"/>
              </a:tabLst>
            </a:pPr>
            <a:r>
              <a:rPr lang="ru-RU" altLang="ru-RU" sz="2000" dirty="0" smtClean="0"/>
              <a:t>Следовательно, в таблице 1001 по строке 123 в графе 4 ставим 1, то есть показываем отделение не зависимо от количества кабинетов в нем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28600" y="3299048"/>
            <a:ext cx="8610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dirty="0">
                <a:latin typeface="+mn-lt"/>
              </a:rPr>
              <a:t>Амбулатория не может быть кабинетом, так как это структурное подразделение, оказывающие помощь пациентам в амбулаторных условиях, в том числе на дому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dirty="0">
                <a:latin typeface="+mn-lt"/>
              </a:rPr>
              <a:t>Следовательно, в таблице 1001 по строке 3 в графе 4 ставим 1, то есть показываем как отделение</a:t>
            </a: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228600" y="511108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</a:tabLst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Аналогичная ситуация по таким структурным подразделениям как ФАП (фельдшерско-акушерский пункт), ФП (фельдшерский пункт) и др., которые то же не могут быть показаны как кабинеты</a:t>
            </a:r>
          </a:p>
        </p:txBody>
      </p:sp>
    </p:spTree>
    <p:extLst>
      <p:ext uri="{BB962C8B-B14F-4D97-AF65-F5344CB8AC3E}">
        <p14:creationId xmlns:p14="http://schemas.microsoft.com/office/powerpoint/2010/main" xmlns="" val="1473773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cademicPresentation2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7551</Words>
  <Application>Microsoft Office PowerPoint</Application>
  <PresentationFormat>Экран (4:3)</PresentationFormat>
  <Paragraphs>2471</Paragraphs>
  <Slides>73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73</vt:i4>
      </vt:variant>
    </vt:vector>
  </HeadingPairs>
  <TitlesOfParts>
    <vt:vector size="74" baseType="lpstr">
      <vt:lpstr>AcademicPresentation2</vt:lpstr>
      <vt:lpstr>Слайд 1</vt:lpstr>
      <vt:lpstr>Слайд 2</vt:lpstr>
      <vt:lpstr>Основные задачи медицинской статистики :</vt:lpstr>
      <vt:lpstr>Слайд 4</vt:lpstr>
      <vt:lpstr>Слайд 5</vt:lpstr>
      <vt:lpstr>Слайд 6</vt:lpstr>
      <vt:lpstr>Слайд 7</vt:lpstr>
      <vt:lpstr>2. КАБИНЕТЫ, ОТДЕЛЕНИЯ, ПОДРАЗДЕЛЕНИЯ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Форма №30 «Сведения о медицинской организации »</vt:lpstr>
      <vt:lpstr>Слайд 19</vt:lpstr>
      <vt:lpstr>Слайд 20</vt:lpstr>
      <vt:lpstr>Должности и физические лица медицинской организации  (таблица 1100) </vt:lpstr>
      <vt:lpstr>Должности и физические лица медицинской организации  (таблица 1100) 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Указания по заполнению формы федерального статистического наблюдения</vt:lpstr>
      <vt:lpstr>Слайд 68</vt:lpstr>
      <vt:lpstr>Слайд 69</vt:lpstr>
      <vt:lpstr>Слайд 70</vt:lpstr>
      <vt:lpstr>Слайд 71</vt:lpstr>
      <vt:lpstr>Изменения, которые вносятся в действующие формы федерального  и отраслевого статистического наблюдения </vt:lpstr>
      <vt:lpstr>Слайд 73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2015-11-24T00:45:31Z</dcterms:created>
  <dcterms:modified xsi:type="dcterms:W3CDTF">2017-12-12T01:12:17Z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